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2"/>
  </p:notesMasterIdLst>
  <p:sldIdLst>
    <p:sldId id="258" r:id="rId2"/>
    <p:sldId id="259" r:id="rId3"/>
    <p:sldId id="280" r:id="rId4"/>
    <p:sldId id="281" r:id="rId5"/>
    <p:sldId id="261" r:id="rId6"/>
    <p:sldId id="262" r:id="rId7"/>
    <p:sldId id="282" r:id="rId8"/>
    <p:sldId id="283" r:id="rId9"/>
    <p:sldId id="284" r:id="rId10"/>
    <p:sldId id="265" r:id="rId11"/>
    <p:sldId id="287" r:id="rId12"/>
    <p:sldId id="289" r:id="rId13"/>
    <p:sldId id="291" r:id="rId14"/>
    <p:sldId id="290" r:id="rId15"/>
    <p:sldId id="285" r:id="rId16"/>
    <p:sldId id="286" r:id="rId17"/>
    <p:sldId id="292" r:id="rId18"/>
    <p:sldId id="266" r:id="rId19"/>
    <p:sldId id="288" r:id="rId20"/>
    <p:sldId id="278" r:id="rId21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Inter" charset="0"/>
      <p:regular r:id="rId27"/>
      <p:bold r:id="rId28"/>
    </p:embeddedFont>
    <p:embeddedFont>
      <p:font typeface="Inter Medium" charset="0"/>
      <p:regular r:id="rId29"/>
      <p:bold r:id="rId30"/>
    </p:embeddedFont>
    <p:embeddedFont>
      <p:font typeface="Prompt Medium" charset="-34"/>
      <p:regular r:id="rId31"/>
      <p:bold r:id="rId32"/>
      <p:italic r:id="rId33"/>
      <p:boldItalic r:id="rId34"/>
    </p:embeddedFont>
    <p:embeddedFont>
      <p:font typeface="Prompt" charset="-34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BE80E0-6F33-4F8F-9453-69FDE936AA6E}">
  <a:tblStyle styleId="{07BE80E0-6F33-4F8F-9453-69FDE936AA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0" autoAdjust="0"/>
  </p:normalViewPr>
  <p:slideViewPr>
    <p:cSldViewPr snapToGrid="0">
      <p:cViewPr>
        <p:scale>
          <a:sx n="51" d="100"/>
          <a:sy n="51" d="100"/>
        </p:scale>
        <p:origin x="-4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014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bg>
      <p:bgPr>
        <a:solidFill>
          <a:srgbClr val="377FF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3589" y="543598"/>
            <a:ext cx="13045924" cy="656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5"/>
          <p:cNvGrpSpPr/>
          <p:nvPr/>
        </p:nvGrpSpPr>
        <p:grpSpPr>
          <a:xfrm>
            <a:off x="0" y="7034526"/>
            <a:ext cx="18288118" cy="3252734"/>
            <a:chOff x="0" y="-9525"/>
            <a:chExt cx="4816592" cy="1129500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4816592" cy="1119898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5" name="Google Shape;45;p5"/>
            <p:cNvSpPr txBox="1"/>
            <p:nvPr/>
          </p:nvSpPr>
          <p:spPr>
            <a:xfrm>
              <a:off x="0" y="-9525"/>
              <a:ext cx="4816500" cy="11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5"/>
          <p:cNvGrpSpPr/>
          <p:nvPr/>
        </p:nvGrpSpPr>
        <p:grpSpPr>
          <a:xfrm>
            <a:off x="6854726" y="4633085"/>
            <a:ext cx="4943368" cy="4943368"/>
            <a:chOff x="0" y="0"/>
            <a:chExt cx="812800" cy="812800"/>
          </a:xfrm>
        </p:grpSpPr>
        <p:sp>
          <p:nvSpPr>
            <p:cNvPr id="47" name="Google Shape;47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5"/>
          <p:cNvGrpSpPr/>
          <p:nvPr/>
        </p:nvGrpSpPr>
        <p:grpSpPr>
          <a:xfrm>
            <a:off x="6883763" y="4662122"/>
            <a:ext cx="4885253" cy="4885253"/>
            <a:chOff x="0" y="0"/>
            <a:chExt cx="812800" cy="812800"/>
          </a:xfrm>
        </p:grpSpPr>
        <p:sp>
          <p:nvSpPr>
            <p:cNvPr id="50" name="Google Shape;50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5"/>
          <p:cNvGrpSpPr/>
          <p:nvPr/>
        </p:nvGrpSpPr>
        <p:grpSpPr>
          <a:xfrm>
            <a:off x="0" y="7068600"/>
            <a:ext cx="18288118" cy="3692981"/>
            <a:chOff x="0" y="-9525"/>
            <a:chExt cx="4816592" cy="847500"/>
          </a:xfrm>
        </p:grpSpPr>
        <p:sp>
          <p:nvSpPr>
            <p:cNvPr id="53" name="Google Shape;53;p5"/>
            <p:cNvSpPr/>
            <p:nvPr/>
          </p:nvSpPr>
          <p:spPr>
            <a:xfrm>
              <a:off x="0" y="1"/>
              <a:ext cx="4816592" cy="764330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4" name="Google Shape;54;p5"/>
            <p:cNvSpPr txBox="1"/>
            <p:nvPr/>
          </p:nvSpPr>
          <p:spPr>
            <a:xfrm>
              <a:off x="0" y="-9525"/>
              <a:ext cx="48165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-73050" y="7487256"/>
            <a:ext cx="18434100" cy="21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2"/>
          </p:nvPr>
        </p:nvSpPr>
        <p:spPr>
          <a:xfrm>
            <a:off x="7343975" y="4740850"/>
            <a:ext cx="3600000" cy="21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bg>
      <p:bgPr>
        <a:solidFill>
          <a:srgbClr val="377FF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1140750" y="715263"/>
            <a:ext cx="10958700" cy="252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50"/>
              <a:buFont typeface="Prompt"/>
              <a:buNone/>
              <a:defRPr sz="815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6"/>
          <p:cNvGrpSpPr/>
          <p:nvPr/>
        </p:nvGrpSpPr>
        <p:grpSpPr>
          <a:xfrm>
            <a:off x="0" y="3915227"/>
            <a:ext cx="18288118" cy="6371958"/>
            <a:chOff x="0" y="-9525"/>
            <a:chExt cx="4816592" cy="1678200"/>
          </a:xfrm>
        </p:grpSpPr>
        <p:sp>
          <p:nvSpPr>
            <p:cNvPr id="61" name="Google Shape;61;p6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2" name="Google Shape;62;p6"/>
            <p:cNvSpPr txBox="1"/>
            <p:nvPr/>
          </p:nvSpPr>
          <p:spPr>
            <a:xfrm>
              <a:off x="0" y="-9525"/>
              <a:ext cx="4816500" cy="16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6"/>
          <p:cNvGrpSpPr/>
          <p:nvPr/>
        </p:nvGrpSpPr>
        <p:grpSpPr>
          <a:xfrm>
            <a:off x="1026241" y="4639248"/>
            <a:ext cx="6256174" cy="1159175"/>
            <a:chOff x="0" y="-9525"/>
            <a:chExt cx="2177727" cy="403500"/>
          </a:xfrm>
        </p:grpSpPr>
        <p:sp>
          <p:nvSpPr>
            <p:cNvPr id="64" name="Google Shape;64;p6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6"/>
          <p:cNvGrpSpPr/>
          <p:nvPr/>
        </p:nvGrpSpPr>
        <p:grpSpPr>
          <a:xfrm>
            <a:off x="1026241" y="6526450"/>
            <a:ext cx="6256174" cy="1159175"/>
            <a:chOff x="0" y="-9525"/>
            <a:chExt cx="2177727" cy="403500"/>
          </a:xfrm>
        </p:grpSpPr>
        <p:sp>
          <p:nvSpPr>
            <p:cNvPr id="67" name="Google Shape;67;p6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6"/>
          <p:cNvGrpSpPr/>
          <p:nvPr/>
        </p:nvGrpSpPr>
        <p:grpSpPr>
          <a:xfrm>
            <a:off x="1026241" y="8413651"/>
            <a:ext cx="6256174" cy="1159175"/>
            <a:chOff x="0" y="-9525"/>
            <a:chExt cx="2177727" cy="403500"/>
          </a:xfrm>
        </p:grpSpPr>
        <p:sp>
          <p:nvSpPr>
            <p:cNvPr id="70" name="Google Shape;70;p6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6"/>
          <p:cNvGrpSpPr/>
          <p:nvPr/>
        </p:nvGrpSpPr>
        <p:grpSpPr>
          <a:xfrm>
            <a:off x="17625185" y="1958308"/>
            <a:ext cx="662939" cy="1993373"/>
            <a:chOff x="0" y="-9525"/>
            <a:chExt cx="174600" cy="525000"/>
          </a:xfrm>
        </p:grpSpPr>
        <p:sp>
          <p:nvSpPr>
            <p:cNvPr id="73" name="Google Shape;73;p6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74" name="Google Shape;74;p6"/>
            <p:cNvSpPr txBox="1"/>
            <p:nvPr/>
          </p:nvSpPr>
          <p:spPr>
            <a:xfrm>
              <a:off x="0" y="-9525"/>
              <a:ext cx="1746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6"/>
          <p:cNvSpPr txBox="1">
            <a:spLocks noGrp="1"/>
          </p:cNvSpPr>
          <p:nvPr>
            <p:ph type="subTitle" idx="1"/>
          </p:nvPr>
        </p:nvSpPr>
        <p:spPr>
          <a:xfrm>
            <a:off x="1329450" y="4893650"/>
            <a:ext cx="5649600" cy="64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2"/>
          </p:nvPr>
        </p:nvSpPr>
        <p:spPr>
          <a:xfrm>
            <a:off x="1329375" y="6781600"/>
            <a:ext cx="5649600" cy="64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3"/>
          </p:nvPr>
        </p:nvSpPr>
        <p:spPr>
          <a:xfrm>
            <a:off x="1329375" y="8669525"/>
            <a:ext cx="5649600" cy="64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4"/>
          </p:nvPr>
        </p:nvSpPr>
        <p:spPr>
          <a:xfrm>
            <a:off x="8469450" y="6432650"/>
            <a:ext cx="8987100" cy="133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5"/>
          </p:nvPr>
        </p:nvSpPr>
        <p:spPr>
          <a:xfrm>
            <a:off x="8469450" y="4550288"/>
            <a:ext cx="8987100" cy="133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6"/>
          </p:nvPr>
        </p:nvSpPr>
        <p:spPr>
          <a:xfrm>
            <a:off x="8469450" y="8325425"/>
            <a:ext cx="8987100" cy="133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7"/>
          <p:cNvGrpSpPr/>
          <p:nvPr/>
        </p:nvGrpSpPr>
        <p:grpSpPr>
          <a:xfrm>
            <a:off x="8884674" y="-325489"/>
            <a:ext cx="9403387" cy="10612715"/>
            <a:chOff x="0" y="-85725"/>
            <a:chExt cx="2476596" cy="2795100"/>
          </a:xfrm>
        </p:grpSpPr>
        <p:sp>
          <p:nvSpPr>
            <p:cNvPr id="83" name="Google Shape;83;p7"/>
            <p:cNvSpPr/>
            <p:nvPr/>
          </p:nvSpPr>
          <p:spPr>
            <a:xfrm>
              <a:off x="0" y="0"/>
              <a:ext cx="2476596" cy="2709333"/>
            </a:xfrm>
            <a:custGeom>
              <a:avLst/>
              <a:gdLst/>
              <a:ahLst/>
              <a:cxnLst/>
              <a:rect l="l" t="t" r="r" b="b"/>
              <a:pathLst>
                <a:path w="2476596" h="2709333" extrusionOk="0">
                  <a:moveTo>
                    <a:pt x="0" y="0"/>
                  </a:moveTo>
                  <a:lnTo>
                    <a:pt x="2476596" y="0"/>
                  </a:lnTo>
                  <a:lnTo>
                    <a:pt x="24765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84" name="Google Shape;84;p7"/>
            <p:cNvSpPr txBox="1"/>
            <p:nvPr/>
          </p:nvSpPr>
          <p:spPr>
            <a:xfrm>
              <a:off x="0" y="-85725"/>
              <a:ext cx="24765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263602" y="841096"/>
            <a:ext cx="6646563" cy="8606225"/>
          </a:xfrm>
          <a:custGeom>
            <a:avLst/>
            <a:gdLst/>
            <a:ahLst/>
            <a:cxnLst/>
            <a:rect l="l" t="t" r="r" b="b"/>
            <a:pathLst>
              <a:path w="1750247" h="2266287" extrusionOk="0">
                <a:moveTo>
                  <a:pt x="0" y="0"/>
                </a:moveTo>
                <a:lnTo>
                  <a:pt x="1750247" y="0"/>
                </a:lnTo>
                <a:lnTo>
                  <a:pt x="1750247" y="2266287"/>
                </a:lnTo>
                <a:lnTo>
                  <a:pt x="0" y="22662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6" name="Google Shape;8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63600" y="1302189"/>
            <a:ext cx="6645475" cy="771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7"/>
          <p:cNvGrpSpPr/>
          <p:nvPr/>
        </p:nvGrpSpPr>
        <p:grpSpPr>
          <a:xfrm>
            <a:off x="0" y="-325489"/>
            <a:ext cx="8884746" cy="10612715"/>
            <a:chOff x="0" y="-85725"/>
            <a:chExt cx="2340000" cy="2795100"/>
          </a:xfrm>
        </p:grpSpPr>
        <p:sp>
          <p:nvSpPr>
            <p:cNvPr id="88" name="Google Shape;88;p7"/>
            <p:cNvSpPr/>
            <p:nvPr/>
          </p:nvSpPr>
          <p:spPr>
            <a:xfrm>
              <a:off x="0" y="0"/>
              <a:ext cx="2339997" cy="2709333"/>
            </a:xfrm>
            <a:custGeom>
              <a:avLst/>
              <a:gdLst/>
              <a:ahLst/>
              <a:cxnLst/>
              <a:rect l="l" t="t" r="r" b="b"/>
              <a:pathLst>
                <a:path w="2339997" h="2709333" extrusionOk="0">
                  <a:moveTo>
                    <a:pt x="0" y="0"/>
                  </a:moveTo>
                  <a:lnTo>
                    <a:pt x="2339997" y="0"/>
                  </a:lnTo>
                  <a:lnTo>
                    <a:pt x="23399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89;p7"/>
            <p:cNvSpPr txBox="1"/>
            <p:nvPr/>
          </p:nvSpPr>
          <p:spPr>
            <a:xfrm>
              <a:off x="0" y="-85725"/>
              <a:ext cx="23400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0" y="-325489"/>
            <a:ext cx="391840" cy="10612715"/>
            <a:chOff x="0" y="-85725"/>
            <a:chExt cx="103200" cy="2795100"/>
          </a:xfrm>
        </p:grpSpPr>
        <p:sp>
          <p:nvSpPr>
            <p:cNvPr id="91" name="Google Shape;91;p7"/>
            <p:cNvSpPr/>
            <p:nvPr/>
          </p:nvSpPr>
          <p:spPr>
            <a:xfrm>
              <a:off x="0" y="0"/>
              <a:ext cx="103162" cy="2709333"/>
            </a:xfrm>
            <a:custGeom>
              <a:avLst/>
              <a:gdLst/>
              <a:ahLst/>
              <a:cxnLst/>
              <a:rect l="l" t="t" r="r" b="b"/>
              <a:pathLst>
                <a:path w="103162" h="2709333" extrusionOk="0">
                  <a:moveTo>
                    <a:pt x="0" y="0"/>
                  </a:moveTo>
                  <a:lnTo>
                    <a:pt x="103162" y="0"/>
                  </a:lnTo>
                  <a:lnTo>
                    <a:pt x="1031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</p:sp>
        <p:sp>
          <p:nvSpPr>
            <p:cNvPr id="92" name="Google Shape;92;p7"/>
            <p:cNvSpPr txBox="1"/>
            <p:nvPr/>
          </p:nvSpPr>
          <p:spPr>
            <a:xfrm>
              <a:off x="0" y="-85725"/>
              <a:ext cx="1032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381025" y="2048025"/>
            <a:ext cx="8503800" cy="27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1024375" y="5179450"/>
            <a:ext cx="7217100" cy="35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-73050" y="692575"/>
            <a:ext cx="184341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8"/>
          <p:cNvGrpSpPr/>
          <p:nvPr/>
        </p:nvGrpSpPr>
        <p:grpSpPr>
          <a:xfrm>
            <a:off x="0" y="2642210"/>
            <a:ext cx="18288118" cy="7817437"/>
            <a:chOff x="0" y="-9525"/>
            <a:chExt cx="4816592" cy="2058900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99" name="Google Shape;99;p8"/>
            <p:cNvSpPr txBox="1"/>
            <p:nvPr/>
          </p:nvSpPr>
          <p:spPr>
            <a:xfrm>
              <a:off x="0" y="-9525"/>
              <a:ext cx="4816500" cy="20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2177449" y="3789017"/>
            <a:ext cx="3523633" cy="3559799"/>
            <a:chOff x="0" y="-9525"/>
            <a:chExt cx="928029" cy="937554"/>
          </a:xfrm>
        </p:grpSpPr>
        <p:sp>
          <p:nvSpPr>
            <p:cNvPr id="101" name="Google Shape;101;p8"/>
            <p:cNvSpPr/>
            <p:nvPr/>
          </p:nvSpPr>
          <p:spPr>
            <a:xfrm>
              <a:off x="0" y="0"/>
              <a:ext cx="928029" cy="928029"/>
            </a:xfrm>
            <a:custGeom>
              <a:avLst/>
              <a:gdLst/>
              <a:ahLst/>
              <a:cxnLst/>
              <a:rect l="l" t="t" r="r" b="b"/>
              <a:pathLst>
                <a:path w="928029" h="928029" extrusionOk="0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2" name="Google Shape;102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12364347" y="3789017"/>
            <a:ext cx="3523633" cy="3559799"/>
            <a:chOff x="0" y="-9525"/>
            <a:chExt cx="928029" cy="937554"/>
          </a:xfrm>
        </p:grpSpPr>
        <p:sp>
          <p:nvSpPr>
            <p:cNvPr id="104" name="Google Shape;104;p8"/>
            <p:cNvSpPr/>
            <p:nvPr/>
          </p:nvSpPr>
          <p:spPr>
            <a:xfrm>
              <a:off x="0" y="0"/>
              <a:ext cx="928029" cy="928029"/>
            </a:xfrm>
            <a:custGeom>
              <a:avLst/>
              <a:gdLst/>
              <a:ahLst/>
              <a:cxnLst/>
              <a:rect l="l" t="t" r="r" b="b"/>
              <a:pathLst>
                <a:path w="928029" h="928029" extrusionOk="0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5" name="Google Shape;105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7382194" y="3789017"/>
            <a:ext cx="3523633" cy="3559799"/>
            <a:chOff x="0" y="-9525"/>
            <a:chExt cx="928029" cy="937554"/>
          </a:xfrm>
        </p:grpSpPr>
        <p:sp>
          <p:nvSpPr>
            <p:cNvPr id="107" name="Google Shape;107;p8"/>
            <p:cNvSpPr/>
            <p:nvPr/>
          </p:nvSpPr>
          <p:spPr>
            <a:xfrm>
              <a:off x="0" y="0"/>
              <a:ext cx="928029" cy="928029"/>
            </a:xfrm>
            <a:custGeom>
              <a:avLst/>
              <a:gdLst/>
              <a:ahLst/>
              <a:cxnLst/>
              <a:rect l="l" t="t" r="r" b="b"/>
              <a:pathLst>
                <a:path w="928029" h="928029" extrusionOk="0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8" name="Google Shape;108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86788" y="4562925"/>
            <a:ext cx="1904950" cy="21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725" y="4489388"/>
            <a:ext cx="1993300" cy="200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9125" y="4680458"/>
            <a:ext cx="2014050" cy="18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>
            <a:spLocks noGrp="1"/>
          </p:cNvSpPr>
          <p:nvPr>
            <p:ph type="subTitle" idx="1"/>
          </p:nvPr>
        </p:nvSpPr>
        <p:spPr>
          <a:xfrm>
            <a:off x="2217425" y="7566700"/>
            <a:ext cx="34437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sz="2350" b="1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2135075" y="8299400"/>
            <a:ext cx="36084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3"/>
          </p:nvPr>
        </p:nvSpPr>
        <p:spPr>
          <a:xfrm>
            <a:off x="7422213" y="7566700"/>
            <a:ext cx="34437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sz="2350" b="1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4"/>
          </p:nvPr>
        </p:nvSpPr>
        <p:spPr>
          <a:xfrm>
            <a:off x="7339863" y="8299400"/>
            <a:ext cx="36084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ubTitle" idx="5"/>
          </p:nvPr>
        </p:nvSpPr>
        <p:spPr>
          <a:xfrm>
            <a:off x="12404300" y="7566700"/>
            <a:ext cx="34437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sz="2350" b="1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6"/>
          </p:nvPr>
        </p:nvSpPr>
        <p:spPr>
          <a:xfrm>
            <a:off x="12321950" y="8299400"/>
            <a:ext cx="36084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C1C9064F-18A6-414B-9A40-99CABDE91DF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16D1F858-F505-462E-B52B-3F2A4CFF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73050" y="839100"/>
            <a:ext cx="1843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77FF2"/>
              </a:buClr>
              <a:buSzPts val="9200"/>
              <a:buFont typeface="Prompt Medium"/>
              <a:buNone/>
              <a:defRPr sz="9200" i="0" u="none" strike="noStrike" cap="none">
                <a:solidFill>
                  <a:srgbClr val="377FF2"/>
                </a:solidFill>
                <a:latin typeface="Prompt Medium"/>
                <a:ea typeface="Prompt Medium"/>
                <a:cs typeface="Prompt Medium"/>
                <a:sym typeface="Promp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9200" y="24645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556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16.png"/><Relationship Id="rId7" Type="http://schemas.openxmlformats.org/officeDocument/2006/relationships/image" Target="../media/image18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fif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0.jf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image" Target="../media/image8.png"/><Relationship Id="rId7" Type="http://schemas.openxmlformats.org/officeDocument/2006/relationships/image" Target="../media/image23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fi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589" y="543598"/>
            <a:ext cx="13045924" cy="656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1"/>
          <p:cNvGrpSpPr/>
          <p:nvPr/>
        </p:nvGrpSpPr>
        <p:grpSpPr>
          <a:xfrm>
            <a:off x="0" y="7034526"/>
            <a:ext cx="18288122" cy="3252512"/>
            <a:chOff x="0" y="-9525"/>
            <a:chExt cx="4816593" cy="1129423"/>
          </a:xfrm>
        </p:grpSpPr>
        <p:sp>
          <p:nvSpPr>
            <p:cNvPr id="163" name="Google Shape;163;p11"/>
            <p:cNvSpPr/>
            <p:nvPr/>
          </p:nvSpPr>
          <p:spPr>
            <a:xfrm>
              <a:off x="0" y="0"/>
              <a:ext cx="4816592" cy="1119898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64" name="Google Shape;164;p11"/>
            <p:cNvSpPr txBox="1"/>
            <p:nvPr/>
          </p:nvSpPr>
          <p:spPr>
            <a:xfrm>
              <a:off x="0" y="-9525"/>
              <a:ext cx="4816593" cy="11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1"/>
          <p:cNvGrpSpPr/>
          <p:nvPr/>
        </p:nvGrpSpPr>
        <p:grpSpPr>
          <a:xfrm>
            <a:off x="6854726" y="4633085"/>
            <a:ext cx="4943365" cy="4943365"/>
            <a:chOff x="0" y="0"/>
            <a:chExt cx="812800" cy="812800"/>
          </a:xfrm>
        </p:grpSpPr>
        <p:sp>
          <p:nvSpPr>
            <p:cNvPr id="166" name="Google Shape;16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1"/>
          <p:cNvGrpSpPr/>
          <p:nvPr/>
        </p:nvGrpSpPr>
        <p:grpSpPr>
          <a:xfrm>
            <a:off x="6883763" y="4662122"/>
            <a:ext cx="4885291" cy="4885291"/>
            <a:chOff x="0" y="0"/>
            <a:chExt cx="812800" cy="812800"/>
          </a:xfrm>
        </p:grpSpPr>
        <p:sp>
          <p:nvSpPr>
            <p:cNvPr id="169" name="Google Shape;16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1"/>
          <p:cNvGrpSpPr/>
          <p:nvPr/>
        </p:nvGrpSpPr>
        <p:grpSpPr>
          <a:xfrm>
            <a:off x="0" y="7068600"/>
            <a:ext cx="18288118" cy="3692981"/>
            <a:chOff x="0" y="-9525"/>
            <a:chExt cx="4816592" cy="847500"/>
          </a:xfrm>
        </p:grpSpPr>
        <p:sp>
          <p:nvSpPr>
            <p:cNvPr id="173" name="Google Shape;173;p11"/>
            <p:cNvSpPr/>
            <p:nvPr/>
          </p:nvSpPr>
          <p:spPr>
            <a:xfrm>
              <a:off x="0" y="1"/>
              <a:ext cx="4816592" cy="764330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4" name="Google Shape;174;p11"/>
            <p:cNvSpPr txBox="1"/>
            <p:nvPr/>
          </p:nvSpPr>
          <p:spPr>
            <a:xfrm>
              <a:off x="0" y="-9525"/>
              <a:ext cx="48165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1"/>
          <p:cNvSpPr txBox="1"/>
          <p:nvPr/>
        </p:nvSpPr>
        <p:spPr>
          <a:xfrm>
            <a:off x="683447" y="7566903"/>
            <a:ext cx="16921106" cy="181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/>
              <a:t>Pengantar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Sistem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Penyiaran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Prinsip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Dasar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Penyiaran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dan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Mengenal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Peralatan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Penyiaran</a:t>
            </a:r>
            <a:endParaRPr sz="4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242" y="1272419"/>
            <a:ext cx="3752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8"/>
          <p:cNvGrpSpPr/>
          <p:nvPr/>
        </p:nvGrpSpPr>
        <p:grpSpPr>
          <a:xfrm>
            <a:off x="4355648" y="483441"/>
            <a:ext cx="2123079" cy="2123079"/>
            <a:chOff x="0" y="0"/>
            <a:chExt cx="812800" cy="812800"/>
          </a:xfrm>
        </p:grpSpPr>
        <p:sp>
          <p:nvSpPr>
            <p:cNvPr id="300" name="Google Shape;300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8"/>
          <p:cNvGrpSpPr/>
          <p:nvPr/>
        </p:nvGrpSpPr>
        <p:grpSpPr>
          <a:xfrm>
            <a:off x="6369336" y="6022336"/>
            <a:ext cx="2123079" cy="2123079"/>
            <a:chOff x="0" y="0"/>
            <a:chExt cx="812800" cy="812800"/>
          </a:xfrm>
        </p:grpSpPr>
        <p:sp>
          <p:nvSpPr>
            <p:cNvPr id="303" name="Google Shape;303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8"/>
          <p:cNvGrpSpPr/>
          <p:nvPr/>
        </p:nvGrpSpPr>
        <p:grpSpPr>
          <a:xfrm>
            <a:off x="11809273" y="483441"/>
            <a:ext cx="2123079" cy="2123079"/>
            <a:chOff x="0" y="0"/>
            <a:chExt cx="812800" cy="812800"/>
          </a:xfrm>
        </p:grpSpPr>
        <p:sp>
          <p:nvSpPr>
            <p:cNvPr id="306" name="Google Shape;306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8"/>
          <p:cNvGrpSpPr/>
          <p:nvPr/>
        </p:nvGrpSpPr>
        <p:grpSpPr>
          <a:xfrm>
            <a:off x="13343696" y="6022336"/>
            <a:ext cx="2123079" cy="2123079"/>
            <a:chOff x="0" y="0"/>
            <a:chExt cx="812800" cy="812800"/>
          </a:xfrm>
        </p:grpSpPr>
        <p:sp>
          <p:nvSpPr>
            <p:cNvPr id="309" name="Google Shape;309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8"/>
          <p:cNvSpPr/>
          <p:nvPr/>
        </p:nvSpPr>
        <p:spPr>
          <a:xfrm>
            <a:off x="4813010" y="933014"/>
            <a:ext cx="1208356" cy="1223933"/>
          </a:xfrm>
          <a:custGeom>
            <a:avLst/>
            <a:gdLst/>
            <a:ahLst/>
            <a:cxnLst/>
            <a:rect l="l" t="t" r="r" b="b"/>
            <a:pathLst>
              <a:path w="1208356" h="1223933" extrusionOk="0">
                <a:moveTo>
                  <a:pt x="0" y="0"/>
                </a:moveTo>
                <a:lnTo>
                  <a:pt x="1208356" y="0"/>
                </a:lnTo>
                <a:lnTo>
                  <a:pt x="1208356" y="1223932"/>
                </a:lnTo>
                <a:lnTo>
                  <a:pt x="0" y="12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2" name="Google Shape;312;p18"/>
          <p:cNvSpPr/>
          <p:nvPr/>
        </p:nvSpPr>
        <p:spPr>
          <a:xfrm>
            <a:off x="12294923" y="952400"/>
            <a:ext cx="1151778" cy="1151778"/>
          </a:xfrm>
          <a:custGeom>
            <a:avLst/>
            <a:gdLst/>
            <a:ahLst/>
            <a:cxnLst/>
            <a:rect l="l" t="t" r="r" b="b"/>
            <a:pathLst>
              <a:path w="1151778" h="1151778" extrusionOk="0">
                <a:moveTo>
                  <a:pt x="0" y="0"/>
                </a:moveTo>
                <a:lnTo>
                  <a:pt x="1151778" y="0"/>
                </a:lnTo>
                <a:lnTo>
                  <a:pt x="1151778" y="1151778"/>
                </a:lnTo>
                <a:lnTo>
                  <a:pt x="0" y="115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3" name="Google Shape;313;p18"/>
          <p:cNvSpPr/>
          <p:nvPr/>
        </p:nvSpPr>
        <p:spPr>
          <a:xfrm>
            <a:off x="6861044" y="6514043"/>
            <a:ext cx="1139664" cy="1139664"/>
          </a:xfrm>
          <a:custGeom>
            <a:avLst/>
            <a:gdLst/>
            <a:ahLst/>
            <a:cxnLst/>
            <a:rect l="l" t="t" r="r" b="b"/>
            <a:pathLst>
              <a:path w="1139664" h="1139664" extrusionOk="0">
                <a:moveTo>
                  <a:pt x="0" y="0"/>
                </a:moveTo>
                <a:lnTo>
                  <a:pt x="1139663" y="0"/>
                </a:lnTo>
                <a:lnTo>
                  <a:pt x="1139663" y="1139664"/>
                </a:lnTo>
                <a:lnTo>
                  <a:pt x="0" y="1139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18"/>
          <p:cNvSpPr/>
          <p:nvPr/>
        </p:nvSpPr>
        <p:spPr>
          <a:xfrm>
            <a:off x="13907079" y="6500926"/>
            <a:ext cx="996313" cy="1165899"/>
          </a:xfrm>
          <a:custGeom>
            <a:avLst/>
            <a:gdLst/>
            <a:ahLst/>
            <a:cxnLst/>
            <a:rect l="l" t="t" r="r" b="b"/>
            <a:pathLst>
              <a:path w="996313" h="1165899" extrusionOk="0">
                <a:moveTo>
                  <a:pt x="0" y="0"/>
                </a:moveTo>
                <a:lnTo>
                  <a:pt x="996313" y="0"/>
                </a:lnTo>
                <a:lnTo>
                  <a:pt x="996313" y="1165898"/>
                </a:lnTo>
                <a:lnTo>
                  <a:pt x="0" y="1165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5" name="Google Shape;315;p18"/>
          <p:cNvSpPr txBox="1"/>
          <p:nvPr/>
        </p:nvSpPr>
        <p:spPr>
          <a:xfrm>
            <a:off x="3148211" y="4187892"/>
            <a:ext cx="12191644" cy="85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4800" b="1" dirty="0" err="1"/>
              <a:t>Mengenal</a:t>
            </a:r>
            <a:r>
              <a:rPr lang="en-US" sz="4800" b="1" dirty="0"/>
              <a:t> </a:t>
            </a:r>
            <a:r>
              <a:rPr lang="en-US" sz="4800" b="1" dirty="0" err="1"/>
              <a:t>Peralatan</a:t>
            </a:r>
            <a:r>
              <a:rPr lang="en-US" sz="4800" b="1" dirty="0"/>
              <a:t> </a:t>
            </a:r>
            <a:r>
              <a:rPr lang="en-US" sz="4800" b="1" dirty="0" err="1"/>
              <a:t>Penyiaran</a:t>
            </a:r>
            <a:endParaRPr sz="4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385108"/>
            <a:ext cx="3752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 b="4861"/>
          <a:stretch/>
        </p:blipFill>
        <p:spPr>
          <a:xfrm>
            <a:off x="-263201" y="3543509"/>
            <a:ext cx="3528915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385108"/>
            <a:ext cx="2980313" cy="102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3" y="2950132"/>
            <a:ext cx="8485259" cy="5801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42521" y="2115784"/>
            <a:ext cx="4993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ALAT SEDERHANA SIARAN</a:t>
            </a:r>
          </a:p>
        </p:txBody>
      </p:sp>
    </p:spTree>
    <p:extLst>
      <p:ext uri="{BB962C8B-B14F-4D97-AF65-F5344CB8AC3E}">
        <p14:creationId xmlns:p14="http://schemas.microsoft.com/office/powerpoint/2010/main" val="36519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61" y="466530"/>
            <a:ext cx="14648905" cy="98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7" y="521601"/>
            <a:ext cx="16029991" cy="8902318"/>
          </a:xfrm>
        </p:spPr>
      </p:pic>
    </p:spTree>
    <p:extLst>
      <p:ext uri="{BB962C8B-B14F-4D97-AF65-F5344CB8AC3E}">
        <p14:creationId xmlns:p14="http://schemas.microsoft.com/office/powerpoint/2010/main" val="232030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7" name="Google Shape;2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925" y="5722164"/>
            <a:ext cx="4238625" cy="2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4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648" y="2983643"/>
            <a:ext cx="10181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	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broadcasting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menyiarkan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audio </a:t>
            </a:r>
            <a:r>
              <a:rPr lang="en-US" sz="2800" dirty="0" err="1"/>
              <a:t>dan</a:t>
            </a:r>
            <a:r>
              <a:rPr lang="en-US" sz="2800" dirty="0"/>
              <a:t> video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televisi</a:t>
            </a:r>
            <a:r>
              <a:rPr lang="en-US" sz="2800" dirty="0"/>
              <a:t>, radio, </a:t>
            </a:r>
            <a:r>
              <a:rPr lang="en-US" sz="2800" dirty="0" err="1"/>
              <a:t>atau</a:t>
            </a:r>
            <a:r>
              <a:rPr lang="en-US" sz="2800" dirty="0"/>
              <a:t> internet. Ada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penyiaran</a:t>
            </a:r>
            <a:r>
              <a:rPr lang="en-US" sz="2800" dirty="0"/>
              <a:t>, yang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466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7" name="Google Shape;2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925" y="5722164"/>
            <a:ext cx="4238625" cy="2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4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4099" y="2981490"/>
            <a:ext cx="434048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dirty="0" err="1" smtClean="0"/>
              <a:t>Peralatan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Produksi</a:t>
            </a:r>
            <a:endParaRPr lang="en-US" sz="2800" b="1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Kamera</a:t>
            </a:r>
            <a:endParaRPr lang="en-US" sz="2800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Mikrofon</a:t>
            </a:r>
            <a:endParaRPr lang="en-US" sz="2800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/>
              <a:t>Mixer </a:t>
            </a:r>
            <a:r>
              <a:rPr lang="en-US" sz="2800" dirty="0" smtClean="0"/>
              <a:t>Audio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/>
              <a:t>Switcher </a:t>
            </a:r>
            <a:r>
              <a:rPr lang="en-US" sz="2800" dirty="0" smtClean="0"/>
              <a:t>Video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Komputer</a:t>
            </a:r>
            <a:endParaRPr lang="en-US" sz="2800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smtClean="0"/>
              <a:t>lighting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848530" y="2983643"/>
            <a:ext cx="56885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2. </a:t>
            </a:r>
            <a:r>
              <a:rPr lang="en-US" sz="2800" b="1" dirty="0" err="1" smtClean="0"/>
              <a:t>Peralatan</a:t>
            </a:r>
            <a:r>
              <a:rPr lang="en-US" sz="2800" b="1" dirty="0" smtClean="0"/>
              <a:t> </a:t>
            </a:r>
            <a:r>
              <a:rPr lang="en-US" sz="2800" b="1" dirty="0" err="1"/>
              <a:t>Pasca</a:t>
            </a:r>
            <a:r>
              <a:rPr lang="en-US" sz="2800" b="1" dirty="0"/>
              <a:t> </a:t>
            </a:r>
            <a:r>
              <a:rPr lang="en-US" sz="2800" b="1" dirty="0" err="1" smtClean="0"/>
              <a:t>Produksi</a:t>
            </a:r>
            <a:endParaRPr lang="en-US" sz="2800" b="1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Pengeditan</a:t>
            </a:r>
            <a:r>
              <a:rPr lang="en-US" sz="2800" dirty="0"/>
              <a:t> </a:t>
            </a:r>
            <a:r>
              <a:rPr lang="en-US" sz="2800" dirty="0" smtClean="0"/>
              <a:t>Video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Pengeditan</a:t>
            </a:r>
            <a:r>
              <a:rPr lang="en-US" sz="2800" dirty="0"/>
              <a:t> Audio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256" y="1902009"/>
            <a:ext cx="6104556" cy="663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Mengenal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Peralatan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Penyiaran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56" y="774742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57" y="7908408"/>
            <a:ext cx="256222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71" y="771879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11" y="7871193"/>
            <a:ext cx="2295525" cy="1990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8976" y="9789889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KAMERA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36136" y="9656262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MIKROFON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94798" y="9872750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MIXER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366793" y="9765576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SWITCER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9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4099" y="2981490"/>
            <a:ext cx="43404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b="1" dirty="0" err="1"/>
              <a:t>Peralatan</a:t>
            </a:r>
            <a:r>
              <a:rPr lang="en-US" sz="2800" b="1" dirty="0"/>
              <a:t> </a:t>
            </a:r>
            <a:r>
              <a:rPr lang="en-US" sz="2800" b="1" dirty="0" err="1"/>
              <a:t>Penyiaran</a:t>
            </a:r>
            <a:r>
              <a:rPr lang="en-US" sz="2800" b="1" dirty="0"/>
              <a:t> (Broadcasting</a:t>
            </a:r>
            <a:r>
              <a:rPr lang="en-US" sz="2800" b="1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a.Transmitter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Pemancar</a:t>
            </a:r>
            <a:r>
              <a:rPr lang="en-US" sz="28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smtClean="0"/>
              <a:t>Antenna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c. Server </a:t>
            </a:r>
            <a:r>
              <a:rPr lang="en-US" sz="2800" dirty="0" smtClean="0"/>
              <a:t>Streaming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d. </a:t>
            </a:r>
            <a:r>
              <a:rPr lang="en-US" sz="2800" dirty="0" smtClean="0"/>
              <a:t>Encoder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e. </a:t>
            </a:r>
            <a:r>
              <a:rPr lang="en-US" sz="2800" dirty="0" err="1" smtClean="0"/>
              <a:t>Satelite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F. CDN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848530" y="2983643"/>
            <a:ext cx="56885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4. </a:t>
            </a:r>
            <a:r>
              <a:rPr lang="en-US" sz="2800" b="1" dirty="0" err="1"/>
              <a:t>Peralatan</a:t>
            </a:r>
            <a:r>
              <a:rPr lang="en-US" sz="2800" b="1" dirty="0"/>
              <a:t> </a:t>
            </a:r>
            <a:r>
              <a:rPr lang="en-US" sz="2800" b="1" dirty="0" err="1"/>
              <a:t>Pengendali</a:t>
            </a:r>
            <a:r>
              <a:rPr lang="en-US" sz="2800" b="1" dirty="0"/>
              <a:t> </a:t>
            </a:r>
            <a:r>
              <a:rPr lang="en-US" sz="2800" b="1" dirty="0" err="1" smtClean="0"/>
              <a:t>Siaran</a:t>
            </a:r>
            <a:endParaRPr lang="en-US" sz="2800" b="1" dirty="0" smtClean="0"/>
          </a:p>
          <a:p>
            <a:pPr algn="just">
              <a:lnSpc>
                <a:spcPct val="150000"/>
              </a:lnSpc>
            </a:pPr>
            <a:endParaRPr lang="en-US" sz="2800" b="1" dirty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smtClean="0"/>
              <a:t>Master </a:t>
            </a:r>
            <a:r>
              <a:rPr lang="en-US" sz="2800" dirty="0"/>
              <a:t>Control Room (MCR</a:t>
            </a:r>
            <a:r>
              <a:rPr lang="en-US" sz="2800" dirty="0" smtClean="0"/>
              <a:t>)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/>
              <a:t>Playout</a:t>
            </a:r>
            <a:r>
              <a:rPr lang="en-US" sz="2800" dirty="0"/>
              <a:t> </a:t>
            </a:r>
            <a:r>
              <a:rPr lang="en-US" sz="2800" dirty="0" smtClean="0"/>
              <a:t>Server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endParaRPr lang="en-US" sz="2800" b="1" dirty="0" smtClean="0"/>
          </a:p>
          <a:p>
            <a:pPr algn="just"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588256" y="1902009"/>
            <a:ext cx="6104556" cy="663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Mengenal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Peralatan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Penyiaran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67" y="6838934"/>
            <a:ext cx="1666875" cy="285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06" y="6363478"/>
            <a:ext cx="1009650" cy="333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84" y="6717154"/>
            <a:ext cx="2857500" cy="2450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449" y="6696422"/>
            <a:ext cx="2905125" cy="19327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31732" y="9789889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PEMANCAR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40534" y="9697161"/>
            <a:ext cx="1212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ANTENA TX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99328" y="9167618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CDN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137177" y="8958497"/>
            <a:ext cx="14398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Playout</a:t>
            </a:r>
            <a:r>
              <a:rPr lang="en-US" b="1" dirty="0"/>
              <a:t> Server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5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7" name="Google Shape;2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925" y="5722164"/>
            <a:ext cx="4238625" cy="2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4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8256" y="1902009"/>
            <a:ext cx="6104556" cy="663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Mengenal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Peralatan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Penyiaran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7" y="3543509"/>
            <a:ext cx="8677470" cy="48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 r="16100"/>
          <a:stretch/>
        </p:blipFill>
        <p:spPr>
          <a:xfrm>
            <a:off x="14810798" y="-70275"/>
            <a:ext cx="3477201" cy="21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2526" y="7070600"/>
            <a:ext cx="3165750" cy="267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5">
            <a:alphaModFix/>
          </a:blip>
          <a:srcRect l="14442" b="30405"/>
          <a:stretch/>
        </p:blipFill>
        <p:spPr>
          <a:xfrm>
            <a:off x="0" y="2666513"/>
            <a:ext cx="9683524" cy="797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8" y="496012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1762" y="2088958"/>
            <a:ext cx="11337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	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seiring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,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digital </a:t>
            </a:r>
            <a:r>
              <a:rPr lang="en-US" sz="2800" dirty="0" err="1"/>
              <a:t>dan</a:t>
            </a:r>
            <a:r>
              <a:rPr lang="en-US" sz="2800" dirty="0"/>
              <a:t> internet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penyiaran</a:t>
            </a:r>
            <a:r>
              <a:rPr lang="en-US" sz="2800" dirty="0"/>
              <a:t>.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terbaik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diakses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r>
              <a:rPr lang="en-US" sz="2800" dirty="0"/>
              <a:t> di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2"/>
          <p:cNvGrpSpPr/>
          <p:nvPr/>
        </p:nvGrpSpPr>
        <p:grpSpPr>
          <a:xfrm>
            <a:off x="-149290" y="3901896"/>
            <a:ext cx="18288000" cy="6371773"/>
            <a:chOff x="0" y="-9525"/>
            <a:chExt cx="4816593" cy="1678163"/>
          </a:xfrm>
        </p:grpSpPr>
        <p:sp>
          <p:nvSpPr>
            <p:cNvPr id="182" name="Google Shape;182;p12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" name="Google Shape;183;p12"/>
            <p:cNvSpPr txBox="1"/>
            <p:nvPr/>
          </p:nvSpPr>
          <p:spPr>
            <a:xfrm>
              <a:off x="0" y="-9525"/>
              <a:ext cx="4816593" cy="1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2"/>
          <p:cNvGrpSpPr/>
          <p:nvPr/>
        </p:nvGrpSpPr>
        <p:grpSpPr>
          <a:xfrm>
            <a:off x="1032670" y="4491704"/>
            <a:ext cx="6256091" cy="1159023"/>
            <a:chOff x="0" y="-9525"/>
            <a:chExt cx="2177727" cy="403452"/>
          </a:xfrm>
        </p:grpSpPr>
        <p:sp>
          <p:nvSpPr>
            <p:cNvPr id="185" name="Google Shape;185;p12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2"/>
            <p:cNvSpPr txBox="1"/>
            <p:nvPr/>
          </p:nvSpPr>
          <p:spPr>
            <a:xfrm>
              <a:off x="0" y="-9525"/>
              <a:ext cx="2177727" cy="40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2"/>
          <p:cNvGrpSpPr/>
          <p:nvPr/>
        </p:nvGrpSpPr>
        <p:grpSpPr>
          <a:xfrm>
            <a:off x="17625185" y="1958308"/>
            <a:ext cx="662815" cy="1993084"/>
            <a:chOff x="0" y="-9525"/>
            <a:chExt cx="174569" cy="524928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95" name="Google Shape;195;p12"/>
            <p:cNvSpPr txBox="1"/>
            <p:nvPr/>
          </p:nvSpPr>
          <p:spPr>
            <a:xfrm>
              <a:off x="0" y="-9525"/>
              <a:ext cx="174569" cy="524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2"/>
          <p:cNvSpPr txBox="1"/>
          <p:nvPr/>
        </p:nvSpPr>
        <p:spPr>
          <a:xfrm>
            <a:off x="1032670" y="1602260"/>
            <a:ext cx="118317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400" b="1" dirty="0" err="1" smtClean="0"/>
              <a:t>Pengantar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Sistem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Penyiaran</a:t>
            </a:r>
            <a:endParaRPr sz="4400" b="1" dirty="0"/>
          </a:p>
        </p:txBody>
      </p:sp>
      <p:sp>
        <p:nvSpPr>
          <p:cNvPr id="197" name="Google Shape;197;p12"/>
          <p:cNvSpPr txBox="1"/>
          <p:nvPr/>
        </p:nvSpPr>
        <p:spPr>
          <a:xfrm>
            <a:off x="3106652" y="4822068"/>
            <a:ext cx="2095270" cy="60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2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+mj-lt"/>
                <a:ea typeface="Prompt"/>
                <a:cs typeface="Prompt"/>
                <a:sym typeface="Prompt"/>
              </a:rPr>
              <a:t>Pengertian</a:t>
            </a:r>
            <a:endParaRPr sz="3200" dirty="0">
              <a:latin typeface="+mj-lt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1032670" y="5650727"/>
            <a:ext cx="16226630" cy="435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Penyiaran</a:t>
            </a:r>
            <a:r>
              <a:rPr lang="en-US" sz="3200" dirty="0" smtClean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mengirimkan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luas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media </a:t>
            </a:r>
            <a:r>
              <a:rPr lang="en-US" sz="3200" dirty="0" err="1"/>
              <a:t>elektronik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radio, </a:t>
            </a:r>
            <a:r>
              <a:rPr lang="en-US" sz="3200" dirty="0" err="1"/>
              <a:t>televisi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internet.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memungkinkan</a:t>
            </a:r>
            <a:r>
              <a:rPr lang="en-US" sz="3200" dirty="0"/>
              <a:t> </a:t>
            </a:r>
            <a:r>
              <a:rPr lang="en-US" sz="3200" dirty="0" err="1"/>
              <a:t>penyampaian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audio, video,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kombinasi</a:t>
            </a:r>
            <a:r>
              <a:rPr lang="en-US" sz="3200" dirty="0"/>
              <a:t> </a:t>
            </a:r>
            <a:r>
              <a:rPr lang="en-US" sz="3200" dirty="0" err="1"/>
              <a:t>keduanya</a:t>
            </a:r>
            <a:r>
              <a:rPr lang="en-US" sz="3200" dirty="0"/>
              <a:t>, yang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diakses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khalayak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cakupan</a:t>
            </a:r>
            <a:r>
              <a:rPr lang="en-US" sz="3200" dirty="0"/>
              <a:t> yang </a:t>
            </a:r>
            <a:r>
              <a:rPr lang="en-US" sz="3200" dirty="0" err="1"/>
              <a:t>luas</a:t>
            </a:r>
            <a:r>
              <a:rPr lang="en-US" sz="3200" dirty="0"/>
              <a:t>,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lokal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internasional</a:t>
            </a:r>
            <a:r>
              <a:rPr lang="en-US" sz="3200" dirty="0"/>
              <a:t>.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pendidikan</a:t>
            </a:r>
            <a:r>
              <a:rPr lang="en-US" sz="3200" dirty="0"/>
              <a:t>, </a:t>
            </a:r>
            <a:r>
              <a:rPr lang="en-US" sz="3200" dirty="0" err="1"/>
              <a:t>hiburan</a:t>
            </a:r>
            <a:r>
              <a:rPr lang="en-US" sz="3200" dirty="0"/>
              <a:t>, </a:t>
            </a:r>
            <a:r>
              <a:rPr lang="en-US" sz="3200" dirty="0" err="1"/>
              <a:t>penyebaran</a:t>
            </a:r>
            <a:r>
              <a:rPr lang="en-US" sz="3200" dirty="0"/>
              <a:t> </a:t>
            </a:r>
            <a:r>
              <a:rPr lang="en-US" sz="3200" dirty="0" err="1"/>
              <a:t>berita</a:t>
            </a:r>
            <a:r>
              <a:rPr lang="en-US" sz="3200" dirty="0"/>
              <a:t>, </a:t>
            </a:r>
            <a:r>
              <a:rPr lang="en-US" sz="3200" dirty="0" err="1"/>
              <a:t>hingga</a:t>
            </a:r>
            <a:r>
              <a:rPr lang="en-US" sz="3200" dirty="0"/>
              <a:t> </a:t>
            </a:r>
            <a:r>
              <a:rPr lang="en-US" sz="3200" dirty="0" err="1"/>
              <a:t>promosi</a:t>
            </a:r>
            <a:r>
              <a:rPr lang="en-US" sz="3200" dirty="0"/>
              <a:t> </a:t>
            </a:r>
            <a:r>
              <a:rPr lang="en-US" sz="3200" dirty="0" err="1" smtClean="0"/>
              <a:t>kebudayaan</a:t>
            </a:r>
            <a:r>
              <a:rPr lang="en-US" sz="3200" dirty="0" smtClean="0"/>
              <a:t>.</a:t>
            </a:r>
            <a:endParaRPr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" y="2873196"/>
            <a:ext cx="3752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 rotWithShape="1">
          <a:blip r:embed="rId3">
            <a:alphaModFix/>
          </a:blip>
          <a:srcRect l="10514"/>
          <a:stretch/>
        </p:blipFill>
        <p:spPr>
          <a:xfrm>
            <a:off x="0" y="1028475"/>
            <a:ext cx="8618825" cy="82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/>
        </p:nvSpPr>
        <p:spPr>
          <a:xfrm>
            <a:off x="8963088" y="2989295"/>
            <a:ext cx="8296211" cy="117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 err="1" smtClean="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Terima</a:t>
            </a:r>
            <a:r>
              <a:rPr lang="en-US" sz="6600" b="0" i="0" u="none" strike="noStrike" cap="none" dirty="0" smtClean="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Kasih</a:t>
            </a:r>
            <a:endParaRPr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68" y="4575455"/>
            <a:ext cx="3752850" cy="1028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48964" y="9277099"/>
            <a:ext cx="131318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72000"/>
              </a:lnSpc>
            </a:pPr>
            <a:r>
              <a:rPr lang="en-US" b="1" dirty="0" err="1" smtClean="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Januar</a:t>
            </a:r>
            <a:r>
              <a:rPr lang="en-US" b="1" dirty="0" smtClean="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Ilham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2"/>
          <p:cNvGrpSpPr/>
          <p:nvPr/>
        </p:nvGrpSpPr>
        <p:grpSpPr>
          <a:xfrm>
            <a:off x="-149290" y="3901896"/>
            <a:ext cx="18288000" cy="6371773"/>
            <a:chOff x="0" y="-9525"/>
            <a:chExt cx="4816593" cy="1678163"/>
          </a:xfrm>
        </p:grpSpPr>
        <p:sp>
          <p:nvSpPr>
            <p:cNvPr id="182" name="Google Shape;182;p12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" name="Google Shape;183;p12"/>
            <p:cNvSpPr txBox="1"/>
            <p:nvPr/>
          </p:nvSpPr>
          <p:spPr>
            <a:xfrm>
              <a:off x="0" y="-9525"/>
              <a:ext cx="4816593" cy="1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2"/>
          <p:cNvGrpSpPr/>
          <p:nvPr/>
        </p:nvGrpSpPr>
        <p:grpSpPr>
          <a:xfrm>
            <a:off x="17625185" y="1958308"/>
            <a:ext cx="662815" cy="1993084"/>
            <a:chOff x="0" y="-9525"/>
            <a:chExt cx="174569" cy="524928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95" name="Google Shape;195;p12"/>
            <p:cNvSpPr txBox="1"/>
            <p:nvPr/>
          </p:nvSpPr>
          <p:spPr>
            <a:xfrm>
              <a:off x="0" y="-9525"/>
              <a:ext cx="174569" cy="524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2"/>
          <p:cNvSpPr txBox="1"/>
          <p:nvPr/>
        </p:nvSpPr>
        <p:spPr>
          <a:xfrm>
            <a:off x="158841" y="2726710"/>
            <a:ext cx="1297866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 err="1"/>
              <a:t>Berikut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beberapa</a:t>
            </a:r>
            <a:r>
              <a:rPr lang="en-US" sz="3200" b="1" dirty="0"/>
              <a:t> </a:t>
            </a:r>
            <a:r>
              <a:rPr lang="en-US" sz="3200" b="1" dirty="0" err="1"/>
              <a:t>komponen</a:t>
            </a:r>
            <a:r>
              <a:rPr lang="en-US" sz="3200" b="1" dirty="0"/>
              <a:t> </a:t>
            </a:r>
            <a:r>
              <a:rPr lang="en-US" sz="3200" b="1" dirty="0" err="1"/>
              <a:t>penting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penyiaran</a:t>
            </a:r>
            <a:endParaRPr sz="3200" b="1" dirty="0"/>
          </a:p>
        </p:txBody>
      </p:sp>
      <p:sp>
        <p:nvSpPr>
          <p:cNvPr id="201" name="Google Shape;201;p12"/>
          <p:cNvSpPr txBox="1"/>
          <p:nvPr/>
        </p:nvSpPr>
        <p:spPr>
          <a:xfrm>
            <a:off x="1032668" y="4590661"/>
            <a:ext cx="16415575" cy="543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err="1" smtClean="0"/>
              <a:t>Stasiun</a:t>
            </a:r>
            <a:r>
              <a:rPr lang="en-US" sz="2800" b="1" dirty="0" smtClean="0"/>
              <a:t> </a:t>
            </a:r>
            <a:r>
              <a:rPr lang="en-US" sz="2800" b="1" dirty="0" err="1"/>
              <a:t>Penyiaran</a:t>
            </a:r>
            <a:r>
              <a:rPr lang="en-US" sz="2800" dirty="0"/>
              <a:t>: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fasilitas</a:t>
            </a:r>
            <a:r>
              <a:rPr lang="en-US" sz="2800" dirty="0"/>
              <a:t> yang </a:t>
            </a:r>
            <a:r>
              <a:rPr lang="en-US" sz="2800" dirty="0" err="1"/>
              <a:t>memproduksi</a:t>
            </a:r>
            <a:r>
              <a:rPr lang="en-US" sz="2800" dirty="0"/>
              <a:t>, </a:t>
            </a:r>
            <a:r>
              <a:rPr lang="en-US" sz="2800" dirty="0" err="1"/>
              <a:t>mengemas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menyiarkan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radio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televisi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2. </a:t>
            </a:r>
            <a:r>
              <a:rPr lang="en-US" sz="2800" b="1" dirty="0" err="1" smtClean="0"/>
              <a:t>Frekuensi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Spektrum</a:t>
            </a:r>
            <a:r>
              <a:rPr lang="en-US" sz="2800" dirty="0"/>
              <a:t>: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frekuensi</a:t>
            </a:r>
            <a:r>
              <a:rPr lang="en-US" sz="2800" dirty="0"/>
              <a:t> radio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mentransmisikan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.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rentang</a:t>
            </a:r>
            <a:r>
              <a:rPr lang="en-US" sz="2800" dirty="0"/>
              <a:t> </a:t>
            </a:r>
            <a:r>
              <a:rPr lang="en-US" sz="2800" dirty="0" err="1"/>
              <a:t>frekuensi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yang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pengatur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Komisi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Indonesia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ITU</a:t>
            </a:r>
            <a:r>
              <a:rPr lang="en-US" sz="2800" dirty="0" smtClean="0"/>
              <a:t>).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3. </a:t>
            </a:r>
            <a:r>
              <a:rPr lang="en-US" sz="2800" b="1" dirty="0" err="1" smtClean="0"/>
              <a:t>Transmisi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Pemancar</a:t>
            </a:r>
            <a:r>
              <a:rPr lang="en-US" sz="2800" dirty="0"/>
              <a:t>: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transmisi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mengirimkan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pemirsa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pemancar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antena</a:t>
            </a:r>
            <a:r>
              <a:rPr lang="en-US" sz="2800" dirty="0"/>
              <a:t> yang </a:t>
            </a:r>
            <a:r>
              <a:rPr lang="en-US" sz="2800" dirty="0" err="1"/>
              <a:t>mentransmisikan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kabel</a:t>
            </a:r>
            <a:r>
              <a:rPr lang="en-US" sz="2800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1" y="764477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2"/>
          <p:cNvGrpSpPr/>
          <p:nvPr/>
        </p:nvGrpSpPr>
        <p:grpSpPr>
          <a:xfrm>
            <a:off x="-149290" y="3901896"/>
            <a:ext cx="18288000" cy="6371773"/>
            <a:chOff x="0" y="-9525"/>
            <a:chExt cx="4816593" cy="1678163"/>
          </a:xfrm>
        </p:grpSpPr>
        <p:sp>
          <p:nvSpPr>
            <p:cNvPr id="182" name="Google Shape;182;p12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" name="Google Shape;183;p12"/>
            <p:cNvSpPr txBox="1"/>
            <p:nvPr/>
          </p:nvSpPr>
          <p:spPr>
            <a:xfrm>
              <a:off x="0" y="-9525"/>
              <a:ext cx="4816593" cy="1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2"/>
          <p:cNvGrpSpPr/>
          <p:nvPr/>
        </p:nvGrpSpPr>
        <p:grpSpPr>
          <a:xfrm>
            <a:off x="17625185" y="1958308"/>
            <a:ext cx="662815" cy="1993084"/>
            <a:chOff x="0" y="-9525"/>
            <a:chExt cx="174569" cy="524928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95" name="Google Shape;195;p12"/>
            <p:cNvSpPr txBox="1"/>
            <p:nvPr/>
          </p:nvSpPr>
          <p:spPr>
            <a:xfrm>
              <a:off x="0" y="-9525"/>
              <a:ext cx="174569" cy="524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2"/>
          <p:cNvSpPr txBox="1"/>
          <p:nvPr/>
        </p:nvSpPr>
        <p:spPr>
          <a:xfrm>
            <a:off x="1032670" y="1602260"/>
            <a:ext cx="118317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 err="1"/>
              <a:t>Berikut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beberapa</a:t>
            </a:r>
            <a:r>
              <a:rPr lang="en-US" sz="3200" b="1" dirty="0"/>
              <a:t> </a:t>
            </a:r>
            <a:r>
              <a:rPr lang="en-US" sz="3200" b="1" dirty="0" err="1"/>
              <a:t>komponen</a:t>
            </a:r>
            <a:r>
              <a:rPr lang="en-US" sz="3200" b="1" dirty="0"/>
              <a:t> </a:t>
            </a:r>
            <a:r>
              <a:rPr lang="en-US" sz="3200" b="1" dirty="0" err="1"/>
              <a:t>penting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penyiaran</a:t>
            </a:r>
            <a:endParaRPr sz="3200" b="1" dirty="0"/>
          </a:p>
        </p:txBody>
      </p:sp>
      <p:sp>
        <p:nvSpPr>
          <p:cNvPr id="201" name="Google Shape;201;p12"/>
          <p:cNvSpPr txBox="1"/>
          <p:nvPr/>
        </p:nvSpPr>
        <p:spPr>
          <a:xfrm>
            <a:off x="786922" y="4553339"/>
            <a:ext cx="17169670" cy="543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en-US" sz="2400" b="1" dirty="0" smtClean="0"/>
              <a:t>4. </a:t>
            </a:r>
            <a:r>
              <a:rPr lang="en-US" sz="2400" b="1" dirty="0" err="1" smtClean="0"/>
              <a:t>Perangkat</a:t>
            </a:r>
            <a:r>
              <a:rPr lang="en-US" sz="2400" b="1" dirty="0" smtClean="0"/>
              <a:t> </a:t>
            </a:r>
            <a:r>
              <a:rPr lang="en-US" sz="2400" b="1" dirty="0" err="1"/>
              <a:t>Penerima</a:t>
            </a:r>
            <a:r>
              <a:rPr lang="en-US" sz="2400" dirty="0"/>
              <a:t>: </a:t>
            </a:r>
            <a:r>
              <a:rPr lang="en-US" sz="2400" dirty="0" err="1"/>
              <a:t>Pemirsa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pendengar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televisi</a:t>
            </a:r>
            <a:r>
              <a:rPr lang="en-US" sz="2400" dirty="0"/>
              <a:t>, radio,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streaming.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mengkonversi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, </a:t>
            </a:r>
            <a:r>
              <a:rPr lang="en-US" sz="2400" dirty="0" err="1"/>
              <a:t>gambar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video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diakses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smtClean="0"/>
              <a:t>5. </a:t>
            </a:r>
            <a:r>
              <a:rPr lang="en-US" sz="2400" b="1" dirty="0" err="1" smtClean="0"/>
              <a:t>Konten</a:t>
            </a:r>
            <a:r>
              <a:rPr lang="en-US" sz="2400" b="1" dirty="0" smtClean="0"/>
              <a:t> </a:t>
            </a:r>
            <a:r>
              <a:rPr lang="en-US" sz="2400" b="1" dirty="0" err="1"/>
              <a:t>Penyiaran</a:t>
            </a:r>
            <a:r>
              <a:rPr lang="en-US" sz="2400" dirty="0"/>
              <a:t>: Isi yang </a:t>
            </a:r>
            <a:r>
              <a:rPr lang="en-US" sz="2400" dirty="0" err="1"/>
              <a:t>disiarkan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, </a:t>
            </a:r>
            <a:r>
              <a:rPr lang="en-US" sz="2400" dirty="0" err="1"/>
              <a:t>acara</a:t>
            </a:r>
            <a:r>
              <a:rPr lang="en-US" sz="2400" dirty="0"/>
              <a:t> </a:t>
            </a:r>
            <a:r>
              <a:rPr lang="en-US" sz="2400" dirty="0" err="1"/>
              <a:t>hiburan</a:t>
            </a:r>
            <a:r>
              <a:rPr lang="en-US" sz="2400" dirty="0"/>
              <a:t>, </a:t>
            </a:r>
            <a:r>
              <a:rPr lang="en-US" sz="2400" dirty="0" err="1"/>
              <a:t>olahraga</a:t>
            </a:r>
            <a:r>
              <a:rPr lang="en-US" sz="2400" dirty="0"/>
              <a:t>, </a:t>
            </a:r>
            <a:r>
              <a:rPr lang="en-US" sz="2400" dirty="0" err="1"/>
              <a:t>musik</a:t>
            </a:r>
            <a:r>
              <a:rPr lang="en-US" sz="2400" dirty="0"/>
              <a:t>, </a:t>
            </a:r>
            <a:r>
              <a:rPr lang="en-US" sz="2400" dirty="0" err="1"/>
              <a:t>dokumenter</a:t>
            </a:r>
            <a:r>
              <a:rPr lang="en-US" sz="2400" dirty="0"/>
              <a:t>, </a:t>
            </a:r>
            <a:r>
              <a:rPr lang="en-US" sz="2400" dirty="0" err="1"/>
              <a:t>iklan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lain-lain. </a:t>
            </a:r>
            <a:r>
              <a:rPr lang="en-US" sz="2400" dirty="0" err="1"/>
              <a:t>Konten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diproduksi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hiburan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smtClean="0"/>
              <a:t>6. </a:t>
            </a:r>
            <a:r>
              <a:rPr lang="en-US" sz="2400" b="1" dirty="0" err="1" smtClean="0"/>
              <a:t>Regulasi</a:t>
            </a:r>
            <a:r>
              <a:rPr lang="en-US" sz="2400" b="1" dirty="0" smtClean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Etika</a:t>
            </a:r>
            <a:r>
              <a:rPr lang="en-US" sz="2400" dirty="0"/>
              <a:t>: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penyiaran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yang </a:t>
            </a:r>
            <a:r>
              <a:rPr lang="en-US" sz="2400" dirty="0" err="1"/>
              <a:t>disiarkan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melanggar</a:t>
            </a:r>
            <a:r>
              <a:rPr lang="en-US" sz="2400" dirty="0"/>
              <a:t> </a:t>
            </a:r>
            <a:r>
              <a:rPr lang="en-US" sz="2400" dirty="0" err="1"/>
              <a:t>norma-norma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r>
              <a:rPr lang="en-US" sz="2400" b="1" dirty="0" smtClean="0"/>
              <a:t>7</a:t>
            </a:r>
            <a:r>
              <a:rPr lang="en-US" sz="2400" b="1" dirty="0"/>
              <a:t>. </a:t>
            </a:r>
            <a:r>
              <a:rPr lang="en-US" sz="2400" b="1" dirty="0" err="1"/>
              <a:t>Penyiaran</a:t>
            </a:r>
            <a:r>
              <a:rPr lang="en-US" sz="2400" b="1" dirty="0"/>
              <a:t> Digital</a:t>
            </a:r>
          </a:p>
          <a:p>
            <a:r>
              <a:rPr lang="en-US" sz="2400" dirty="0" err="1"/>
              <a:t>Seiring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, </a:t>
            </a: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beralih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analog </a:t>
            </a:r>
            <a:r>
              <a:rPr lang="en-US" sz="2400" dirty="0" err="1"/>
              <a:t>ke</a:t>
            </a:r>
            <a:r>
              <a:rPr lang="en-US" sz="2400" dirty="0"/>
              <a:t> digital. </a:t>
            </a:r>
            <a:r>
              <a:rPr lang="en-US" sz="2400" dirty="0" err="1"/>
              <a:t>Penyiaran</a:t>
            </a:r>
            <a:r>
              <a:rPr lang="en-US" sz="2400" dirty="0"/>
              <a:t> digital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spektrum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" y="2873196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4"/>
          <p:cNvGrpSpPr/>
          <p:nvPr/>
        </p:nvGrpSpPr>
        <p:grpSpPr>
          <a:xfrm>
            <a:off x="8884674" y="-325487"/>
            <a:ext cx="9403326" cy="10612487"/>
            <a:chOff x="0" y="-85725"/>
            <a:chExt cx="2476596" cy="2795058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0"/>
              <a:ext cx="2476596" cy="2709333"/>
            </a:xfrm>
            <a:custGeom>
              <a:avLst/>
              <a:gdLst/>
              <a:ahLst/>
              <a:cxnLst/>
              <a:rect l="l" t="t" r="r" b="b"/>
              <a:pathLst>
                <a:path w="2476596" h="2709333" extrusionOk="0">
                  <a:moveTo>
                    <a:pt x="0" y="0"/>
                  </a:moveTo>
                  <a:lnTo>
                    <a:pt x="2476596" y="0"/>
                  </a:lnTo>
                  <a:lnTo>
                    <a:pt x="24765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19" name="Google Shape;219;p14"/>
            <p:cNvSpPr txBox="1"/>
            <p:nvPr/>
          </p:nvSpPr>
          <p:spPr>
            <a:xfrm>
              <a:off x="0" y="-85725"/>
              <a:ext cx="2476596" cy="27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0" y="-325487"/>
            <a:ext cx="391692" cy="10612487"/>
            <a:chOff x="0" y="-85725"/>
            <a:chExt cx="103162" cy="2795058"/>
          </a:xfrm>
        </p:grpSpPr>
        <p:sp>
          <p:nvSpPr>
            <p:cNvPr id="226" name="Google Shape;226;p14"/>
            <p:cNvSpPr/>
            <p:nvPr/>
          </p:nvSpPr>
          <p:spPr>
            <a:xfrm>
              <a:off x="0" y="0"/>
              <a:ext cx="103162" cy="2709333"/>
            </a:xfrm>
            <a:custGeom>
              <a:avLst/>
              <a:gdLst/>
              <a:ahLst/>
              <a:cxnLst/>
              <a:rect l="l" t="t" r="r" b="b"/>
              <a:pathLst>
                <a:path w="103162" h="2709333" extrusionOk="0">
                  <a:moveTo>
                    <a:pt x="0" y="0"/>
                  </a:moveTo>
                  <a:lnTo>
                    <a:pt x="103162" y="0"/>
                  </a:lnTo>
                  <a:lnTo>
                    <a:pt x="1031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</p:sp>
        <p:sp>
          <p:nvSpPr>
            <p:cNvPr id="227" name="Google Shape;227;p14"/>
            <p:cNvSpPr txBox="1"/>
            <p:nvPr/>
          </p:nvSpPr>
          <p:spPr>
            <a:xfrm>
              <a:off x="0" y="-85725"/>
              <a:ext cx="103162" cy="27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62590" y="9513901"/>
            <a:ext cx="93326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Pyrimaix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57" y="3981839"/>
            <a:ext cx="8475823" cy="2323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5703" y="3750904"/>
            <a:ext cx="80803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	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tradisional</a:t>
            </a:r>
            <a:r>
              <a:rPr lang="en-US" sz="3200" dirty="0"/>
              <a:t> </a:t>
            </a:r>
            <a:r>
              <a:rPr lang="en-US" sz="3200" dirty="0" err="1"/>
              <a:t>kini</a:t>
            </a:r>
            <a:r>
              <a:rPr lang="en-US" sz="3200" dirty="0"/>
              <a:t> </a:t>
            </a:r>
            <a:r>
              <a:rPr lang="en-US" sz="3200" dirty="0" err="1"/>
              <a:t>mengalami</a:t>
            </a:r>
            <a:r>
              <a:rPr lang="en-US" sz="3200" dirty="0"/>
              <a:t> </a:t>
            </a:r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digital, yang </a:t>
            </a:r>
            <a:r>
              <a:rPr lang="en-US" sz="3200" dirty="0" err="1"/>
              <a:t>memungkinkan</a:t>
            </a:r>
            <a:r>
              <a:rPr lang="en-US" sz="3200" dirty="0"/>
              <a:t>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internet </a:t>
            </a:r>
            <a:r>
              <a:rPr lang="en-US" sz="3200" dirty="0" err="1"/>
              <a:t>dan</a:t>
            </a:r>
            <a:r>
              <a:rPr lang="en-US" sz="3200" dirty="0"/>
              <a:t> platform digital </a:t>
            </a:r>
            <a:r>
              <a:rPr lang="en-US" sz="3200" dirty="0" err="1"/>
              <a:t>lainnya</a:t>
            </a:r>
            <a:r>
              <a:rPr lang="en-US" sz="3200" dirty="0"/>
              <a:t> (streaming).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memperluas</a:t>
            </a:r>
            <a:r>
              <a:rPr lang="en-US" sz="3200" dirty="0"/>
              <a:t> </a:t>
            </a:r>
            <a:r>
              <a:rPr lang="en-US" sz="3200" dirty="0" err="1"/>
              <a:t>jangkauan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interaktivitas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fleksibilitas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konten</a:t>
            </a:r>
            <a:r>
              <a:rPr lang="en-US" sz="3200" dirty="0"/>
              <a:t> </a:t>
            </a:r>
            <a:r>
              <a:rPr lang="en-US" sz="3200" dirty="0" err="1"/>
              <a:t>disampaikan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diakses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b="1" dirty="0" err="1"/>
              <a:t>Prinsip</a:t>
            </a:r>
            <a:r>
              <a:rPr lang="en-US" sz="4400" b="1" dirty="0"/>
              <a:t> </a:t>
            </a:r>
            <a:r>
              <a:rPr lang="en-US" sz="4400" b="1" dirty="0" err="1"/>
              <a:t>Dasar</a:t>
            </a:r>
            <a:r>
              <a:rPr lang="en-US" sz="4400" b="1" dirty="0"/>
              <a:t> </a:t>
            </a:r>
            <a:r>
              <a:rPr lang="en-US" sz="4400" b="1" dirty="0" err="1"/>
              <a:t>Penyiaran</a:t>
            </a:r>
            <a:endParaRPr sz="4400" b="1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52191" y="3306923"/>
            <a:ext cx="17474552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/>
              <a:t>	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pedoman</a:t>
            </a:r>
            <a:r>
              <a:rPr lang="en-US" sz="2800" dirty="0"/>
              <a:t> yang </a:t>
            </a:r>
            <a:r>
              <a:rPr lang="en-US" sz="2800" dirty="0" err="1"/>
              <a:t>memastikan</a:t>
            </a:r>
            <a:r>
              <a:rPr lang="en-US" sz="2800" dirty="0"/>
              <a:t> agar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 </a:t>
            </a:r>
            <a:r>
              <a:rPr lang="en-US" sz="2800" dirty="0" err="1"/>
              <a:t>Berikut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landasan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b="1" dirty="0" err="1"/>
              <a:t>Objektivitas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Netralitas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objektif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memihak</a:t>
            </a:r>
            <a:r>
              <a:rPr lang="en-US" sz="2800" dirty="0"/>
              <a:t>.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fakta</a:t>
            </a:r>
            <a:r>
              <a:rPr lang="en-US" sz="2800" dirty="0"/>
              <a:t>,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intervensi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,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ideologi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Publik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berorientasi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,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komersial</a:t>
            </a:r>
            <a:r>
              <a:rPr lang="en-US" sz="2800" dirty="0"/>
              <a:t>.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pendidikan</a:t>
            </a:r>
            <a:r>
              <a:rPr lang="en-US" sz="2800" dirty="0"/>
              <a:t>, </a:t>
            </a:r>
            <a:r>
              <a:rPr lang="en-US" sz="2800" dirty="0" err="1"/>
              <a:t>budaya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hiburan</a:t>
            </a:r>
            <a:r>
              <a:rPr lang="en-US" sz="2800" dirty="0"/>
              <a:t> yang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</a:t>
            </a:r>
          </a:p>
          <a:p>
            <a:pPr lvl="0" algn="just">
              <a:lnSpc>
                <a:spcPct val="150000"/>
              </a:lnSpc>
            </a:pPr>
            <a:endParaRPr sz="2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117037"/>
            <a:ext cx="3752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b="1" dirty="0" err="1"/>
              <a:t>Prinsip</a:t>
            </a:r>
            <a:r>
              <a:rPr lang="en-US" sz="4400" b="1" dirty="0"/>
              <a:t> </a:t>
            </a:r>
            <a:r>
              <a:rPr lang="en-US" sz="4400" b="1" dirty="0" err="1"/>
              <a:t>Dasar</a:t>
            </a:r>
            <a:r>
              <a:rPr lang="en-US" sz="4400" b="1" dirty="0"/>
              <a:t> </a:t>
            </a:r>
            <a:r>
              <a:rPr lang="en-US" sz="4400" b="1" dirty="0" err="1"/>
              <a:t>Penyiaran</a:t>
            </a:r>
            <a:endParaRPr sz="4400" b="1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33461" y="2744654"/>
            <a:ext cx="17474552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b="1" dirty="0" err="1"/>
              <a:t>Keberagaman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keberagaman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, </a:t>
            </a:r>
            <a:r>
              <a:rPr lang="en-US" sz="2800" dirty="0" err="1"/>
              <a:t>bahasa</a:t>
            </a:r>
            <a:r>
              <a:rPr lang="en-US" sz="2800" dirty="0"/>
              <a:t>, </a:t>
            </a:r>
            <a:r>
              <a:rPr lang="en-US" sz="2800" dirty="0" err="1"/>
              <a:t>pandangan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aspirasi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 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di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diwakili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dihormati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program yang </a:t>
            </a:r>
            <a:r>
              <a:rPr lang="en-US" sz="2800" dirty="0" err="1"/>
              <a:t>disiarkan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4. </a:t>
            </a:r>
            <a:r>
              <a:rPr lang="en-US" sz="2800" b="1" dirty="0" err="1"/>
              <a:t>Akuntabilitas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. </a:t>
            </a:r>
            <a:r>
              <a:rPr lang="en-US" sz="2800" dirty="0" err="1"/>
              <a:t>Akuntabilitas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kewajiban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, </a:t>
            </a:r>
            <a:r>
              <a:rPr lang="en-US" sz="2800" dirty="0" err="1"/>
              <a:t>hukum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regulasi</a:t>
            </a:r>
            <a:r>
              <a:rPr lang="en-US" sz="2800" dirty="0"/>
              <a:t> yang </a:t>
            </a:r>
            <a:r>
              <a:rPr lang="en-US" sz="2800" dirty="0" err="1"/>
              <a:t>ditetapkan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pengawas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5. </a:t>
            </a:r>
            <a:r>
              <a:rPr lang="en-US" sz="2800" b="1" dirty="0" err="1"/>
              <a:t>Keseimbangan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Keadilan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sudut</a:t>
            </a:r>
            <a:r>
              <a:rPr lang="en-US" sz="2800" dirty="0"/>
              <a:t> </a:t>
            </a:r>
            <a:r>
              <a:rPr lang="en-US" sz="2800" dirty="0" err="1"/>
              <a:t>pandang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isu-isu</a:t>
            </a:r>
            <a:r>
              <a:rPr lang="en-US" sz="2800" dirty="0"/>
              <a:t> yang </a:t>
            </a:r>
            <a:r>
              <a:rPr lang="en-US" sz="2800" dirty="0" err="1"/>
              <a:t>kontroversial</a:t>
            </a:r>
            <a:r>
              <a:rPr lang="en-US" sz="2800" dirty="0"/>
              <a:t>.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isu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kesempatan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menyampaikan</a:t>
            </a:r>
            <a:r>
              <a:rPr lang="en-US" sz="2800" dirty="0"/>
              <a:t> </a:t>
            </a:r>
            <a:r>
              <a:rPr lang="en-US" sz="2800" dirty="0" err="1"/>
              <a:t>pendapat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adil</a:t>
            </a:r>
            <a:r>
              <a:rPr lang="en-US" sz="2800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052971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b="1" dirty="0" err="1"/>
              <a:t>Prinsip</a:t>
            </a:r>
            <a:r>
              <a:rPr lang="en-US" sz="4400" b="1" dirty="0"/>
              <a:t> </a:t>
            </a:r>
            <a:r>
              <a:rPr lang="en-US" sz="4400" b="1" dirty="0" err="1"/>
              <a:t>Dasar</a:t>
            </a:r>
            <a:r>
              <a:rPr lang="en-US" sz="4400" b="1" dirty="0"/>
              <a:t> </a:t>
            </a:r>
            <a:r>
              <a:rPr lang="en-US" sz="4400" b="1" dirty="0" err="1"/>
              <a:t>Penyiaran</a:t>
            </a:r>
            <a:endParaRPr sz="4400" b="1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52191" y="3306923"/>
            <a:ext cx="17474552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6. </a:t>
            </a:r>
            <a:r>
              <a:rPr lang="en-US" sz="2800" b="1" dirty="0" err="1"/>
              <a:t>Perlindungan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Kelompok</a:t>
            </a:r>
            <a:r>
              <a:rPr lang="en-US" sz="2800" b="1" dirty="0"/>
              <a:t> </a:t>
            </a:r>
            <a:r>
              <a:rPr lang="en-US" sz="2800" b="1" dirty="0" err="1"/>
              <a:t>Rentan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melindungi</a:t>
            </a:r>
            <a:r>
              <a:rPr lang="en-US" sz="2800" dirty="0"/>
              <a:t> </a:t>
            </a:r>
            <a:r>
              <a:rPr lang="en-US" sz="2800" dirty="0" err="1"/>
              <a:t>kelompok-kelompok</a:t>
            </a:r>
            <a:r>
              <a:rPr lang="en-US" sz="2800" dirty="0"/>
              <a:t> yang </a:t>
            </a:r>
            <a:r>
              <a:rPr lang="en-US" sz="2800" dirty="0" err="1"/>
              <a:t>rentan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anak-anak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remaja</a:t>
            </a:r>
            <a:r>
              <a:rPr lang="en-US" sz="2800" dirty="0"/>
              <a:t>,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pantas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ketat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program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penayangan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b="1" dirty="0"/>
              <a:t>7. </a:t>
            </a:r>
            <a:r>
              <a:rPr lang="en-US" sz="2800" b="1" dirty="0" err="1"/>
              <a:t>Kemandirian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pengaruh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, </a:t>
            </a:r>
            <a:r>
              <a:rPr lang="en-US" sz="2800" dirty="0" err="1"/>
              <a:t>partai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,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komersial</a:t>
            </a:r>
            <a:r>
              <a:rPr lang="en-US" sz="2800" dirty="0"/>
              <a:t>. </a:t>
            </a:r>
            <a:r>
              <a:rPr lang="en-US" sz="2800" dirty="0" err="1"/>
              <a:t>Kemandirian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beroperasi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tekanan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117037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b="1" dirty="0" err="1"/>
              <a:t>Prinsip</a:t>
            </a:r>
            <a:r>
              <a:rPr lang="en-US" sz="4400" b="1" dirty="0"/>
              <a:t> </a:t>
            </a:r>
            <a:r>
              <a:rPr lang="en-US" sz="4400" b="1" dirty="0" err="1"/>
              <a:t>Dasar</a:t>
            </a:r>
            <a:r>
              <a:rPr lang="en-US" sz="4400" b="1" dirty="0"/>
              <a:t> </a:t>
            </a:r>
            <a:r>
              <a:rPr lang="en-US" sz="4400" b="1" dirty="0" err="1"/>
              <a:t>Penyiaran</a:t>
            </a:r>
            <a:endParaRPr sz="4400" b="1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52191" y="3306923"/>
            <a:ext cx="17474552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8. </a:t>
            </a:r>
            <a:r>
              <a:rPr lang="en-US" sz="2800" b="1" dirty="0" err="1"/>
              <a:t>Prinsip</a:t>
            </a:r>
            <a:r>
              <a:rPr lang="en-US" sz="2800" b="1" dirty="0"/>
              <a:t> </a:t>
            </a:r>
            <a:r>
              <a:rPr lang="en-US" sz="2800" b="1" dirty="0" err="1"/>
              <a:t>Etika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Moral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nilai-nilai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moral yang </a:t>
            </a:r>
            <a:r>
              <a:rPr lang="en-US" sz="2800" dirty="0" err="1"/>
              <a:t>berlaku</a:t>
            </a:r>
            <a:r>
              <a:rPr lang="en-US" sz="2800" dirty="0"/>
              <a:t> di </a:t>
            </a:r>
            <a:r>
              <a:rPr lang="en-US" sz="2800" dirty="0" err="1"/>
              <a:t>masyarakat</a:t>
            </a:r>
            <a:r>
              <a:rPr lang="en-US" sz="2800" dirty="0"/>
              <a:t>.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mempromosikan</a:t>
            </a:r>
            <a:r>
              <a:rPr lang="en-US" sz="2800" dirty="0"/>
              <a:t> </a:t>
            </a:r>
            <a:r>
              <a:rPr lang="en-US" sz="2800" dirty="0" err="1"/>
              <a:t>kekerasan</a:t>
            </a:r>
            <a:r>
              <a:rPr lang="en-US" sz="2800" dirty="0"/>
              <a:t>, </a:t>
            </a:r>
            <a:r>
              <a:rPr lang="en-US" sz="2800" dirty="0" err="1"/>
              <a:t>kebencian</a:t>
            </a:r>
            <a:r>
              <a:rPr lang="en-US" sz="2800" dirty="0"/>
              <a:t>, </a:t>
            </a:r>
            <a:r>
              <a:rPr lang="en-US" sz="2800" dirty="0" err="1"/>
              <a:t>diskriminasi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yang </a:t>
            </a:r>
            <a:r>
              <a:rPr lang="en-US" sz="2800" dirty="0" err="1"/>
              <a:t>merusak</a:t>
            </a:r>
            <a:r>
              <a:rPr lang="en-US" sz="2800" dirty="0"/>
              <a:t> </a:t>
            </a:r>
            <a:r>
              <a:rPr lang="en-US" sz="2800" dirty="0" err="1"/>
              <a:t>norma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Prinsip-prinsip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fondasi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dirty="0"/>
              <a:t>,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optimal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117037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642</Words>
  <Application>Microsoft Office PowerPoint</Application>
  <PresentationFormat>Custom</PresentationFormat>
  <Paragraphs>83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Inter</vt:lpstr>
      <vt:lpstr>Inter Medium</vt:lpstr>
      <vt:lpstr>Prompt Medium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STREAM</dc:creator>
  <cp:lastModifiedBy>ismail - [2010]</cp:lastModifiedBy>
  <cp:revision>26</cp:revision>
  <dcterms:modified xsi:type="dcterms:W3CDTF">2024-10-14T01:05:02Z</dcterms:modified>
</cp:coreProperties>
</file>