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375" r:id="rId5"/>
    <p:sldId id="259" r:id="rId6"/>
    <p:sldId id="286" r:id="rId7"/>
    <p:sldId id="287" r:id="rId8"/>
    <p:sldId id="288" r:id="rId9"/>
    <p:sldId id="289" r:id="rId10"/>
    <p:sldId id="290" r:id="rId11"/>
    <p:sldId id="376" r:id="rId12"/>
    <p:sldId id="261" r:id="rId13"/>
    <p:sldId id="294"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5" r:id="rId37"/>
  </p:sldIdLst>
  <p:sldSz cx="18288000" cy="10287000"/>
  <p:notesSz cx="6858000" cy="9144000"/>
  <p:embeddedFontLst>
    <p:embeddedFont>
      <p:font typeface="Arial Unicode" panose="020B0604020202020204" charset="-128"/>
      <p:regular r:id="rId39"/>
    </p:embeddedFont>
    <p:embeddedFont>
      <p:font typeface="Arial Unicode Bold" panose="020B0604020202020204" charset="-128"/>
      <p:regular r:id="rId40"/>
    </p:embeddedFont>
    <p:embeddedFont>
      <p:font typeface="Anton" pitchFamily="2" charset="0"/>
      <p:regular r:id="rId41"/>
    </p:embeddedFont>
    <p:embeddedFont>
      <p:font typeface="Arial" panose="020B0604020202020204" pitchFamily="34" charset="0"/>
      <p:regular r:id="rId42"/>
    </p:embeddedFont>
    <p:embeddedFont>
      <p:font typeface="Arial Bold" panose="020B0704020202020204" pitchFamily="34" charset="0"/>
      <p:regular r:id="rId43"/>
      <p:bold r:id="rId44"/>
    </p:embeddedFont>
    <p:embeddedFont>
      <p:font typeface="Arimo Bold" panose="020B0604020202020204" charset="0"/>
      <p:regular r:id="rId45"/>
    </p:embeddedFont>
    <p:embeddedFont>
      <p:font typeface="Barlow Bold" panose="020B0604020202020204" charset="0"/>
      <p:regular r:id="rId46"/>
    </p:embeddedFont>
    <p:embeddedFont>
      <p:font typeface="Calibri" panose="020F0502020204030204" pitchFamily="34" charset="0"/>
      <p:regular r:id="rId47"/>
      <p:bold r:id="rId48"/>
      <p:italic r:id="rId49"/>
      <p:boldItalic r:id="rId50"/>
    </p:embeddedFont>
    <p:embeddedFont>
      <p:font typeface="Calibri (MS)" panose="020B0604020202020204" charset="0"/>
      <p:regular r:id="rId51"/>
    </p:embeddedFont>
    <p:embeddedFont>
      <p:font typeface="Calibri (MS) Bold" panose="020B0604020202020204" charset="0"/>
      <p:regular r:id="rId52"/>
    </p:embeddedFont>
    <p:embeddedFont>
      <p:font typeface="Calibri (MS) Bold Italics" panose="020B0604020202020204" charset="0"/>
      <p:regular r:id="rId53"/>
    </p:embeddedFont>
    <p:embeddedFont>
      <p:font typeface="Calibri (MS) Italics" panose="020B0604020202020204" charset="0"/>
      <p:regular r:id="rId54"/>
    </p:embeddedFont>
    <p:embeddedFont>
      <p:font typeface="Canva Sans Bold" panose="020B0604020202020204" charset="0"/>
      <p:regular r:id="rId55"/>
    </p:embeddedFont>
    <p:embeddedFont>
      <p:font typeface="Clear Sans" panose="020B0604020202020204" charset="0"/>
      <p:regular r:id="rId56"/>
    </p:embeddedFont>
    <p:embeddedFont>
      <p:font typeface="Lucida Calligraphy" panose="03010101010101010101" pitchFamily="66" charset="0"/>
      <p:regular r:id="rId57"/>
    </p:embeddedFont>
    <p:embeddedFont>
      <p:font typeface="Open Sans" panose="020B0606030504020204" pitchFamily="34" charset="0"/>
      <p:regular r:id="rId58"/>
      <p:bold r:id="rId59"/>
      <p:italic r:id="rId60"/>
      <p:boldItalic r:id="rId61"/>
    </p:embeddedFont>
    <p:embeddedFont>
      <p:font typeface="Oswald Bold" panose="00000800000000000000" pitchFamily="2" charset="0"/>
      <p:bold r:id="rId62"/>
    </p:embeddedFont>
    <p:embeddedFont>
      <p:font typeface="Poppins" panose="00000500000000000000" pitchFamily="2" charset="0"/>
      <p:regular r:id="rId63"/>
      <p:bold r:id="rId64"/>
      <p:italic r:id="rId65"/>
      <p:boldItalic r:id="rId66"/>
    </p:embeddedFont>
    <p:embeddedFont>
      <p:font typeface="Poppins Bold" panose="00000800000000000000" charset="0"/>
      <p:regular r:id="rId67"/>
      <p:bold r:id="rId68"/>
      <p:italic r:id="rId69"/>
      <p:boldItalic r:id="rId70"/>
    </p:embeddedFont>
    <p:embeddedFont>
      <p:font typeface="Poppins Medium" panose="00000600000000000000" pitchFamily="2" charset="0"/>
      <p:regular r:id="rId71"/>
      <p:italic r:id="rId72"/>
    </p:embeddedFont>
    <p:embeddedFont>
      <p:font typeface="Roboto Bold" panose="02000000000000000000" charset="0"/>
      <p:regular r:id="rId73"/>
      <p:bold r:id="rId74"/>
    </p:embeddedFont>
    <p:embeddedFont>
      <p:font typeface="Rubik Bold" panose="020B0604020202020204" charset="-79"/>
      <p:regular r:id="rId75"/>
    </p:embeddedFont>
    <p:embeddedFont>
      <p:font typeface="Tahoma Bold" panose="020B0804030504040204" pitchFamily="34" charset="0"/>
      <p:regular r:id="rId76"/>
      <p:bold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8" d="100"/>
          <a:sy n="48" d="100"/>
        </p:scale>
        <p:origin x="348"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5.fntdata"/><Relationship Id="rId58" Type="http://schemas.openxmlformats.org/officeDocument/2006/relationships/font" Target="fonts/font20.fntdata"/><Relationship Id="rId74" Type="http://schemas.openxmlformats.org/officeDocument/2006/relationships/font" Target="fonts/font36.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77" Type="http://schemas.openxmlformats.org/officeDocument/2006/relationships/font" Target="fonts/font39.fntdata"/><Relationship Id="rId8" Type="http://schemas.openxmlformats.org/officeDocument/2006/relationships/slide" Target="slides/slide7.xml"/><Relationship Id="rId51" Type="http://schemas.openxmlformats.org/officeDocument/2006/relationships/font" Target="fonts/font13.fntdata"/><Relationship Id="rId72" Type="http://schemas.openxmlformats.org/officeDocument/2006/relationships/font" Target="fonts/font34.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font" Target="fonts/font3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font" Target="fonts/font12.fntdata"/><Relationship Id="rId55" Type="http://schemas.openxmlformats.org/officeDocument/2006/relationships/font" Target="fonts/font17.fntdata"/><Relationship Id="rId76" Type="http://schemas.openxmlformats.org/officeDocument/2006/relationships/font" Target="fonts/font38.fntdata"/><Relationship Id="rId7" Type="http://schemas.openxmlformats.org/officeDocument/2006/relationships/slide" Target="slides/slide6.xml"/><Relationship Id="rId71" Type="http://schemas.openxmlformats.org/officeDocument/2006/relationships/font" Target="fonts/font3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font" Target="fonts/font2.fntdata"/><Relationship Id="rId45" Type="http://schemas.openxmlformats.org/officeDocument/2006/relationships/font" Target="fonts/font7.fntdata"/><Relationship Id="rId66"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Pembimbing terdiri atas coach dan mentor. (a) Coach Coach merupakan Widyaiswara dan/atau Pegawai ASN lainnya harus memiliki kompetensi menggali potensi pengembangan diri Peserta dalam melaksanakan pembelajaran agenda habituasi. (b) Mentor Mentor merupakan atasan langsung Peserta atau Pegawai ASN lainnya di lingkup Instansi Pemerintah asal Peserta harus memiliki kompetensi memberikan dukungan, bimbingan dan masukan, serta berbagi pengalaman keberhasilan/kegagalan kepada Peserta untuk melaksanakan pembelajaran agenda habituasi dan/atau pembelajaran penguatan Kompetensi Teknis Bidang Tugas. </a:t>
            </a:r>
          </a:p>
          <a:p>
            <a:r>
              <a:rPr lang="en-US"/>
              <a:t>Selama pembelajaran aktualisasi di tempat kerja, sikap perilaku Peserta akan dinilai oleh Mentor atau atasan Peserta.</a:t>
            </a:r>
          </a:p>
          <a:p>
            <a:endParaRPr lang="en-US"/>
          </a:p>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svg"/><Relationship Id="rId34" Type="http://schemas.openxmlformats.org/officeDocument/2006/relationships/image" Target="../media/image33.png"/><Relationship Id="rId42" Type="http://schemas.openxmlformats.org/officeDocument/2006/relationships/image" Target="../media/image41.svg"/><Relationship Id="rId47" Type="http://schemas.openxmlformats.org/officeDocument/2006/relationships/image" Target="../media/image46.svg"/><Relationship Id="rId50" Type="http://schemas.openxmlformats.org/officeDocument/2006/relationships/image" Target="../media/image49.png"/><Relationship Id="rId7" Type="http://schemas.openxmlformats.org/officeDocument/2006/relationships/image" Target="../media/image6.svg"/><Relationship Id="rId2" Type="http://schemas.openxmlformats.org/officeDocument/2006/relationships/image" Target="../media/image1.jpeg"/><Relationship Id="rId16" Type="http://schemas.openxmlformats.org/officeDocument/2006/relationships/image" Target="../media/image15.png"/><Relationship Id="rId29" Type="http://schemas.openxmlformats.org/officeDocument/2006/relationships/image" Target="../media/image28.sv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svg"/><Relationship Id="rId45" Type="http://schemas.openxmlformats.org/officeDocument/2006/relationships/image" Target="../media/image44.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svg"/><Relationship Id="rId49" Type="http://schemas.openxmlformats.org/officeDocument/2006/relationships/image" Target="../media/image48.sv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4" Type="http://schemas.openxmlformats.org/officeDocument/2006/relationships/image" Target="../media/image43.png"/><Relationship Id="rId52"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png"/><Relationship Id="rId8" Type="http://schemas.openxmlformats.org/officeDocument/2006/relationships/image" Target="../media/image7.png"/><Relationship Id="rId51" Type="http://schemas.openxmlformats.org/officeDocument/2006/relationships/image" Target="../media/image50.sv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37.svg"/><Relationship Id="rId46" Type="http://schemas.openxmlformats.org/officeDocument/2006/relationships/image" Target="../media/image45.png"/><Relationship Id="rId20" Type="http://schemas.openxmlformats.org/officeDocument/2006/relationships/image" Target="../media/image19.png"/><Relationship Id="rId41"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5.sv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63.png"/><Relationship Id="rId9" Type="http://schemas.openxmlformats.org/officeDocument/2006/relationships/image" Target="../media/image120.png"/></Relationships>
</file>

<file path=ppt/slides/_rels/slide11.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sv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1.xml"/><Relationship Id="rId16" Type="http://schemas.openxmlformats.org/officeDocument/2006/relationships/image" Target="../media/image135.sv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4" Type="http://schemas.openxmlformats.org/officeDocument/2006/relationships/image" Target="../media/image123.svg"/><Relationship Id="rId9" Type="http://schemas.openxmlformats.org/officeDocument/2006/relationships/image" Target="../media/image128.svg"/><Relationship Id="rId14" Type="http://schemas.openxmlformats.org/officeDocument/2006/relationships/image" Target="../media/image133.gif"/></Relationships>
</file>

<file path=ppt/slides/_rels/slide12.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6.png"/><Relationship Id="rId7" Type="http://schemas.openxmlformats.org/officeDocument/2006/relationships/image" Target="../media/image126.png"/><Relationship Id="rId12" Type="http://schemas.openxmlformats.org/officeDocument/2006/relationships/image" Target="../media/image142.png"/><Relationship Id="rId2" Type="http://schemas.openxmlformats.org/officeDocument/2006/relationships/notesSlide" Target="../notesSlides/notesSlide2.xml"/><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41.svg"/><Relationship Id="rId5" Type="http://schemas.openxmlformats.org/officeDocument/2006/relationships/image" Target="../media/image124.png"/><Relationship Id="rId15" Type="http://schemas.openxmlformats.org/officeDocument/2006/relationships/image" Target="../media/image144.png"/><Relationship Id="rId10" Type="http://schemas.openxmlformats.org/officeDocument/2006/relationships/image" Target="../media/image140.png"/><Relationship Id="rId4" Type="http://schemas.openxmlformats.org/officeDocument/2006/relationships/image" Target="../media/image137.svg"/><Relationship Id="rId9" Type="http://schemas.openxmlformats.org/officeDocument/2006/relationships/image" Target="../media/image139.svg"/><Relationship Id="rId14" Type="http://schemas.openxmlformats.org/officeDocument/2006/relationships/image" Target="../media/image133.gif"/></Relationships>
</file>

<file path=ppt/slides/_rels/slide13.xml.rels><?xml version="1.0" encoding="UTF-8" standalone="yes"?>
<Relationships xmlns="http://schemas.openxmlformats.org/package/2006/relationships"><Relationship Id="rId3" Type="http://schemas.openxmlformats.org/officeDocument/2006/relationships/image" Target="../media/image147.svg"/><Relationship Id="rId7" Type="http://schemas.openxmlformats.org/officeDocument/2006/relationships/image" Target="../media/image149.sv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24.png"/></Relationships>
</file>

<file path=ppt/slides/_rels/slide15.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1.png"/><Relationship Id="rId4" Type="http://schemas.openxmlformats.org/officeDocument/2006/relationships/image" Target="../media/image124.png"/></Relationships>
</file>

<file path=ppt/slides/_rels/slide16.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160.png"/><Relationship Id="rId3" Type="http://schemas.openxmlformats.org/officeDocument/2006/relationships/image" Target="../media/image156.svg"/><Relationship Id="rId21" Type="http://schemas.openxmlformats.org/officeDocument/2006/relationships/image" Target="../media/image69.svg"/><Relationship Id="rId34" Type="http://schemas.openxmlformats.org/officeDocument/2006/relationships/image" Target="../media/image42.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159.svg"/><Relationship Id="rId33" Type="http://schemas.openxmlformats.org/officeDocument/2006/relationships/image" Target="../media/image73.svg"/><Relationship Id="rId2" Type="http://schemas.openxmlformats.org/officeDocument/2006/relationships/image" Target="../media/image155.png"/><Relationship Id="rId16" Type="http://schemas.openxmlformats.org/officeDocument/2006/relationships/image" Target="../media/image19.png"/><Relationship Id="rId20" Type="http://schemas.openxmlformats.org/officeDocument/2006/relationships/image" Target="../media/image68.png"/><Relationship Id="rId29" Type="http://schemas.openxmlformats.org/officeDocument/2006/relationships/image" Target="../media/image163.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64.png"/><Relationship Id="rId32" Type="http://schemas.openxmlformats.org/officeDocument/2006/relationships/image" Target="../media/image72.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158.svg"/><Relationship Id="rId28" Type="http://schemas.openxmlformats.org/officeDocument/2006/relationships/image" Target="../media/image162.png"/><Relationship Id="rId36" Type="http://schemas.openxmlformats.org/officeDocument/2006/relationships/image" Target="../media/image166.jpe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165.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157.png"/><Relationship Id="rId27" Type="http://schemas.openxmlformats.org/officeDocument/2006/relationships/image" Target="../media/image161.svg"/><Relationship Id="rId30" Type="http://schemas.openxmlformats.org/officeDocument/2006/relationships/image" Target="../media/image164.png"/><Relationship Id="rId35" Type="http://schemas.openxmlformats.org/officeDocument/2006/relationships/image" Target="../media/image43.png"/><Relationship Id="rId8" Type="http://schemas.openxmlformats.org/officeDocument/2006/relationships/image" Target="../media/image11.png"/></Relationships>
</file>

<file path=ppt/slides/_rels/slide17.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160.png"/><Relationship Id="rId3" Type="http://schemas.openxmlformats.org/officeDocument/2006/relationships/image" Target="../media/image156.svg"/><Relationship Id="rId21" Type="http://schemas.openxmlformats.org/officeDocument/2006/relationships/image" Target="../media/image69.svg"/><Relationship Id="rId34" Type="http://schemas.openxmlformats.org/officeDocument/2006/relationships/image" Target="../media/image42.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159.svg"/><Relationship Id="rId33" Type="http://schemas.openxmlformats.org/officeDocument/2006/relationships/image" Target="../media/image73.svg"/><Relationship Id="rId2" Type="http://schemas.openxmlformats.org/officeDocument/2006/relationships/image" Target="../media/image155.png"/><Relationship Id="rId16" Type="http://schemas.openxmlformats.org/officeDocument/2006/relationships/image" Target="../media/image19.png"/><Relationship Id="rId20" Type="http://schemas.openxmlformats.org/officeDocument/2006/relationships/image" Target="../media/image68.png"/><Relationship Id="rId29" Type="http://schemas.openxmlformats.org/officeDocument/2006/relationships/image" Target="../media/image163.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64.png"/><Relationship Id="rId32" Type="http://schemas.openxmlformats.org/officeDocument/2006/relationships/image" Target="../media/image72.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158.svg"/><Relationship Id="rId28" Type="http://schemas.openxmlformats.org/officeDocument/2006/relationships/image" Target="../media/image162.png"/><Relationship Id="rId36" Type="http://schemas.openxmlformats.org/officeDocument/2006/relationships/image" Target="../media/image167.jpe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165.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157.png"/><Relationship Id="rId27" Type="http://schemas.openxmlformats.org/officeDocument/2006/relationships/image" Target="../media/image161.svg"/><Relationship Id="rId30" Type="http://schemas.openxmlformats.org/officeDocument/2006/relationships/image" Target="../media/image164.png"/><Relationship Id="rId35" Type="http://schemas.openxmlformats.org/officeDocument/2006/relationships/image" Target="../media/image43.png"/><Relationship Id="rId8" Type="http://schemas.openxmlformats.org/officeDocument/2006/relationships/image" Target="../media/image11.png"/></Relationships>
</file>

<file path=ppt/slides/_rels/slide18.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160.png"/><Relationship Id="rId3" Type="http://schemas.openxmlformats.org/officeDocument/2006/relationships/image" Target="../media/image156.svg"/><Relationship Id="rId21" Type="http://schemas.openxmlformats.org/officeDocument/2006/relationships/image" Target="../media/image69.svg"/><Relationship Id="rId34" Type="http://schemas.openxmlformats.org/officeDocument/2006/relationships/image" Target="../media/image42.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159.svg"/><Relationship Id="rId33" Type="http://schemas.openxmlformats.org/officeDocument/2006/relationships/image" Target="../media/image73.svg"/><Relationship Id="rId2" Type="http://schemas.openxmlformats.org/officeDocument/2006/relationships/image" Target="../media/image155.png"/><Relationship Id="rId16" Type="http://schemas.openxmlformats.org/officeDocument/2006/relationships/image" Target="../media/image19.png"/><Relationship Id="rId20" Type="http://schemas.openxmlformats.org/officeDocument/2006/relationships/image" Target="../media/image68.png"/><Relationship Id="rId29" Type="http://schemas.openxmlformats.org/officeDocument/2006/relationships/image" Target="../media/image163.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64.png"/><Relationship Id="rId32" Type="http://schemas.openxmlformats.org/officeDocument/2006/relationships/image" Target="../media/image72.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158.svg"/><Relationship Id="rId28" Type="http://schemas.openxmlformats.org/officeDocument/2006/relationships/image" Target="../media/image162.png"/><Relationship Id="rId36" Type="http://schemas.openxmlformats.org/officeDocument/2006/relationships/image" Target="../media/image168.jpe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165.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157.png"/><Relationship Id="rId27" Type="http://schemas.openxmlformats.org/officeDocument/2006/relationships/image" Target="../media/image161.svg"/><Relationship Id="rId30" Type="http://schemas.openxmlformats.org/officeDocument/2006/relationships/image" Target="../media/image164.png"/><Relationship Id="rId35" Type="http://schemas.openxmlformats.org/officeDocument/2006/relationships/image" Target="../media/image43.png"/><Relationship Id="rId8" Type="http://schemas.openxmlformats.org/officeDocument/2006/relationships/image" Target="../media/image11.png"/></Relationships>
</file>

<file path=ppt/slides/_rels/slide19.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172.svg"/><Relationship Id="rId39" Type="http://schemas.openxmlformats.org/officeDocument/2006/relationships/image" Target="../media/image43.png"/><Relationship Id="rId21" Type="http://schemas.openxmlformats.org/officeDocument/2006/relationships/image" Target="../media/image30.svg"/><Relationship Id="rId34" Type="http://schemas.openxmlformats.org/officeDocument/2006/relationships/image" Target="../media/image2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171.png"/><Relationship Id="rId33" Type="http://schemas.openxmlformats.org/officeDocument/2006/relationships/image" Target="../media/image159.svg"/><Relationship Id="rId38" Type="http://schemas.openxmlformats.org/officeDocument/2006/relationships/image" Target="../media/image42.png"/><Relationship Id="rId2" Type="http://schemas.openxmlformats.org/officeDocument/2006/relationships/image" Target="../media/image169.png"/><Relationship Id="rId16" Type="http://schemas.openxmlformats.org/officeDocument/2006/relationships/image" Target="../media/image19.png"/><Relationship Id="rId20" Type="http://schemas.openxmlformats.org/officeDocument/2006/relationships/image" Target="../media/image29.png"/><Relationship Id="rId29" Type="http://schemas.openxmlformats.org/officeDocument/2006/relationships/image" Target="../media/image17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33.png"/><Relationship Id="rId32" Type="http://schemas.openxmlformats.org/officeDocument/2006/relationships/image" Target="../media/image64.png"/><Relationship Id="rId37" Type="http://schemas.openxmlformats.org/officeDocument/2006/relationships/image" Target="../media/image73.sv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163.svg"/><Relationship Id="rId28" Type="http://schemas.openxmlformats.org/officeDocument/2006/relationships/image" Target="../media/image174.png"/><Relationship Id="rId36" Type="http://schemas.openxmlformats.org/officeDocument/2006/relationships/image" Target="../media/image72.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177.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162.png"/><Relationship Id="rId27" Type="http://schemas.openxmlformats.org/officeDocument/2006/relationships/image" Target="../media/image173.jpeg"/><Relationship Id="rId30" Type="http://schemas.openxmlformats.org/officeDocument/2006/relationships/image" Target="../media/image176.png"/><Relationship Id="rId35" Type="http://schemas.openxmlformats.org/officeDocument/2006/relationships/image" Target="../media/image24.svg"/><Relationship Id="rId8" Type="http://schemas.openxmlformats.org/officeDocument/2006/relationships/image" Target="../media/image11.png"/><Relationship Id="rId3" Type="http://schemas.openxmlformats.org/officeDocument/2006/relationships/image" Target="../media/image170.svg"/></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svg"/></Relationships>
</file>

<file path=ppt/slides/_rels/slide20.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184.png"/><Relationship Id="rId39" Type="http://schemas.openxmlformats.org/officeDocument/2006/relationships/image" Target="../media/image193.svg"/><Relationship Id="rId21" Type="http://schemas.openxmlformats.org/officeDocument/2006/relationships/image" Target="../media/image22.svg"/><Relationship Id="rId34" Type="http://schemas.openxmlformats.org/officeDocument/2006/relationships/image" Target="../media/image64.png"/><Relationship Id="rId42" Type="http://schemas.openxmlformats.org/officeDocument/2006/relationships/image" Target="../media/image196.png"/><Relationship Id="rId7" Type="http://schemas.openxmlformats.org/officeDocument/2006/relationships/image" Target="../media/image8.svg"/><Relationship Id="rId2" Type="http://schemas.openxmlformats.org/officeDocument/2006/relationships/image" Target="../media/image178.png"/><Relationship Id="rId16" Type="http://schemas.openxmlformats.org/officeDocument/2006/relationships/image" Target="../media/image17.png"/><Relationship Id="rId29" Type="http://schemas.openxmlformats.org/officeDocument/2006/relationships/image" Target="../media/image187.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182.png"/><Relationship Id="rId32" Type="http://schemas.openxmlformats.org/officeDocument/2006/relationships/image" Target="../media/image188.png"/><Relationship Id="rId37" Type="http://schemas.openxmlformats.org/officeDocument/2006/relationships/image" Target="../media/image191.svg"/><Relationship Id="rId40" Type="http://schemas.openxmlformats.org/officeDocument/2006/relationships/image" Target="../media/image194.png"/><Relationship Id="rId45" Type="http://schemas.openxmlformats.org/officeDocument/2006/relationships/image" Target="../media/image43.png"/><Relationship Id="rId5" Type="http://schemas.openxmlformats.org/officeDocument/2006/relationships/image" Target="../media/image170.svg"/><Relationship Id="rId15" Type="http://schemas.openxmlformats.org/officeDocument/2006/relationships/image" Target="../media/image16.svg"/><Relationship Id="rId23" Type="http://schemas.openxmlformats.org/officeDocument/2006/relationships/image" Target="../media/image181.svg"/><Relationship Id="rId28" Type="http://schemas.openxmlformats.org/officeDocument/2006/relationships/image" Target="../media/image186.png"/><Relationship Id="rId36" Type="http://schemas.openxmlformats.org/officeDocument/2006/relationships/image" Target="../media/image190.png"/><Relationship Id="rId10" Type="http://schemas.openxmlformats.org/officeDocument/2006/relationships/image" Target="../media/image11.png"/><Relationship Id="rId19" Type="http://schemas.openxmlformats.org/officeDocument/2006/relationships/image" Target="../media/image20.svg"/><Relationship Id="rId31" Type="http://schemas.openxmlformats.org/officeDocument/2006/relationships/image" Target="../media/image24.svg"/><Relationship Id="rId44" Type="http://schemas.openxmlformats.org/officeDocument/2006/relationships/image" Target="../media/image42.png"/><Relationship Id="rId4" Type="http://schemas.openxmlformats.org/officeDocument/2006/relationships/image" Target="../media/image169.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180.png"/><Relationship Id="rId27" Type="http://schemas.openxmlformats.org/officeDocument/2006/relationships/image" Target="../media/image185.svg"/><Relationship Id="rId30" Type="http://schemas.openxmlformats.org/officeDocument/2006/relationships/image" Target="../media/image23.png"/><Relationship Id="rId35" Type="http://schemas.openxmlformats.org/officeDocument/2006/relationships/image" Target="../media/image159.svg"/><Relationship Id="rId43" Type="http://schemas.openxmlformats.org/officeDocument/2006/relationships/image" Target="../media/image197.svg"/><Relationship Id="rId8" Type="http://schemas.openxmlformats.org/officeDocument/2006/relationships/image" Target="../media/image9.png"/><Relationship Id="rId3" Type="http://schemas.openxmlformats.org/officeDocument/2006/relationships/image" Target="../media/image179.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183.svg"/><Relationship Id="rId33" Type="http://schemas.openxmlformats.org/officeDocument/2006/relationships/image" Target="../media/image189.svg"/><Relationship Id="rId38" Type="http://schemas.openxmlformats.org/officeDocument/2006/relationships/image" Target="../media/image192.png"/><Relationship Id="rId20" Type="http://schemas.openxmlformats.org/officeDocument/2006/relationships/image" Target="../media/image21.png"/><Relationship Id="rId41" Type="http://schemas.openxmlformats.org/officeDocument/2006/relationships/image" Target="../media/image195.svg"/></Relationships>
</file>

<file path=ppt/slides/_rels/slide21.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172.svg"/><Relationship Id="rId39" Type="http://schemas.openxmlformats.org/officeDocument/2006/relationships/image" Target="../media/image43.png"/><Relationship Id="rId21" Type="http://schemas.openxmlformats.org/officeDocument/2006/relationships/image" Target="../media/image199.svg"/><Relationship Id="rId34" Type="http://schemas.openxmlformats.org/officeDocument/2006/relationships/image" Target="../media/image2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171.png"/><Relationship Id="rId33" Type="http://schemas.openxmlformats.org/officeDocument/2006/relationships/image" Target="../media/image159.svg"/><Relationship Id="rId38" Type="http://schemas.openxmlformats.org/officeDocument/2006/relationships/image" Target="../media/image42.png"/><Relationship Id="rId2" Type="http://schemas.openxmlformats.org/officeDocument/2006/relationships/image" Target="../media/image169.png"/><Relationship Id="rId16" Type="http://schemas.openxmlformats.org/officeDocument/2006/relationships/image" Target="../media/image19.png"/><Relationship Id="rId20" Type="http://schemas.openxmlformats.org/officeDocument/2006/relationships/image" Target="../media/image198.png"/><Relationship Id="rId29" Type="http://schemas.openxmlformats.org/officeDocument/2006/relationships/image" Target="../media/image202.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33.png"/><Relationship Id="rId32" Type="http://schemas.openxmlformats.org/officeDocument/2006/relationships/image" Target="../media/image64.png"/><Relationship Id="rId37" Type="http://schemas.openxmlformats.org/officeDocument/2006/relationships/image" Target="../media/image73.sv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163.svg"/><Relationship Id="rId28" Type="http://schemas.openxmlformats.org/officeDocument/2006/relationships/image" Target="../media/image201.png"/><Relationship Id="rId36" Type="http://schemas.openxmlformats.org/officeDocument/2006/relationships/image" Target="../media/image72.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204.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162.png"/><Relationship Id="rId27" Type="http://schemas.openxmlformats.org/officeDocument/2006/relationships/image" Target="../media/image200.jpeg"/><Relationship Id="rId30" Type="http://schemas.openxmlformats.org/officeDocument/2006/relationships/image" Target="../media/image203.png"/><Relationship Id="rId35" Type="http://schemas.openxmlformats.org/officeDocument/2006/relationships/image" Target="../media/image24.svg"/><Relationship Id="rId8" Type="http://schemas.openxmlformats.org/officeDocument/2006/relationships/image" Target="../media/image11.png"/><Relationship Id="rId3" Type="http://schemas.openxmlformats.org/officeDocument/2006/relationships/image" Target="../media/image170.svg"/></Relationships>
</file>

<file path=ppt/slides/_rels/slide22.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07.png"/><Relationship Id="rId39" Type="http://schemas.openxmlformats.org/officeDocument/2006/relationships/image" Target="../media/image193.svg"/><Relationship Id="rId21" Type="http://schemas.openxmlformats.org/officeDocument/2006/relationships/image" Target="../media/image22.svg"/><Relationship Id="rId34" Type="http://schemas.openxmlformats.org/officeDocument/2006/relationships/image" Target="../media/image64.png"/><Relationship Id="rId42" Type="http://schemas.openxmlformats.org/officeDocument/2006/relationships/image" Target="../media/image196.png"/><Relationship Id="rId7" Type="http://schemas.openxmlformats.org/officeDocument/2006/relationships/image" Target="../media/image8.svg"/><Relationship Id="rId2" Type="http://schemas.openxmlformats.org/officeDocument/2006/relationships/image" Target="../media/image178.png"/><Relationship Id="rId16" Type="http://schemas.openxmlformats.org/officeDocument/2006/relationships/image" Target="../media/image17.png"/><Relationship Id="rId29" Type="http://schemas.openxmlformats.org/officeDocument/2006/relationships/image" Target="../media/image210.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182.png"/><Relationship Id="rId32" Type="http://schemas.openxmlformats.org/officeDocument/2006/relationships/image" Target="../media/image188.png"/><Relationship Id="rId37" Type="http://schemas.openxmlformats.org/officeDocument/2006/relationships/image" Target="../media/image191.svg"/><Relationship Id="rId40" Type="http://schemas.openxmlformats.org/officeDocument/2006/relationships/image" Target="../media/image194.png"/><Relationship Id="rId45" Type="http://schemas.openxmlformats.org/officeDocument/2006/relationships/image" Target="../media/image43.png"/><Relationship Id="rId5" Type="http://schemas.openxmlformats.org/officeDocument/2006/relationships/image" Target="../media/image170.svg"/><Relationship Id="rId15" Type="http://schemas.openxmlformats.org/officeDocument/2006/relationships/image" Target="../media/image16.svg"/><Relationship Id="rId23" Type="http://schemas.openxmlformats.org/officeDocument/2006/relationships/image" Target="../media/image206.svg"/><Relationship Id="rId28" Type="http://schemas.openxmlformats.org/officeDocument/2006/relationships/image" Target="../media/image209.png"/><Relationship Id="rId36" Type="http://schemas.openxmlformats.org/officeDocument/2006/relationships/image" Target="../media/image190.png"/><Relationship Id="rId10" Type="http://schemas.openxmlformats.org/officeDocument/2006/relationships/image" Target="../media/image11.png"/><Relationship Id="rId19" Type="http://schemas.openxmlformats.org/officeDocument/2006/relationships/image" Target="../media/image20.svg"/><Relationship Id="rId31" Type="http://schemas.openxmlformats.org/officeDocument/2006/relationships/image" Target="../media/image24.svg"/><Relationship Id="rId44" Type="http://schemas.openxmlformats.org/officeDocument/2006/relationships/image" Target="../media/image42.png"/><Relationship Id="rId4" Type="http://schemas.openxmlformats.org/officeDocument/2006/relationships/image" Target="../media/image169.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05.png"/><Relationship Id="rId27" Type="http://schemas.openxmlformats.org/officeDocument/2006/relationships/image" Target="../media/image208.svg"/><Relationship Id="rId30" Type="http://schemas.openxmlformats.org/officeDocument/2006/relationships/image" Target="../media/image23.png"/><Relationship Id="rId35" Type="http://schemas.openxmlformats.org/officeDocument/2006/relationships/image" Target="../media/image159.svg"/><Relationship Id="rId43" Type="http://schemas.openxmlformats.org/officeDocument/2006/relationships/image" Target="../media/image197.svg"/><Relationship Id="rId8" Type="http://schemas.openxmlformats.org/officeDocument/2006/relationships/image" Target="../media/image9.png"/><Relationship Id="rId3" Type="http://schemas.openxmlformats.org/officeDocument/2006/relationships/image" Target="../media/image179.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183.svg"/><Relationship Id="rId33" Type="http://schemas.openxmlformats.org/officeDocument/2006/relationships/image" Target="../media/image189.svg"/><Relationship Id="rId38" Type="http://schemas.openxmlformats.org/officeDocument/2006/relationships/image" Target="../media/image192.png"/><Relationship Id="rId20" Type="http://schemas.openxmlformats.org/officeDocument/2006/relationships/image" Target="../media/image21.png"/><Relationship Id="rId41" Type="http://schemas.openxmlformats.org/officeDocument/2006/relationships/image" Target="../media/image195.svg"/></Relationships>
</file>

<file path=ppt/slides/_rels/slide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154.png"/><Relationship Id="rId4" Type="http://schemas.openxmlformats.org/officeDocument/2006/relationships/image" Target="../media/image151.png"/></Relationships>
</file>

<file path=ppt/slides/_rels/slide2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5" Type="http://schemas.openxmlformats.org/officeDocument/2006/relationships/image" Target="../media/image214.jpeg"/><Relationship Id="rId4" Type="http://schemas.openxmlformats.org/officeDocument/2006/relationships/image" Target="../media/image213.svg"/></Relationships>
</file>

<file path=ppt/slides/_rels/slide25.xml.rels><?xml version="1.0" encoding="UTF-8" standalone="yes"?>
<Relationships xmlns="http://schemas.openxmlformats.org/package/2006/relationships"><Relationship Id="rId26" Type="http://schemas.openxmlformats.org/officeDocument/2006/relationships/image" Target="../media/image235.png"/><Relationship Id="rId21" Type="http://schemas.openxmlformats.org/officeDocument/2006/relationships/image" Target="../media/image230.png"/><Relationship Id="rId42" Type="http://schemas.openxmlformats.org/officeDocument/2006/relationships/image" Target="../media/image251.png"/><Relationship Id="rId47" Type="http://schemas.openxmlformats.org/officeDocument/2006/relationships/image" Target="../media/image256.svg"/><Relationship Id="rId63" Type="http://schemas.openxmlformats.org/officeDocument/2006/relationships/image" Target="../media/image272.png"/><Relationship Id="rId68" Type="http://schemas.openxmlformats.org/officeDocument/2006/relationships/image" Target="../media/image277.png"/><Relationship Id="rId7" Type="http://schemas.openxmlformats.org/officeDocument/2006/relationships/image" Target="../media/image216.png"/><Relationship Id="rId2" Type="http://schemas.openxmlformats.org/officeDocument/2006/relationships/notesSlide" Target="../notesSlides/notesSlide5.xml"/><Relationship Id="rId16" Type="http://schemas.openxmlformats.org/officeDocument/2006/relationships/image" Target="../media/image225.png"/><Relationship Id="rId29" Type="http://schemas.openxmlformats.org/officeDocument/2006/relationships/image" Target="../media/image238.png"/><Relationship Id="rId11" Type="http://schemas.openxmlformats.org/officeDocument/2006/relationships/image" Target="../media/image220.png"/><Relationship Id="rId24" Type="http://schemas.openxmlformats.org/officeDocument/2006/relationships/image" Target="../media/image233.png"/><Relationship Id="rId32" Type="http://schemas.openxmlformats.org/officeDocument/2006/relationships/image" Target="../media/image241.png"/><Relationship Id="rId37" Type="http://schemas.openxmlformats.org/officeDocument/2006/relationships/image" Target="../media/image246.png"/><Relationship Id="rId40" Type="http://schemas.openxmlformats.org/officeDocument/2006/relationships/image" Target="../media/image249.png"/><Relationship Id="rId45" Type="http://schemas.openxmlformats.org/officeDocument/2006/relationships/image" Target="../media/image254.png"/><Relationship Id="rId53" Type="http://schemas.openxmlformats.org/officeDocument/2006/relationships/image" Target="../media/image262.png"/><Relationship Id="rId58" Type="http://schemas.openxmlformats.org/officeDocument/2006/relationships/image" Target="../media/image267.png"/><Relationship Id="rId66" Type="http://schemas.openxmlformats.org/officeDocument/2006/relationships/image" Target="../media/image275.png"/><Relationship Id="rId5" Type="http://schemas.openxmlformats.org/officeDocument/2006/relationships/image" Target="../media/image151.png"/><Relationship Id="rId61" Type="http://schemas.openxmlformats.org/officeDocument/2006/relationships/image" Target="../media/image270.png"/><Relationship Id="rId19" Type="http://schemas.openxmlformats.org/officeDocument/2006/relationships/image" Target="../media/image228.png"/><Relationship Id="rId14" Type="http://schemas.openxmlformats.org/officeDocument/2006/relationships/image" Target="../media/image223.svg"/><Relationship Id="rId22" Type="http://schemas.openxmlformats.org/officeDocument/2006/relationships/image" Target="../media/image231.png"/><Relationship Id="rId27" Type="http://schemas.openxmlformats.org/officeDocument/2006/relationships/image" Target="../media/image236.png"/><Relationship Id="rId30" Type="http://schemas.openxmlformats.org/officeDocument/2006/relationships/image" Target="../media/image239.png"/><Relationship Id="rId35" Type="http://schemas.openxmlformats.org/officeDocument/2006/relationships/image" Target="../media/image244.png"/><Relationship Id="rId43" Type="http://schemas.openxmlformats.org/officeDocument/2006/relationships/image" Target="../media/image252.png"/><Relationship Id="rId48" Type="http://schemas.openxmlformats.org/officeDocument/2006/relationships/image" Target="../media/image257.png"/><Relationship Id="rId56" Type="http://schemas.openxmlformats.org/officeDocument/2006/relationships/image" Target="../media/image265.png"/><Relationship Id="rId64" Type="http://schemas.openxmlformats.org/officeDocument/2006/relationships/image" Target="../media/image273.png"/><Relationship Id="rId69" Type="http://schemas.openxmlformats.org/officeDocument/2006/relationships/image" Target="../media/image278.svg"/><Relationship Id="rId8" Type="http://schemas.openxmlformats.org/officeDocument/2006/relationships/image" Target="../media/image217.png"/><Relationship Id="rId51" Type="http://schemas.openxmlformats.org/officeDocument/2006/relationships/image" Target="../media/image260.png"/><Relationship Id="rId3" Type="http://schemas.openxmlformats.org/officeDocument/2006/relationships/image" Target="../media/image150.png"/><Relationship Id="rId12" Type="http://schemas.openxmlformats.org/officeDocument/2006/relationships/image" Target="../media/image221.png"/><Relationship Id="rId17" Type="http://schemas.openxmlformats.org/officeDocument/2006/relationships/image" Target="../media/image226.png"/><Relationship Id="rId25" Type="http://schemas.openxmlformats.org/officeDocument/2006/relationships/image" Target="../media/image234.png"/><Relationship Id="rId33" Type="http://schemas.openxmlformats.org/officeDocument/2006/relationships/image" Target="../media/image242.png"/><Relationship Id="rId38" Type="http://schemas.openxmlformats.org/officeDocument/2006/relationships/image" Target="../media/image247.svg"/><Relationship Id="rId46" Type="http://schemas.openxmlformats.org/officeDocument/2006/relationships/image" Target="../media/image255.png"/><Relationship Id="rId59" Type="http://schemas.openxmlformats.org/officeDocument/2006/relationships/image" Target="../media/image268.png"/><Relationship Id="rId67" Type="http://schemas.openxmlformats.org/officeDocument/2006/relationships/image" Target="../media/image276.svg"/><Relationship Id="rId20" Type="http://schemas.openxmlformats.org/officeDocument/2006/relationships/image" Target="../media/image229.png"/><Relationship Id="rId41" Type="http://schemas.openxmlformats.org/officeDocument/2006/relationships/image" Target="../media/image250.svg"/><Relationship Id="rId54" Type="http://schemas.openxmlformats.org/officeDocument/2006/relationships/image" Target="../media/image263.png"/><Relationship Id="rId62" Type="http://schemas.openxmlformats.org/officeDocument/2006/relationships/image" Target="../media/image271.png"/><Relationship Id="rId1" Type="http://schemas.openxmlformats.org/officeDocument/2006/relationships/slideLayout" Target="../slideLayouts/slideLayout7.xml"/><Relationship Id="rId6" Type="http://schemas.openxmlformats.org/officeDocument/2006/relationships/image" Target="../media/image215.png"/><Relationship Id="rId15" Type="http://schemas.openxmlformats.org/officeDocument/2006/relationships/image" Target="../media/image224.png"/><Relationship Id="rId23" Type="http://schemas.openxmlformats.org/officeDocument/2006/relationships/image" Target="../media/image232.png"/><Relationship Id="rId28" Type="http://schemas.openxmlformats.org/officeDocument/2006/relationships/image" Target="../media/image237.png"/><Relationship Id="rId36" Type="http://schemas.openxmlformats.org/officeDocument/2006/relationships/image" Target="../media/image245.png"/><Relationship Id="rId49" Type="http://schemas.openxmlformats.org/officeDocument/2006/relationships/image" Target="../media/image258.png"/><Relationship Id="rId57" Type="http://schemas.openxmlformats.org/officeDocument/2006/relationships/image" Target="../media/image266.png"/><Relationship Id="rId10" Type="http://schemas.openxmlformats.org/officeDocument/2006/relationships/image" Target="../media/image219.png"/><Relationship Id="rId31" Type="http://schemas.openxmlformats.org/officeDocument/2006/relationships/image" Target="../media/image240.png"/><Relationship Id="rId44" Type="http://schemas.openxmlformats.org/officeDocument/2006/relationships/image" Target="../media/image253.svg"/><Relationship Id="rId52" Type="http://schemas.openxmlformats.org/officeDocument/2006/relationships/image" Target="../media/image261.png"/><Relationship Id="rId60" Type="http://schemas.openxmlformats.org/officeDocument/2006/relationships/image" Target="../media/image269.png"/><Relationship Id="rId65" Type="http://schemas.openxmlformats.org/officeDocument/2006/relationships/image" Target="../media/image274.png"/><Relationship Id="rId4" Type="http://schemas.openxmlformats.org/officeDocument/2006/relationships/image" Target="../media/image124.png"/><Relationship Id="rId9" Type="http://schemas.openxmlformats.org/officeDocument/2006/relationships/image" Target="../media/image218.png"/><Relationship Id="rId13" Type="http://schemas.openxmlformats.org/officeDocument/2006/relationships/image" Target="../media/image222.png"/><Relationship Id="rId18" Type="http://schemas.openxmlformats.org/officeDocument/2006/relationships/image" Target="../media/image227.png"/><Relationship Id="rId39" Type="http://schemas.openxmlformats.org/officeDocument/2006/relationships/image" Target="../media/image248.png"/><Relationship Id="rId34" Type="http://schemas.openxmlformats.org/officeDocument/2006/relationships/image" Target="../media/image243.png"/><Relationship Id="rId50" Type="http://schemas.openxmlformats.org/officeDocument/2006/relationships/image" Target="../media/image259.svg"/><Relationship Id="rId55" Type="http://schemas.openxmlformats.org/officeDocument/2006/relationships/image" Target="../media/image264.png"/></Relationships>
</file>

<file path=ppt/slides/_rels/slide26.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image" Target="../media/image65.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71.svg"/><Relationship Id="rId33" Type="http://schemas.openxmlformats.org/officeDocument/2006/relationships/image" Target="../media/image280.svg"/><Relationship Id="rId2" Type="http://schemas.openxmlformats.org/officeDocument/2006/relationships/image" Target="../media/image64.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70.png"/><Relationship Id="rId32" Type="http://schemas.openxmlformats.org/officeDocument/2006/relationships/image" Target="../media/image279.png"/><Relationship Id="rId5" Type="http://schemas.openxmlformats.org/officeDocument/2006/relationships/image" Target="../media/image67.svg"/><Relationship Id="rId15" Type="http://schemas.openxmlformats.org/officeDocument/2006/relationships/image" Target="../media/image16.svg"/><Relationship Id="rId23" Type="http://schemas.openxmlformats.org/officeDocument/2006/relationships/image" Target="../media/image69.svg"/><Relationship Id="rId28" Type="http://schemas.openxmlformats.org/officeDocument/2006/relationships/image" Target="../media/image72.png"/><Relationship Id="rId10" Type="http://schemas.openxmlformats.org/officeDocument/2006/relationships/image" Target="../media/image11.png"/><Relationship Id="rId19" Type="http://schemas.openxmlformats.org/officeDocument/2006/relationships/image" Target="../media/image20.svg"/><Relationship Id="rId31" Type="http://schemas.openxmlformats.org/officeDocument/2006/relationships/image" Target="../media/image43.png"/><Relationship Id="rId4" Type="http://schemas.openxmlformats.org/officeDocument/2006/relationships/image" Target="../media/image66.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68.png"/><Relationship Id="rId27" Type="http://schemas.openxmlformats.org/officeDocument/2006/relationships/image" Target="../media/image24.svg"/><Relationship Id="rId30" Type="http://schemas.openxmlformats.org/officeDocument/2006/relationships/image" Target="../media/image42.png"/><Relationship Id="rId8" Type="http://schemas.openxmlformats.org/officeDocument/2006/relationships/image" Target="../media/image9.png"/></Relationships>
</file>

<file path=ppt/slides/_rels/slide27.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image" Target="../media/image65.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71.svg"/><Relationship Id="rId33" Type="http://schemas.openxmlformats.org/officeDocument/2006/relationships/image" Target="../media/image282.svg"/><Relationship Id="rId2" Type="http://schemas.openxmlformats.org/officeDocument/2006/relationships/image" Target="../media/image64.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70.png"/><Relationship Id="rId32" Type="http://schemas.openxmlformats.org/officeDocument/2006/relationships/image" Target="../media/image281.png"/><Relationship Id="rId5" Type="http://schemas.openxmlformats.org/officeDocument/2006/relationships/image" Target="../media/image67.svg"/><Relationship Id="rId15" Type="http://schemas.openxmlformats.org/officeDocument/2006/relationships/image" Target="../media/image16.svg"/><Relationship Id="rId23" Type="http://schemas.openxmlformats.org/officeDocument/2006/relationships/image" Target="../media/image69.svg"/><Relationship Id="rId28" Type="http://schemas.openxmlformats.org/officeDocument/2006/relationships/image" Target="../media/image72.png"/><Relationship Id="rId10" Type="http://schemas.openxmlformats.org/officeDocument/2006/relationships/image" Target="../media/image11.png"/><Relationship Id="rId19" Type="http://schemas.openxmlformats.org/officeDocument/2006/relationships/image" Target="../media/image20.svg"/><Relationship Id="rId31" Type="http://schemas.openxmlformats.org/officeDocument/2006/relationships/image" Target="../media/image43.png"/><Relationship Id="rId4" Type="http://schemas.openxmlformats.org/officeDocument/2006/relationships/image" Target="../media/image66.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68.png"/><Relationship Id="rId27" Type="http://schemas.openxmlformats.org/officeDocument/2006/relationships/image" Target="../media/image24.svg"/><Relationship Id="rId30" Type="http://schemas.openxmlformats.org/officeDocument/2006/relationships/image" Target="../media/image42.png"/><Relationship Id="rId8" Type="http://schemas.openxmlformats.org/officeDocument/2006/relationships/image" Target="../media/image9.png"/></Relationships>
</file>

<file path=ppt/slides/_rels/slide28.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image" Target="../media/image65.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71.svg"/><Relationship Id="rId33" Type="http://schemas.openxmlformats.org/officeDocument/2006/relationships/image" Target="../media/image284.svg"/><Relationship Id="rId2" Type="http://schemas.openxmlformats.org/officeDocument/2006/relationships/image" Target="../media/image64.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70.png"/><Relationship Id="rId32" Type="http://schemas.openxmlformats.org/officeDocument/2006/relationships/image" Target="../media/image283.png"/><Relationship Id="rId5" Type="http://schemas.openxmlformats.org/officeDocument/2006/relationships/image" Target="../media/image67.svg"/><Relationship Id="rId15" Type="http://schemas.openxmlformats.org/officeDocument/2006/relationships/image" Target="../media/image16.svg"/><Relationship Id="rId23" Type="http://schemas.openxmlformats.org/officeDocument/2006/relationships/image" Target="../media/image69.svg"/><Relationship Id="rId28" Type="http://schemas.openxmlformats.org/officeDocument/2006/relationships/image" Target="../media/image72.png"/><Relationship Id="rId10" Type="http://schemas.openxmlformats.org/officeDocument/2006/relationships/image" Target="../media/image11.png"/><Relationship Id="rId19" Type="http://schemas.openxmlformats.org/officeDocument/2006/relationships/image" Target="../media/image20.svg"/><Relationship Id="rId31" Type="http://schemas.openxmlformats.org/officeDocument/2006/relationships/image" Target="../media/image43.png"/><Relationship Id="rId4" Type="http://schemas.openxmlformats.org/officeDocument/2006/relationships/image" Target="../media/image66.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68.png"/><Relationship Id="rId27" Type="http://schemas.openxmlformats.org/officeDocument/2006/relationships/image" Target="../media/image24.svg"/><Relationship Id="rId30" Type="http://schemas.openxmlformats.org/officeDocument/2006/relationships/image" Target="../media/image42.png"/><Relationship Id="rId8"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287.png"/><Relationship Id="rId4" Type="http://schemas.openxmlformats.org/officeDocument/2006/relationships/image" Target="../media/image151.png"/></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54.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151.png"/></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292.sv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151.png"/></Relationships>
</file>

<file path=ppt/slides/_rels/slide3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5.png"/><Relationship Id="rId4" Type="http://schemas.openxmlformats.org/officeDocument/2006/relationships/image" Target="../media/image294.png"/></Relationships>
</file>

<file path=ppt/slides/_rels/slide36.xml.rels><?xml version="1.0" encoding="UTF-8" standalone="yes"?>
<Relationships xmlns="http://schemas.openxmlformats.org/package/2006/relationships"><Relationship Id="rId8" Type="http://schemas.openxmlformats.org/officeDocument/2006/relationships/image" Target="../media/image302.svg"/><Relationship Id="rId13" Type="http://schemas.openxmlformats.org/officeDocument/2006/relationships/image" Target="../media/image307.png"/><Relationship Id="rId18" Type="http://schemas.openxmlformats.org/officeDocument/2006/relationships/image" Target="../media/image312.png"/><Relationship Id="rId3" Type="http://schemas.openxmlformats.org/officeDocument/2006/relationships/image" Target="../media/image297.png"/><Relationship Id="rId21" Type="http://schemas.openxmlformats.org/officeDocument/2006/relationships/image" Target="../media/image315.svg"/><Relationship Id="rId7" Type="http://schemas.openxmlformats.org/officeDocument/2006/relationships/image" Target="../media/image301.png"/><Relationship Id="rId12" Type="http://schemas.openxmlformats.org/officeDocument/2006/relationships/image" Target="../media/image306.svg"/><Relationship Id="rId17" Type="http://schemas.openxmlformats.org/officeDocument/2006/relationships/image" Target="../media/image311.png"/><Relationship Id="rId25" Type="http://schemas.openxmlformats.org/officeDocument/2006/relationships/image" Target="../media/image44.png"/><Relationship Id="rId2" Type="http://schemas.openxmlformats.org/officeDocument/2006/relationships/image" Target="../media/image296.jpeg"/><Relationship Id="rId16" Type="http://schemas.openxmlformats.org/officeDocument/2006/relationships/image" Target="../media/image310.svg"/><Relationship Id="rId20" Type="http://schemas.openxmlformats.org/officeDocument/2006/relationships/image" Target="../media/image314.png"/><Relationship Id="rId1" Type="http://schemas.openxmlformats.org/officeDocument/2006/relationships/slideLayout" Target="../slideLayouts/slideLayout7.xml"/><Relationship Id="rId6" Type="http://schemas.openxmlformats.org/officeDocument/2006/relationships/image" Target="../media/image300.svg"/><Relationship Id="rId11" Type="http://schemas.openxmlformats.org/officeDocument/2006/relationships/image" Target="../media/image305.png"/><Relationship Id="rId24" Type="http://schemas.openxmlformats.org/officeDocument/2006/relationships/image" Target="../media/image151.png"/><Relationship Id="rId5" Type="http://schemas.openxmlformats.org/officeDocument/2006/relationships/image" Target="../media/image299.png"/><Relationship Id="rId15" Type="http://schemas.openxmlformats.org/officeDocument/2006/relationships/image" Target="../media/image309.png"/><Relationship Id="rId23" Type="http://schemas.openxmlformats.org/officeDocument/2006/relationships/image" Target="../media/image150.png"/><Relationship Id="rId10" Type="http://schemas.openxmlformats.org/officeDocument/2006/relationships/image" Target="../media/image304.svg"/><Relationship Id="rId19" Type="http://schemas.openxmlformats.org/officeDocument/2006/relationships/image" Target="../media/image313.png"/><Relationship Id="rId4" Type="http://schemas.openxmlformats.org/officeDocument/2006/relationships/image" Target="../media/image298.svg"/><Relationship Id="rId9" Type="http://schemas.openxmlformats.org/officeDocument/2006/relationships/image" Target="../media/image303.png"/><Relationship Id="rId14" Type="http://schemas.openxmlformats.org/officeDocument/2006/relationships/image" Target="../media/image308.svg"/><Relationship Id="rId22" Type="http://schemas.openxmlformats.org/officeDocument/2006/relationships/image" Target="../media/image316.jpeg"/></Relationships>
</file>

<file path=ppt/slides/_rels/slide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image" Target="../media/image65.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71.svg"/><Relationship Id="rId2" Type="http://schemas.openxmlformats.org/officeDocument/2006/relationships/image" Target="../media/image64.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70.png"/><Relationship Id="rId5" Type="http://schemas.openxmlformats.org/officeDocument/2006/relationships/image" Target="../media/image67.svg"/><Relationship Id="rId15" Type="http://schemas.openxmlformats.org/officeDocument/2006/relationships/image" Target="../media/image16.svg"/><Relationship Id="rId23" Type="http://schemas.openxmlformats.org/officeDocument/2006/relationships/image" Target="../media/image69.svg"/><Relationship Id="rId28" Type="http://schemas.openxmlformats.org/officeDocument/2006/relationships/image" Target="../media/image72.png"/><Relationship Id="rId10" Type="http://schemas.openxmlformats.org/officeDocument/2006/relationships/image" Target="../media/image11.png"/><Relationship Id="rId19" Type="http://schemas.openxmlformats.org/officeDocument/2006/relationships/image" Target="../media/image20.svg"/><Relationship Id="rId31" Type="http://schemas.openxmlformats.org/officeDocument/2006/relationships/image" Target="../media/image43.png"/><Relationship Id="rId4" Type="http://schemas.openxmlformats.org/officeDocument/2006/relationships/image" Target="../media/image66.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68.png"/><Relationship Id="rId27" Type="http://schemas.openxmlformats.org/officeDocument/2006/relationships/image" Target="../media/image24.svg"/><Relationship Id="rId30"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63.png"/><Relationship Id="rId4" Type="http://schemas.openxmlformats.org/officeDocument/2006/relationships/image" Target="../media/image76.sv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63.png"/><Relationship Id="rId4" Type="http://schemas.openxmlformats.org/officeDocument/2006/relationships/image" Target="../media/image76.svg"/></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80.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63.png"/><Relationship Id="rId4" Type="http://schemas.openxmlformats.org/officeDocument/2006/relationships/image" Target="../media/image76.svg"/></Relationships>
</file>

<file path=ppt/slides/_rels/slide9.xml.rels><?xml version="1.0" encoding="UTF-8" standalone="yes"?>
<Relationships xmlns="http://schemas.openxmlformats.org/package/2006/relationships"><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82.svg"/><Relationship Id="rId21" Type="http://schemas.openxmlformats.org/officeDocument/2006/relationships/image" Target="../media/image100.png"/><Relationship Id="rId34" Type="http://schemas.openxmlformats.org/officeDocument/2006/relationships/image" Target="../media/image113.sv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jpeg"/><Relationship Id="rId33" Type="http://schemas.openxmlformats.org/officeDocument/2006/relationships/image" Target="../media/image112.png"/><Relationship Id="rId2" Type="http://schemas.openxmlformats.org/officeDocument/2006/relationships/image" Target="../media/image81.png"/><Relationship Id="rId16" Type="http://schemas.openxmlformats.org/officeDocument/2006/relationships/image" Target="../media/image95.png"/><Relationship Id="rId20" Type="http://schemas.openxmlformats.org/officeDocument/2006/relationships/image" Target="../media/image99.jpeg"/><Relationship Id="rId29" Type="http://schemas.openxmlformats.org/officeDocument/2006/relationships/image" Target="../media/image108.svg"/><Relationship Id="rId1" Type="http://schemas.openxmlformats.org/officeDocument/2006/relationships/slideLayout" Target="../slideLayouts/slideLayout7.xml"/><Relationship Id="rId6" Type="http://schemas.openxmlformats.org/officeDocument/2006/relationships/image" Target="../media/image85.svg"/><Relationship Id="rId11" Type="http://schemas.openxmlformats.org/officeDocument/2006/relationships/image" Target="../media/image90.png"/><Relationship Id="rId24" Type="http://schemas.openxmlformats.org/officeDocument/2006/relationships/image" Target="../media/image103.svg"/><Relationship Id="rId32" Type="http://schemas.openxmlformats.org/officeDocument/2006/relationships/image" Target="../media/image111.svg"/><Relationship Id="rId5" Type="http://schemas.openxmlformats.org/officeDocument/2006/relationships/image" Target="../media/image84.png"/><Relationship Id="rId15" Type="http://schemas.openxmlformats.org/officeDocument/2006/relationships/image" Target="../media/image94.svg"/><Relationship Id="rId23" Type="http://schemas.openxmlformats.org/officeDocument/2006/relationships/image" Target="../media/image102.png"/><Relationship Id="rId28" Type="http://schemas.openxmlformats.org/officeDocument/2006/relationships/image" Target="../media/image107.png"/><Relationship Id="rId10" Type="http://schemas.openxmlformats.org/officeDocument/2006/relationships/image" Target="../media/image89.png"/><Relationship Id="rId19" Type="http://schemas.openxmlformats.org/officeDocument/2006/relationships/image" Target="../media/image98.svg"/><Relationship Id="rId31" Type="http://schemas.openxmlformats.org/officeDocument/2006/relationships/image" Target="../media/image110.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svg"/><Relationship Id="rId27" Type="http://schemas.openxmlformats.org/officeDocument/2006/relationships/image" Target="../media/image106.svg"/><Relationship Id="rId30" Type="http://schemas.openxmlformats.org/officeDocument/2006/relationships/image" Target="../media/image109.jpeg"/><Relationship Id="rId35" Type="http://schemas.openxmlformats.org/officeDocument/2006/relationships/hyperlink" Target="http://www.lan.go.id/" TargetMode="External"/><Relationship Id="rId8"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2" b="-2"/>
              </a:stretch>
            </a:blipFill>
          </p:spPr>
        </p:sp>
      </p:grpSp>
      <p:grpSp>
        <p:nvGrpSpPr>
          <p:cNvPr id="4" name="Group 4"/>
          <p:cNvGrpSpPr/>
          <p:nvPr/>
        </p:nvGrpSpPr>
        <p:grpSpPr>
          <a:xfrm>
            <a:off x="0" y="0"/>
            <a:ext cx="17192758" cy="10287000"/>
            <a:chOff x="0" y="0"/>
            <a:chExt cx="22923677" cy="13716000"/>
          </a:xfrm>
        </p:grpSpPr>
        <p:sp>
          <p:nvSpPr>
            <p:cNvPr id="5" name="Freeform 5"/>
            <p:cNvSpPr/>
            <p:nvPr/>
          </p:nvSpPr>
          <p:spPr>
            <a:xfrm>
              <a:off x="0" y="0"/>
              <a:ext cx="22923627" cy="13716000"/>
            </a:xfrm>
            <a:custGeom>
              <a:avLst/>
              <a:gdLst/>
              <a:ahLst/>
              <a:cxnLst/>
              <a:rect l="l" t="t" r="r" b="b"/>
              <a:pathLst>
                <a:path w="22923627" h="13716000">
                  <a:moveTo>
                    <a:pt x="0" y="0"/>
                  </a:moveTo>
                  <a:lnTo>
                    <a:pt x="22923627" y="0"/>
                  </a:lnTo>
                  <a:lnTo>
                    <a:pt x="22923627" y="13716000"/>
                  </a:lnTo>
                  <a:lnTo>
                    <a:pt x="0" y="13716000"/>
                  </a:lnTo>
                  <a:lnTo>
                    <a:pt x="0" y="0"/>
                  </a:lnTo>
                  <a:close/>
                </a:path>
              </a:pathLst>
            </a:custGeom>
            <a:blipFill>
              <a:blip r:embed="rId3">
                <a:alphaModFix amt="9999"/>
              </a:blip>
              <a:stretch>
                <a:fillRect l="-3" r="-3"/>
              </a:stretch>
            </a:blipFill>
          </p:spPr>
        </p:sp>
      </p:grpSp>
      <p:sp>
        <p:nvSpPr>
          <p:cNvPr id="6" name="Freeform 6"/>
          <p:cNvSpPr/>
          <p:nvPr/>
        </p:nvSpPr>
        <p:spPr>
          <a:xfrm>
            <a:off x="-2006949" y="7986217"/>
            <a:ext cx="11878926" cy="5896108"/>
          </a:xfrm>
          <a:custGeom>
            <a:avLst/>
            <a:gdLst/>
            <a:ahLst/>
            <a:cxnLst/>
            <a:rect l="l" t="t" r="r" b="b"/>
            <a:pathLst>
              <a:path w="11878926" h="5896108">
                <a:moveTo>
                  <a:pt x="0" y="0"/>
                </a:moveTo>
                <a:lnTo>
                  <a:pt x="11878925" y="0"/>
                </a:lnTo>
                <a:lnTo>
                  <a:pt x="11878925" y="5896108"/>
                </a:lnTo>
                <a:lnTo>
                  <a:pt x="0" y="5896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5420831" y="9600260"/>
            <a:ext cx="18874441" cy="1051205"/>
          </a:xfrm>
          <a:custGeom>
            <a:avLst/>
            <a:gdLst/>
            <a:ahLst/>
            <a:cxnLst/>
            <a:rect l="l" t="t" r="r" b="b"/>
            <a:pathLst>
              <a:path w="18874441" h="1051205">
                <a:moveTo>
                  <a:pt x="0" y="0"/>
                </a:moveTo>
                <a:lnTo>
                  <a:pt x="18874441" y="0"/>
                </a:lnTo>
                <a:lnTo>
                  <a:pt x="18874441" y="1051205"/>
                </a:lnTo>
                <a:lnTo>
                  <a:pt x="0" y="10512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1590646" y="10123767"/>
            <a:ext cx="1351009" cy="454277"/>
          </a:xfrm>
          <a:custGeom>
            <a:avLst/>
            <a:gdLst/>
            <a:ahLst/>
            <a:cxnLst/>
            <a:rect l="l" t="t" r="r" b="b"/>
            <a:pathLst>
              <a:path w="1351009" h="454277">
                <a:moveTo>
                  <a:pt x="0" y="0"/>
                </a:moveTo>
                <a:lnTo>
                  <a:pt x="1351009" y="0"/>
                </a:lnTo>
                <a:lnTo>
                  <a:pt x="1351009" y="454277"/>
                </a:lnTo>
                <a:lnTo>
                  <a:pt x="0" y="454277"/>
                </a:lnTo>
                <a:lnTo>
                  <a:pt x="0" y="0"/>
                </a:lnTo>
                <a:close/>
              </a:path>
            </a:pathLst>
          </a:custGeom>
          <a:blipFill>
            <a:blip r:embed="rId8">
              <a:extLst>
                <a:ext uri="{96DAC541-7B7A-43D3-8B79-37D633B846F1}">
                  <asvg:svgBlip xmlns:asvg="http://schemas.microsoft.com/office/drawing/2016/SVG/main" r:embed="rId9"/>
                </a:ext>
              </a:extLst>
            </a:blip>
            <a:stretch>
              <a:fillRect t="-264" b="-264"/>
            </a:stretch>
          </a:blipFill>
        </p:spPr>
      </p:sp>
      <p:sp>
        <p:nvSpPr>
          <p:cNvPr id="9" name="Freeform 9"/>
          <p:cNvSpPr/>
          <p:nvPr/>
        </p:nvSpPr>
        <p:spPr>
          <a:xfrm flipV="1">
            <a:off x="3982793" y="9381085"/>
            <a:ext cx="3759752" cy="3332081"/>
          </a:xfrm>
          <a:custGeom>
            <a:avLst/>
            <a:gdLst/>
            <a:ahLst/>
            <a:cxnLst/>
            <a:rect l="l" t="t" r="r" b="b"/>
            <a:pathLst>
              <a:path w="3759752" h="3332081">
                <a:moveTo>
                  <a:pt x="0" y="3332081"/>
                </a:moveTo>
                <a:lnTo>
                  <a:pt x="3759752" y="3332081"/>
                </a:lnTo>
                <a:lnTo>
                  <a:pt x="3759752" y="0"/>
                </a:lnTo>
                <a:lnTo>
                  <a:pt x="0" y="0"/>
                </a:lnTo>
                <a:lnTo>
                  <a:pt x="0" y="3332081"/>
                </a:lnTo>
                <a:close/>
              </a:path>
            </a:pathLst>
          </a:custGeom>
          <a:blipFill>
            <a:blip r:embed="rId10">
              <a:alphaModFix amt="5000"/>
              <a:extLst>
                <a:ext uri="{96DAC541-7B7A-43D3-8B79-37D633B846F1}">
                  <asvg:svgBlip xmlns:asvg="http://schemas.microsoft.com/office/drawing/2016/SVG/main" r:embed="rId11"/>
                </a:ext>
              </a:extLst>
            </a:blip>
            <a:stretch>
              <a:fillRect l="-9" r="-9"/>
            </a:stretch>
          </a:blipFill>
        </p:spPr>
      </p:sp>
      <p:sp>
        <p:nvSpPr>
          <p:cNvPr id="10" name="Freeform 10"/>
          <p:cNvSpPr/>
          <p:nvPr/>
        </p:nvSpPr>
        <p:spPr>
          <a:xfrm>
            <a:off x="1135491" y="9883946"/>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2953908" y="9883946"/>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2" name="Group 12"/>
          <p:cNvGrpSpPr/>
          <p:nvPr/>
        </p:nvGrpSpPr>
        <p:grpSpPr>
          <a:xfrm>
            <a:off x="3333222" y="9909138"/>
            <a:ext cx="1467752" cy="224154"/>
            <a:chOff x="0" y="0"/>
            <a:chExt cx="1957003" cy="298872"/>
          </a:xfrm>
        </p:grpSpPr>
        <p:sp>
          <p:nvSpPr>
            <p:cNvPr id="13" name="Freeform 13"/>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4" name="TextBox 14"/>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humas_lan</a:t>
              </a:r>
            </a:p>
          </p:txBody>
        </p:sp>
      </p:grpSp>
      <p:grpSp>
        <p:nvGrpSpPr>
          <p:cNvPr id="15" name="Group 15"/>
          <p:cNvGrpSpPr/>
          <p:nvPr/>
        </p:nvGrpSpPr>
        <p:grpSpPr>
          <a:xfrm>
            <a:off x="4998410" y="9909138"/>
            <a:ext cx="1467752" cy="224154"/>
            <a:chOff x="0" y="0"/>
            <a:chExt cx="1957003" cy="298872"/>
          </a:xfrm>
        </p:grpSpPr>
        <p:sp>
          <p:nvSpPr>
            <p:cNvPr id="16" name="Freeform 16"/>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7" name="TextBox 17"/>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LAN_RI</a:t>
              </a:r>
            </a:p>
          </p:txBody>
        </p:sp>
      </p:grpSp>
      <p:sp>
        <p:nvSpPr>
          <p:cNvPr id="18" name="Freeform 18"/>
          <p:cNvSpPr/>
          <p:nvPr/>
        </p:nvSpPr>
        <p:spPr>
          <a:xfrm>
            <a:off x="7854250" y="9888611"/>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4619097" y="9899597"/>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a:off x="4685094" y="9969270"/>
            <a:ext cx="155468" cy="154497"/>
          </a:xfrm>
          <a:custGeom>
            <a:avLst/>
            <a:gdLst/>
            <a:ahLst/>
            <a:cxnLst/>
            <a:rect l="l" t="t" r="r" b="b"/>
            <a:pathLst>
              <a:path w="155468" h="154497">
                <a:moveTo>
                  <a:pt x="0" y="0"/>
                </a:moveTo>
                <a:lnTo>
                  <a:pt x="155468" y="0"/>
                </a:lnTo>
                <a:lnTo>
                  <a:pt x="155468" y="154497"/>
                </a:lnTo>
                <a:lnTo>
                  <a:pt x="0" y="154497"/>
                </a:lnTo>
                <a:lnTo>
                  <a:pt x="0" y="0"/>
                </a:lnTo>
                <a:close/>
              </a:path>
            </a:pathLst>
          </a:custGeom>
          <a:blipFill>
            <a:blip r:embed="rId20">
              <a:extLst>
                <a:ext uri="{96DAC541-7B7A-43D3-8B79-37D633B846F1}">
                  <asvg:svgBlip xmlns:asvg="http://schemas.microsoft.com/office/drawing/2016/SVG/main" r:embed="rId21"/>
                </a:ext>
              </a:extLst>
            </a:blip>
            <a:stretch>
              <a:fillRect t="-314" b="-314"/>
            </a:stretch>
          </a:blipFill>
        </p:spPr>
      </p:sp>
      <p:sp>
        <p:nvSpPr>
          <p:cNvPr id="21" name="Freeform 21"/>
          <p:cNvSpPr/>
          <p:nvPr/>
        </p:nvSpPr>
        <p:spPr>
          <a:xfrm>
            <a:off x="5957036" y="9883946"/>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a:off x="6051160" y="9932845"/>
            <a:ext cx="99215" cy="209979"/>
          </a:xfrm>
          <a:custGeom>
            <a:avLst/>
            <a:gdLst/>
            <a:ahLst/>
            <a:cxnLst/>
            <a:rect l="l" t="t" r="r" b="b"/>
            <a:pathLst>
              <a:path w="99215" h="209979">
                <a:moveTo>
                  <a:pt x="0" y="0"/>
                </a:moveTo>
                <a:lnTo>
                  <a:pt x="99215" y="0"/>
                </a:lnTo>
                <a:lnTo>
                  <a:pt x="99215" y="209979"/>
                </a:lnTo>
                <a:lnTo>
                  <a:pt x="0" y="209979"/>
                </a:lnTo>
                <a:lnTo>
                  <a:pt x="0" y="0"/>
                </a:lnTo>
                <a:close/>
              </a:path>
            </a:pathLst>
          </a:custGeom>
          <a:blipFill>
            <a:blip r:embed="rId22">
              <a:extLst>
                <a:ext uri="{96DAC541-7B7A-43D3-8B79-37D633B846F1}">
                  <asvg:svgBlip xmlns:asvg="http://schemas.microsoft.com/office/drawing/2016/SVG/main" r:embed="rId23"/>
                </a:ext>
              </a:extLst>
            </a:blip>
            <a:stretch>
              <a:fillRect l="-609" r="-609"/>
            </a:stretch>
          </a:blipFill>
        </p:spPr>
      </p:sp>
      <p:grpSp>
        <p:nvGrpSpPr>
          <p:cNvPr id="23" name="Group 23"/>
          <p:cNvGrpSpPr/>
          <p:nvPr/>
        </p:nvGrpSpPr>
        <p:grpSpPr>
          <a:xfrm>
            <a:off x="1486157" y="9894738"/>
            <a:ext cx="1467752" cy="224154"/>
            <a:chOff x="0" y="0"/>
            <a:chExt cx="1957003" cy="298872"/>
          </a:xfrm>
        </p:grpSpPr>
        <p:sp>
          <p:nvSpPr>
            <p:cNvPr id="24" name="Freeform 24"/>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5" name="TextBox 25"/>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www.lan.go.id</a:t>
              </a:r>
            </a:p>
          </p:txBody>
        </p:sp>
      </p:grpSp>
      <p:grpSp>
        <p:nvGrpSpPr>
          <p:cNvPr id="26" name="Group 26"/>
          <p:cNvGrpSpPr/>
          <p:nvPr/>
        </p:nvGrpSpPr>
        <p:grpSpPr>
          <a:xfrm>
            <a:off x="6330223" y="9909138"/>
            <a:ext cx="1467752" cy="224154"/>
            <a:chOff x="0" y="0"/>
            <a:chExt cx="1957003" cy="298872"/>
          </a:xfrm>
        </p:grpSpPr>
        <p:sp>
          <p:nvSpPr>
            <p:cNvPr id="27" name="Freeform 27"/>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8" name="TextBox 28"/>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 LAN RI</a:t>
              </a:r>
            </a:p>
          </p:txBody>
        </p:sp>
      </p:grpSp>
      <p:grpSp>
        <p:nvGrpSpPr>
          <p:cNvPr id="29" name="Group 29"/>
          <p:cNvGrpSpPr/>
          <p:nvPr/>
        </p:nvGrpSpPr>
        <p:grpSpPr>
          <a:xfrm>
            <a:off x="8224914" y="9909138"/>
            <a:ext cx="3129668" cy="224154"/>
            <a:chOff x="0" y="0"/>
            <a:chExt cx="4172891" cy="298872"/>
          </a:xfrm>
        </p:grpSpPr>
        <p:sp>
          <p:nvSpPr>
            <p:cNvPr id="30" name="Freeform 30"/>
            <p:cNvSpPr/>
            <p:nvPr/>
          </p:nvSpPr>
          <p:spPr>
            <a:xfrm>
              <a:off x="0" y="0"/>
              <a:ext cx="4172891" cy="298872"/>
            </a:xfrm>
            <a:custGeom>
              <a:avLst/>
              <a:gdLst/>
              <a:ahLst/>
              <a:cxnLst/>
              <a:rect l="l" t="t" r="r" b="b"/>
              <a:pathLst>
                <a:path w="4172891" h="298872">
                  <a:moveTo>
                    <a:pt x="0" y="0"/>
                  </a:moveTo>
                  <a:lnTo>
                    <a:pt x="4172891" y="0"/>
                  </a:lnTo>
                  <a:lnTo>
                    <a:pt x="4172891" y="298872"/>
                  </a:lnTo>
                  <a:lnTo>
                    <a:pt x="0" y="298872"/>
                  </a:lnTo>
                  <a:close/>
                </a:path>
              </a:pathLst>
            </a:custGeom>
            <a:solidFill>
              <a:srgbClr val="000000">
                <a:alpha val="0"/>
              </a:srgbClr>
            </a:solidFill>
          </p:spPr>
        </p:sp>
        <p:sp>
          <p:nvSpPr>
            <p:cNvPr id="31" name="TextBox 31"/>
            <p:cNvSpPr txBox="1"/>
            <p:nvPr/>
          </p:nvSpPr>
          <p:spPr>
            <a:xfrm>
              <a:off x="0" y="-38100"/>
              <a:ext cx="4172891"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Lembaga Administrasi Negara</a:t>
              </a:r>
            </a:p>
          </p:txBody>
        </p:sp>
      </p:grpSp>
      <p:sp>
        <p:nvSpPr>
          <p:cNvPr id="32" name="Freeform 32"/>
          <p:cNvSpPr/>
          <p:nvPr/>
        </p:nvSpPr>
        <p:spPr>
          <a:xfrm>
            <a:off x="8966011" y="4395746"/>
            <a:ext cx="3859024" cy="3342880"/>
          </a:xfrm>
          <a:custGeom>
            <a:avLst/>
            <a:gdLst/>
            <a:ahLst/>
            <a:cxnLst/>
            <a:rect l="l" t="t" r="r" b="b"/>
            <a:pathLst>
              <a:path w="3859024" h="3342880">
                <a:moveTo>
                  <a:pt x="0" y="0"/>
                </a:moveTo>
                <a:lnTo>
                  <a:pt x="3859024" y="0"/>
                </a:lnTo>
                <a:lnTo>
                  <a:pt x="3859024" y="3342880"/>
                </a:lnTo>
                <a:lnTo>
                  <a:pt x="0" y="3342880"/>
                </a:lnTo>
                <a:lnTo>
                  <a:pt x="0" y="0"/>
                </a:lnTo>
                <a:close/>
              </a:path>
            </a:pathLst>
          </a:custGeom>
          <a:blipFill>
            <a:blip r:embed="rId24">
              <a:alphaModFix amt="5000"/>
              <a:extLst>
                <a:ext uri="{96DAC541-7B7A-43D3-8B79-37D633B846F1}">
                  <asvg:svgBlip xmlns:asvg="http://schemas.microsoft.com/office/drawing/2016/SVG/main" r:embed="rId25"/>
                </a:ext>
              </a:extLst>
            </a:blip>
            <a:stretch>
              <a:fillRect l="-99" r="-99"/>
            </a:stretch>
          </a:blipFill>
        </p:spPr>
      </p:sp>
      <p:sp>
        <p:nvSpPr>
          <p:cNvPr id="33" name="Freeform 33"/>
          <p:cNvSpPr/>
          <p:nvPr/>
        </p:nvSpPr>
        <p:spPr>
          <a:xfrm>
            <a:off x="9968427" y="1294672"/>
            <a:ext cx="9932147" cy="9355535"/>
          </a:xfrm>
          <a:custGeom>
            <a:avLst/>
            <a:gdLst/>
            <a:ahLst/>
            <a:cxnLst/>
            <a:rect l="l" t="t" r="r" b="b"/>
            <a:pathLst>
              <a:path w="9932147" h="9355535">
                <a:moveTo>
                  <a:pt x="0" y="0"/>
                </a:moveTo>
                <a:lnTo>
                  <a:pt x="9932147" y="0"/>
                </a:lnTo>
                <a:lnTo>
                  <a:pt x="9932147" y="9355535"/>
                </a:lnTo>
                <a:lnTo>
                  <a:pt x="0" y="935553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34" name="Freeform 34"/>
          <p:cNvSpPr/>
          <p:nvPr/>
        </p:nvSpPr>
        <p:spPr>
          <a:xfrm>
            <a:off x="3153652" y="-3704493"/>
            <a:ext cx="8498911" cy="5095555"/>
          </a:xfrm>
          <a:custGeom>
            <a:avLst/>
            <a:gdLst/>
            <a:ahLst/>
            <a:cxnLst/>
            <a:rect l="l" t="t" r="r" b="b"/>
            <a:pathLst>
              <a:path w="8498911" h="5095555">
                <a:moveTo>
                  <a:pt x="0" y="0"/>
                </a:moveTo>
                <a:lnTo>
                  <a:pt x="8498911" y="0"/>
                </a:lnTo>
                <a:lnTo>
                  <a:pt x="8498911" y="5095555"/>
                </a:lnTo>
                <a:lnTo>
                  <a:pt x="0" y="509555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5" name="Freeform 35"/>
          <p:cNvSpPr/>
          <p:nvPr/>
        </p:nvSpPr>
        <p:spPr>
          <a:xfrm>
            <a:off x="-3022296" y="6506752"/>
            <a:ext cx="8498911" cy="5095555"/>
          </a:xfrm>
          <a:custGeom>
            <a:avLst/>
            <a:gdLst/>
            <a:ahLst/>
            <a:cxnLst/>
            <a:rect l="l" t="t" r="r" b="b"/>
            <a:pathLst>
              <a:path w="8498911" h="5095555">
                <a:moveTo>
                  <a:pt x="0" y="0"/>
                </a:moveTo>
                <a:lnTo>
                  <a:pt x="8498911" y="0"/>
                </a:lnTo>
                <a:lnTo>
                  <a:pt x="8498911" y="5095555"/>
                </a:lnTo>
                <a:lnTo>
                  <a:pt x="0" y="509555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6" name="Freeform 36"/>
          <p:cNvSpPr/>
          <p:nvPr/>
        </p:nvSpPr>
        <p:spPr>
          <a:xfrm>
            <a:off x="10957716" y="-1441536"/>
            <a:ext cx="10378556" cy="9641361"/>
          </a:xfrm>
          <a:custGeom>
            <a:avLst/>
            <a:gdLst/>
            <a:ahLst/>
            <a:cxnLst/>
            <a:rect l="l" t="t" r="r" b="b"/>
            <a:pathLst>
              <a:path w="10378556" h="9641361">
                <a:moveTo>
                  <a:pt x="0" y="0"/>
                </a:moveTo>
                <a:lnTo>
                  <a:pt x="10378556" y="0"/>
                </a:lnTo>
                <a:lnTo>
                  <a:pt x="10378556" y="9641361"/>
                </a:lnTo>
                <a:lnTo>
                  <a:pt x="0" y="964136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7" name="Freeform 37"/>
          <p:cNvSpPr/>
          <p:nvPr/>
        </p:nvSpPr>
        <p:spPr>
          <a:xfrm>
            <a:off x="-2006947" y="-4588929"/>
            <a:ext cx="9770866" cy="4855629"/>
          </a:xfrm>
          <a:custGeom>
            <a:avLst/>
            <a:gdLst/>
            <a:ahLst/>
            <a:cxnLst/>
            <a:rect l="l" t="t" r="r" b="b"/>
            <a:pathLst>
              <a:path w="9770866" h="4855629">
                <a:moveTo>
                  <a:pt x="0" y="0"/>
                </a:moveTo>
                <a:lnTo>
                  <a:pt x="9770866" y="0"/>
                </a:lnTo>
                <a:lnTo>
                  <a:pt x="9770866" y="4855629"/>
                </a:lnTo>
                <a:lnTo>
                  <a:pt x="0" y="485562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grpSp>
        <p:nvGrpSpPr>
          <p:cNvPr id="38" name="Group 38"/>
          <p:cNvGrpSpPr/>
          <p:nvPr/>
        </p:nvGrpSpPr>
        <p:grpSpPr>
          <a:xfrm rot="3827403">
            <a:off x="9865038" y="4686545"/>
            <a:ext cx="6279545" cy="1610757"/>
            <a:chOff x="0" y="0"/>
            <a:chExt cx="8372727" cy="2147676"/>
          </a:xfrm>
        </p:grpSpPr>
        <p:sp>
          <p:nvSpPr>
            <p:cNvPr id="39" name="Freeform 39"/>
            <p:cNvSpPr/>
            <p:nvPr/>
          </p:nvSpPr>
          <p:spPr>
            <a:xfrm>
              <a:off x="0" y="0"/>
              <a:ext cx="8372729" cy="2147697"/>
            </a:xfrm>
            <a:custGeom>
              <a:avLst/>
              <a:gdLst/>
              <a:ahLst/>
              <a:cxnLst/>
              <a:rect l="l" t="t" r="r" b="b"/>
              <a:pathLst>
                <a:path w="8372729" h="2147697">
                  <a:moveTo>
                    <a:pt x="0" y="0"/>
                  </a:moveTo>
                  <a:lnTo>
                    <a:pt x="8372729" y="0"/>
                  </a:lnTo>
                  <a:lnTo>
                    <a:pt x="8372729" y="2147697"/>
                  </a:lnTo>
                  <a:lnTo>
                    <a:pt x="0" y="2147697"/>
                  </a:lnTo>
                  <a:lnTo>
                    <a:pt x="0" y="0"/>
                  </a:lnTo>
                  <a:close/>
                </a:path>
              </a:pathLst>
            </a:custGeom>
            <a:blipFill>
              <a:blip r:embed="rId34">
                <a:alphaModFix amt="35000"/>
              </a:blip>
              <a:stretch>
                <a:fillRect t="-1147" b="-1146"/>
              </a:stretch>
            </a:blipFill>
          </p:spPr>
        </p:sp>
      </p:grpSp>
      <p:sp>
        <p:nvSpPr>
          <p:cNvPr id="43" name="Freeform 43"/>
          <p:cNvSpPr/>
          <p:nvPr/>
        </p:nvSpPr>
        <p:spPr>
          <a:xfrm>
            <a:off x="11211200" y="3455415"/>
            <a:ext cx="3564304" cy="3251078"/>
          </a:xfrm>
          <a:custGeom>
            <a:avLst/>
            <a:gdLst/>
            <a:ahLst/>
            <a:cxnLst/>
            <a:rect l="l" t="t" r="r" b="b"/>
            <a:pathLst>
              <a:path w="3564304" h="3251078">
                <a:moveTo>
                  <a:pt x="0" y="0"/>
                </a:moveTo>
                <a:lnTo>
                  <a:pt x="3564305" y="0"/>
                </a:lnTo>
                <a:lnTo>
                  <a:pt x="3564305" y="3251078"/>
                </a:lnTo>
                <a:lnTo>
                  <a:pt x="0" y="325107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44" name="Freeform 44"/>
          <p:cNvSpPr/>
          <p:nvPr/>
        </p:nvSpPr>
        <p:spPr>
          <a:xfrm>
            <a:off x="12799158" y="7068789"/>
            <a:ext cx="2460445" cy="2253441"/>
          </a:xfrm>
          <a:custGeom>
            <a:avLst/>
            <a:gdLst/>
            <a:ahLst/>
            <a:cxnLst/>
            <a:rect l="l" t="t" r="r" b="b"/>
            <a:pathLst>
              <a:path w="2460445" h="2253441">
                <a:moveTo>
                  <a:pt x="0" y="0"/>
                </a:moveTo>
                <a:lnTo>
                  <a:pt x="2460444" y="0"/>
                </a:lnTo>
                <a:lnTo>
                  <a:pt x="2460444" y="2253441"/>
                </a:lnTo>
                <a:lnTo>
                  <a:pt x="0" y="2253441"/>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45" name="Freeform 45"/>
          <p:cNvSpPr/>
          <p:nvPr/>
        </p:nvSpPr>
        <p:spPr>
          <a:xfrm>
            <a:off x="13954380" y="5753236"/>
            <a:ext cx="1998887" cy="1836295"/>
          </a:xfrm>
          <a:custGeom>
            <a:avLst/>
            <a:gdLst/>
            <a:ahLst/>
            <a:cxnLst/>
            <a:rect l="l" t="t" r="r" b="b"/>
            <a:pathLst>
              <a:path w="1998887" h="1836295">
                <a:moveTo>
                  <a:pt x="0" y="0"/>
                </a:moveTo>
                <a:lnTo>
                  <a:pt x="1998887" y="0"/>
                </a:lnTo>
                <a:lnTo>
                  <a:pt x="1998887" y="1836295"/>
                </a:lnTo>
                <a:lnTo>
                  <a:pt x="0" y="183629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46" name="Freeform 46"/>
          <p:cNvSpPr/>
          <p:nvPr/>
        </p:nvSpPr>
        <p:spPr>
          <a:xfrm>
            <a:off x="-498650" y="8694420"/>
            <a:ext cx="997301" cy="812800"/>
          </a:xfrm>
          <a:custGeom>
            <a:avLst/>
            <a:gdLst/>
            <a:ahLst/>
            <a:cxnLst/>
            <a:rect l="l" t="t" r="r" b="b"/>
            <a:pathLst>
              <a:path w="997301" h="812800">
                <a:moveTo>
                  <a:pt x="0" y="0"/>
                </a:moveTo>
                <a:lnTo>
                  <a:pt x="997301" y="0"/>
                </a:lnTo>
                <a:lnTo>
                  <a:pt x="997301" y="812800"/>
                </a:lnTo>
                <a:lnTo>
                  <a:pt x="0" y="812800"/>
                </a:lnTo>
                <a:lnTo>
                  <a:pt x="0" y="0"/>
                </a:lnTo>
                <a:close/>
              </a:path>
            </a:pathLst>
          </a:custGeom>
          <a:blipFill>
            <a:blip r:embed="rId41">
              <a:extLst>
                <a:ext uri="{96DAC541-7B7A-43D3-8B79-37D633B846F1}">
                  <asvg:svgBlip xmlns:asvg="http://schemas.microsoft.com/office/drawing/2016/SVG/main" r:embed="rId42"/>
                </a:ext>
              </a:extLst>
            </a:blip>
            <a:stretch>
              <a:fillRect t="-248" b="-248"/>
            </a:stretch>
          </a:blipFill>
        </p:spPr>
      </p:sp>
      <p:grpSp>
        <p:nvGrpSpPr>
          <p:cNvPr id="47" name="Group 47"/>
          <p:cNvGrpSpPr/>
          <p:nvPr/>
        </p:nvGrpSpPr>
        <p:grpSpPr>
          <a:xfrm>
            <a:off x="2545363" y="380396"/>
            <a:ext cx="713771" cy="732699"/>
            <a:chOff x="0" y="0"/>
            <a:chExt cx="951695" cy="976932"/>
          </a:xfrm>
        </p:grpSpPr>
        <p:sp>
          <p:nvSpPr>
            <p:cNvPr id="48" name="Freeform 48"/>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43"/>
              <a:stretch>
                <a:fillRect l="-89" r="-84" b="-4"/>
              </a:stretch>
            </a:blipFill>
          </p:spPr>
        </p:sp>
      </p:grpSp>
      <p:grpSp>
        <p:nvGrpSpPr>
          <p:cNvPr id="49" name="Group 49"/>
          <p:cNvGrpSpPr/>
          <p:nvPr/>
        </p:nvGrpSpPr>
        <p:grpSpPr>
          <a:xfrm>
            <a:off x="228600" y="266700"/>
            <a:ext cx="2288188" cy="1016337"/>
            <a:chOff x="0" y="0"/>
            <a:chExt cx="3050917" cy="1355116"/>
          </a:xfrm>
        </p:grpSpPr>
        <p:sp>
          <p:nvSpPr>
            <p:cNvPr id="50" name="Freeform 50"/>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44"/>
              <a:stretch>
                <a:fillRect t="-169" b="-171"/>
              </a:stretch>
            </a:blipFill>
          </p:spPr>
        </p:sp>
      </p:grpSp>
      <p:grpSp>
        <p:nvGrpSpPr>
          <p:cNvPr id="51" name="Group 51"/>
          <p:cNvGrpSpPr/>
          <p:nvPr/>
        </p:nvGrpSpPr>
        <p:grpSpPr>
          <a:xfrm>
            <a:off x="498651" y="1831923"/>
            <a:ext cx="11770458" cy="2759075"/>
            <a:chOff x="0" y="0"/>
            <a:chExt cx="15693944" cy="3678767"/>
          </a:xfrm>
        </p:grpSpPr>
        <p:sp>
          <p:nvSpPr>
            <p:cNvPr id="52" name="Freeform 52"/>
            <p:cNvSpPr/>
            <p:nvPr/>
          </p:nvSpPr>
          <p:spPr>
            <a:xfrm>
              <a:off x="0" y="0"/>
              <a:ext cx="15693944" cy="3678767"/>
            </a:xfrm>
            <a:custGeom>
              <a:avLst/>
              <a:gdLst/>
              <a:ahLst/>
              <a:cxnLst/>
              <a:rect l="l" t="t" r="r" b="b"/>
              <a:pathLst>
                <a:path w="15693944" h="3678767">
                  <a:moveTo>
                    <a:pt x="0" y="0"/>
                  </a:moveTo>
                  <a:lnTo>
                    <a:pt x="15693944" y="0"/>
                  </a:lnTo>
                  <a:lnTo>
                    <a:pt x="15693944" y="3678767"/>
                  </a:lnTo>
                  <a:lnTo>
                    <a:pt x="0" y="3678767"/>
                  </a:lnTo>
                  <a:close/>
                </a:path>
              </a:pathLst>
            </a:custGeom>
            <a:solidFill>
              <a:srgbClr val="000000">
                <a:alpha val="0"/>
              </a:srgbClr>
            </a:solidFill>
          </p:spPr>
        </p:sp>
        <p:sp>
          <p:nvSpPr>
            <p:cNvPr id="53" name="TextBox 53"/>
            <p:cNvSpPr txBox="1"/>
            <p:nvPr/>
          </p:nvSpPr>
          <p:spPr>
            <a:xfrm>
              <a:off x="0" y="57150"/>
              <a:ext cx="15693944" cy="3621617"/>
            </a:xfrm>
            <a:prstGeom prst="rect">
              <a:avLst/>
            </a:prstGeom>
          </p:spPr>
          <p:txBody>
            <a:bodyPr lIns="0" tIns="0" rIns="0" bIns="0" rtlCol="0" anchor="t"/>
            <a:lstStyle/>
            <a:p>
              <a:pPr algn="l">
                <a:lnSpc>
                  <a:spcPts val="5199"/>
                </a:lnSpc>
              </a:pPr>
              <a:r>
                <a:rPr lang="en-US" sz="5199" b="1" dirty="0">
                  <a:solidFill>
                    <a:srgbClr val="243B55"/>
                  </a:solidFill>
                  <a:latin typeface="Poppins Bold"/>
                  <a:ea typeface="Poppins Bold"/>
                  <a:cs typeface="Poppins Bold"/>
                  <a:sym typeface="Poppins Bold"/>
                </a:rPr>
                <a:t>PEMBEKALAN MENTOR</a:t>
              </a:r>
            </a:p>
            <a:p>
              <a:pPr algn="l">
                <a:lnSpc>
                  <a:spcPts val="5199"/>
                </a:lnSpc>
              </a:pPr>
              <a:r>
                <a:rPr lang="en-US" sz="5199" b="1" dirty="0">
                  <a:solidFill>
                    <a:srgbClr val="243B55"/>
                  </a:solidFill>
                  <a:latin typeface="Poppins Bold"/>
                  <a:ea typeface="Poppins Bold"/>
                  <a:cs typeface="Poppins Bold"/>
                  <a:sym typeface="Poppins Bold"/>
                </a:rPr>
                <a:t>PADA PELATIHAN DASAR CPNS </a:t>
              </a:r>
            </a:p>
          </p:txBody>
        </p:sp>
      </p:grpSp>
      <p:grpSp>
        <p:nvGrpSpPr>
          <p:cNvPr id="54" name="Group 54"/>
          <p:cNvGrpSpPr/>
          <p:nvPr/>
        </p:nvGrpSpPr>
        <p:grpSpPr>
          <a:xfrm>
            <a:off x="1133059" y="6881342"/>
            <a:ext cx="4823977" cy="1009625"/>
            <a:chOff x="0" y="0"/>
            <a:chExt cx="6431969" cy="1346166"/>
          </a:xfrm>
        </p:grpSpPr>
        <p:sp>
          <p:nvSpPr>
            <p:cNvPr id="55" name="Freeform 55"/>
            <p:cNvSpPr/>
            <p:nvPr/>
          </p:nvSpPr>
          <p:spPr>
            <a:xfrm>
              <a:off x="0" y="0"/>
              <a:ext cx="6431969" cy="1346166"/>
            </a:xfrm>
            <a:custGeom>
              <a:avLst/>
              <a:gdLst/>
              <a:ahLst/>
              <a:cxnLst/>
              <a:rect l="l" t="t" r="r" b="b"/>
              <a:pathLst>
                <a:path w="6431969" h="1346166">
                  <a:moveTo>
                    <a:pt x="0" y="0"/>
                  </a:moveTo>
                  <a:lnTo>
                    <a:pt x="6431969" y="0"/>
                  </a:lnTo>
                  <a:lnTo>
                    <a:pt x="6431969" y="1346166"/>
                  </a:lnTo>
                  <a:lnTo>
                    <a:pt x="0" y="1346166"/>
                  </a:lnTo>
                  <a:close/>
                </a:path>
              </a:pathLst>
            </a:custGeom>
            <a:solidFill>
              <a:srgbClr val="000000">
                <a:alpha val="0"/>
              </a:srgbClr>
            </a:solidFill>
          </p:spPr>
        </p:sp>
        <p:sp>
          <p:nvSpPr>
            <p:cNvPr id="56" name="TextBox 56"/>
            <p:cNvSpPr txBox="1"/>
            <p:nvPr/>
          </p:nvSpPr>
          <p:spPr>
            <a:xfrm>
              <a:off x="0" y="-66675"/>
              <a:ext cx="6431969" cy="1412841"/>
            </a:xfrm>
            <a:prstGeom prst="rect">
              <a:avLst/>
            </a:prstGeom>
          </p:spPr>
          <p:txBody>
            <a:bodyPr lIns="0" tIns="0" rIns="0" bIns="0" rtlCol="0" anchor="t"/>
            <a:lstStyle/>
            <a:p>
              <a:pPr algn="l">
                <a:lnSpc>
                  <a:spcPts val="3358"/>
                </a:lnSpc>
              </a:pPr>
              <a:r>
                <a:rPr lang="en-US" sz="2400" b="1">
                  <a:solidFill>
                    <a:srgbClr val="1D1A1B"/>
                  </a:solidFill>
                  <a:latin typeface="Poppins Bold"/>
                  <a:ea typeface="Poppins Bold"/>
                  <a:cs typeface="Poppins Bold"/>
                  <a:sym typeface="Poppins Bold"/>
                </a:rPr>
                <a:t>Disajikan oleh :</a:t>
              </a:r>
            </a:p>
            <a:p>
              <a:pPr algn="l">
                <a:lnSpc>
                  <a:spcPts val="3358"/>
                </a:lnSpc>
              </a:pPr>
              <a:r>
                <a:rPr lang="en-US" sz="2400" b="1">
                  <a:solidFill>
                    <a:srgbClr val="1D1A1B"/>
                  </a:solidFill>
                  <a:latin typeface="Poppins Bold"/>
                  <a:ea typeface="Poppins Bold"/>
                  <a:cs typeface="Poppins Bold"/>
                  <a:sym typeface="Poppins Bold"/>
                </a:rPr>
                <a:t>Mid Rahmalia, SE. MSi</a:t>
              </a:r>
              <a:r>
                <a:rPr lang="en-US" sz="2400">
                  <a:solidFill>
                    <a:srgbClr val="1D1A1B"/>
                  </a:solidFill>
                  <a:latin typeface="Poppins"/>
                  <a:ea typeface="Poppins"/>
                  <a:cs typeface="Poppins"/>
                  <a:sym typeface="Poppins"/>
                </a:rPr>
                <a:t> </a:t>
              </a:r>
            </a:p>
          </p:txBody>
        </p:sp>
      </p:grpSp>
      <p:grpSp>
        <p:nvGrpSpPr>
          <p:cNvPr id="57" name="Group 57"/>
          <p:cNvGrpSpPr/>
          <p:nvPr/>
        </p:nvGrpSpPr>
        <p:grpSpPr>
          <a:xfrm>
            <a:off x="1028700" y="8855075"/>
            <a:ext cx="5355180" cy="652145"/>
            <a:chOff x="0" y="0"/>
            <a:chExt cx="7140240" cy="869527"/>
          </a:xfrm>
        </p:grpSpPr>
        <p:sp>
          <p:nvSpPr>
            <p:cNvPr id="58" name="Freeform 58"/>
            <p:cNvSpPr/>
            <p:nvPr/>
          </p:nvSpPr>
          <p:spPr>
            <a:xfrm>
              <a:off x="0" y="0"/>
              <a:ext cx="7140240" cy="869527"/>
            </a:xfrm>
            <a:custGeom>
              <a:avLst/>
              <a:gdLst/>
              <a:ahLst/>
              <a:cxnLst/>
              <a:rect l="l" t="t" r="r" b="b"/>
              <a:pathLst>
                <a:path w="7140240" h="869527">
                  <a:moveTo>
                    <a:pt x="0" y="0"/>
                  </a:moveTo>
                  <a:lnTo>
                    <a:pt x="7140240" y="0"/>
                  </a:lnTo>
                  <a:lnTo>
                    <a:pt x="7140240" y="869527"/>
                  </a:lnTo>
                  <a:lnTo>
                    <a:pt x="0" y="869527"/>
                  </a:lnTo>
                  <a:close/>
                </a:path>
              </a:pathLst>
            </a:custGeom>
            <a:solidFill>
              <a:srgbClr val="000000">
                <a:alpha val="0"/>
              </a:srgbClr>
            </a:solidFill>
          </p:spPr>
        </p:sp>
        <p:sp>
          <p:nvSpPr>
            <p:cNvPr id="59" name="TextBox 59"/>
            <p:cNvSpPr txBox="1"/>
            <p:nvPr/>
          </p:nvSpPr>
          <p:spPr>
            <a:xfrm>
              <a:off x="0" y="-66675"/>
              <a:ext cx="7140240" cy="936202"/>
            </a:xfrm>
            <a:prstGeom prst="rect">
              <a:avLst/>
            </a:prstGeom>
          </p:spPr>
          <p:txBody>
            <a:bodyPr lIns="0" tIns="0" rIns="0" bIns="0" rtlCol="0" anchor="t"/>
            <a:lstStyle/>
            <a:p>
              <a:pPr algn="just">
                <a:lnSpc>
                  <a:spcPts val="3358"/>
                </a:lnSpc>
              </a:pPr>
              <a:r>
                <a:rPr lang="en-US" sz="2400" b="1" dirty="0">
                  <a:solidFill>
                    <a:srgbClr val="FFFFFF"/>
                  </a:solidFill>
                  <a:latin typeface="Poppins Bold"/>
                  <a:ea typeface="Poppins Bold"/>
                  <a:cs typeface="Poppins Bold"/>
                  <a:sym typeface="Poppins Bold"/>
                </a:rPr>
                <a:t>Jakarta, 14 </a:t>
              </a:r>
              <a:r>
                <a:rPr lang="en-US" sz="2400" b="1" dirty="0" err="1">
                  <a:solidFill>
                    <a:srgbClr val="FFFFFF"/>
                  </a:solidFill>
                  <a:latin typeface="Poppins Bold"/>
                  <a:ea typeface="Poppins Bold"/>
                  <a:cs typeface="Poppins Bold"/>
                  <a:sym typeface="Poppins Bold"/>
                </a:rPr>
                <a:t>Juli</a:t>
              </a:r>
              <a:r>
                <a:rPr lang="en-US" sz="2400" b="1" dirty="0">
                  <a:solidFill>
                    <a:srgbClr val="FFFFFF"/>
                  </a:solidFill>
                  <a:latin typeface="Poppins Bold"/>
                  <a:ea typeface="Poppins Bold"/>
                  <a:cs typeface="Poppins Bold"/>
                  <a:sym typeface="Poppins Bold"/>
                </a:rPr>
                <a:t> 2025</a:t>
              </a:r>
            </a:p>
          </p:txBody>
        </p:sp>
      </p:grpSp>
      <p:sp>
        <p:nvSpPr>
          <p:cNvPr id="60" name="Freeform 60"/>
          <p:cNvSpPr/>
          <p:nvPr/>
        </p:nvSpPr>
        <p:spPr>
          <a:xfrm>
            <a:off x="647549" y="6067186"/>
            <a:ext cx="8951077" cy="604198"/>
          </a:xfrm>
          <a:custGeom>
            <a:avLst/>
            <a:gdLst/>
            <a:ahLst/>
            <a:cxnLst/>
            <a:rect l="l" t="t" r="r" b="b"/>
            <a:pathLst>
              <a:path w="8951077" h="604198">
                <a:moveTo>
                  <a:pt x="0" y="0"/>
                </a:moveTo>
                <a:lnTo>
                  <a:pt x="8951077" y="0"/>
                </a:lnTo>
                <a:lnTo>
                  <a:pt x="8951077" y="604198"/>
                </a:lnTo>
                <a:lnTo>
                  <a:pt x="0" y="604198"/>
                </a:lnTo>
                <a:lnTo>
                  <a:pt x="0" y="0"/>
                </a:lnTo>
                <a:close/>
              </a:path>
            </a:pathLst>
          </a:custGeom>
          <a:blipFill>
            <a:blip r:embed="rId45"/>
            <a:stretch>
              <a:fillRect/>
            </a:stretch>
          </a:blipFill>
        </p:spPr>
      </p:sp>
      <p:sp>
        <p:nvSpPr>
          <p:cNvPr id="61" name="Freeform 32">
            <a:extLst>
              <a:ext uri="{FF2B5EF4-FFF2-40B4-BE49-F238E27FC236}">
                <a16:creationId xmlns:a16="http://schemas.microsoft.com/office/drawing/2014/main" id="{4265A9C8-C128-4A06-9674-33B3CE6B1518}"/>
              </a:ext>
            </a:extLst>
          </p:cNvPr>
          <p:cNvSpPr/>
          <p:nvPr/>
        </p:nvSpPr>
        <p:spPr>
          <a:xfrm>
            <a:off x="8966011" y="4395746"/>
            <a:ext cx="3859024" cy="3342880"/>
          </a:xfrm>
          <a:custGeom>
            <a:avLst/>
            <a:gdLst/>
            <a:ahLst/>
            <a:cxnLst/>
            <a:rect l="l" t="t" r="r" b="b"/>
            <a:pathLst>
              <a:path w="3859024" h="3342880">
                <a:moveTo>
                  <a:pt x="0" y="0"/>
                </a:moveTo>
                <a:lnTo>
                  <a:pt x="3859024" y="0"/>
                </a:lnTo>
                <a:lnTo>
                  <a:pt x="3859024" y="3342880"/>
                </a:lnTo>
                <a:lnTo>
                  <a:pt x="0" y="3342880"/>
                </a:lnTo>
                <a:lnTo>
                  <a:pt x="0" y="0"/>
                </a:lnTo>
                <a:close/>
              </a:path>
            </a:pathLst>
          </a:custGeom>
          <a:blipFill>
            <a:blip r:embed="rId46">
              <a:alphaModFix amt="5000"/>
              <a:extLst>
                <a:ext uri="{96DAC541-7B7A-43D3-8B79-37D633B846F1}">
                  <asvg:svgBlip xmlns:asvg="http://schemas.microsoft.com/office/drawing/2016/SVG/main" r:embed="rId47"/>
                </a:ext>
              </a:extLst>
            </a:blip>
            <a:stretch>
              <a:fillRect l="-99" r="-99"/>
            </a:stretch>
          </a:blipFill>
        </p:spPr>
      </p:sp>
      <p:grpSp>
        <p:nvGrpSpPr>
          <p:cNvPr id="62" name="Group 38">
            <a:extLst>
              <a:ext uri="{FF2B5EF4-FFF2-40B4-BE49-F238E27FC236}">
                <a16:creationId xmlns:a16="http://schemas.microsoft.com/office/drawing/2014/main" id="{BCDE46A2-8D05-4FD3-B7F3-10204A83CCFF}"/>
              </a:ext>
            </a:extLst>
          </p:cNvPr>
          <p:cNvGrpSpPr/>
          <p:nvPr/>
        </p:nvGrpSpPr>
        <p:grpSpPr>
          <a:xfrm rot="3827403">
            <a:off x="9865038" y="4686545"/>
            <a:ext cx="6279545" cy="1610757"/>
            <a:chOff x="0" y="0"/>
            <a:chExt cx="8372727" cy="2147676"/>
          </a:xfrm>
        </p:grpSpPr>
        <p:sp>
          <p:nvSpPr>
            <p:cNvPr id="63" name="Freeform 39">
              <a:extLst>
                <a:ext uri="{FF2B5EF4-FFF2-40B4-BE49-F238E27FC236}">
                  <a16:creationId xmlns:a16="http://schemas.microsoft.com/office/drawing/2014/main" id="{9348840E-498B-40CF-A82B-7014EAE1E349}"/>
                </a:ext>
              </a:extLst>
            </p:cNvPr>
            <p:cNvSpPr/>
            <p:nvPr/>
          </p:nvSpPr>
          <p:spPr>
            <a:xfrm>
              <a:off x="0" y="0"/>
              <a:ext cx="8372729" cy="2147697"/>
            </a:xfrm>
            <a:custGeom>
              <a:avLst/>
              <a:gdLst/>
              <a:ahLst/>
              <a:cxnLst/>
              <a:rect l="l" t="t" r="r" b="b"/>
              <a:pathLst>
                <a:path w="8372729" h="2147697">
                  <a:moveTo>
                    <a:pt x="0" y="0"/>
                  </a:moveTo>
                  <a:lnTo>
                    <a:pt x="8372729" y="0"/>
                  </a:lnTo>
                  <a:lnTo>
                    <a:pt x="8372729" y="2147697"/>
                  </a:lnTo>
                  <a:lnTo>
                    <a:pt x="0" y="2147697"/>
                  </a:lnTo>
                  <a:lnTo>
                    <a:pt x="0" y="0"/>
                  </a:lnTo>
                  <a:close/>
                </a:path>
              </a:pathLst>
            </a:custGeom>
            <a:blipFill>
              <a:blip r:embed="rId34">
                <a:alphaModFix amt="35000"/>
              </a:blip>
              <a:stretch>
                <a:fillRect t="-1147" b="-1146"/>
              </a:stretch>
            </a:blipFill>
          </p:spPr>
        </p:sp>
      </p:grpSp>
      <p:sp>
        <p:nvSpPr>
          <p:cNvPr id="64" name="Freeform 43">
            <a:extLst>
              <a:ext uri="{FF2B5EF4-FFF2-40B4-BE49-F238E27FC236}">
                <a16:creationId xmlns:a16="http://schemas.microsoft.com/office/drawing/2014/main" id="{0ECD4693-F64F-49B9-92CE-A6629AC7808B}"/>
              </a:ext>
            </a:extLst>
          </p:cNvPr>
          <p:cNvSpPr/>
          <p:nvPr/>
        </p:nvSpPr>
        <p:spPr>
          <a:xfrm>
            <a:off x="11211200" y="3455415"/>
            <a:ext cx="3564304" cy="3251078"/>
          </a:xfrm>
          <a:custGeom>
            <a:avLst/>
            <a:gdLst/>
            <a:ahLst/>
            <a:cxnLst/>
            <a:rect l="l" t="t" r="r" b="b"/>
            <a:pathLst>
              <a:path w="3564304" h="3251078">
                <a:moveTo>
                  <a:pt x="0" y="0"/>
                </a:moveTo>
                <a:lnTo>
                  <a:pt x="3564305" y="0"/>
                </a:lnTo>
                <a:lnTo>
                  <a:pt x="3564305" y="3251078"/>
                </a:lnTo>
                <a:lnTo>
                  <a:pt x="0" y="3251078"/>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65" name="Freeform 45">
            <a:extLst>
              <a:ext uri="{FF2B5EF4-FFF2-40B4-BE49-F238E27FC236}">
                <a16:creationId xmlns:a16="http://schemas.microsoft.com/office/drawing/2014/main" id="{0B3CED1F-85FF-4724-A353-E3187E88E987}"/>
              </a:ext>
            </a:extLst>
          </p:cNvPr>
          <p:cNvSpPr/>
          <p:nvPr/>
        </p:nvSpPr>
        <p:spPr>
          <a:xfrm>
            <a:off x="13954380" y="5753236"/>
            <a:ext cx="1998887" cy="1836295"/>
          </a:xfrm>
          <a:custGeom>
            <a:avLst/>
            <a:gdLst/>
            <a:ahLst/>
            <a:cxnLst/>
            <a:rect l="l" t="t" r="r" b="b"/>
            <a:pathLst>
              <a:path w="1998887" h="1836295">
                <a:moveTo>
                  <a:pt x="0" y="0"/>
                </a:moveTo>
                <a:lnTo>
                  <a:pt x="1998887" y="0"/>
                </a:lnTo>
                <a:lnTo>
                  <a:pt x="1998887" y="1836295"/>
                </a:lnTo>
                <a:lnTo>
                  <a:pt x="0" y="1836295"/>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grpSp>
        <p:nvGrpSpPr>
          <p:cNvPr id="66" name="Group 65">
            <a:extLst>
              <a:ext uri="{FF2B5EF4-FFF2-40B4-BE49-F238E27FC236}">
                <a16:creationId xmlns:a16="http://schemas.microsoft.com/office/drawing/2014/main" id="{2F62081A-5460-431E-9C59-639B61868C9C}"/>
              </a:ext>
            </a:extLst>
          </p:cNvPr>
          <p:cNvGrpSpPr/>
          <p:nvPr/>
        </p:nvGrpSpPr>
        <p:grpSpPr>
          <a:xfrm>
            <a:off x="11438214" y="-92430"/>
            <a:ext cx="8608845" cy="7398226"/>
            <a:chOff x="0" y="0"/>
            <a:chExt cx="812800" cy="698500"/>
          </a:xfrm>
        </p:grpSpPr>
        <p:sp>
          <p:nvSpPr>
            <p:cNvPr id="67" name="Freeform 10">
              <a:extLst>
                <a:ext uri="{FF2B5EF4-FFF2-40B4-BE49-F238E27FC236}">
                  <a16:creationId xmlns:a16="http://schemas.microsoft.com/office/drawing/2014/main" id="{95D7A69E-38A5-481F-B3B3-A673649673BF}"/>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blipFill>
              <a:blip r:embed="rId52"/>
              <a:stretch>
                <a:fillRect l="-10235" r="-7801"/>
              </a:stretch>
            </a:blipFill>
            <a:ln w="419100" cap="sq">
              <a:solidFill>
                <a:srgbClr val="F1B611"/>
              </a:solidFill>
              <a:prstDash val="solid"/>
              <a:miter/>
            </a:ln>
          </p:spPr>
          <p:txBody>
            <a:bodyPr/>
            <a:lstStyle/>
            <a:p>
              <a:endParaRPr lang="en-ID"/>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7752388" cy="268824"/>
            <a:chOff x="0" y="0"/>
            <a:chExt cx="7752385" cy="268821"/>
          </a:xfrm>
        </p:grpSpPr>
        <p:sp>
          <p:nvSpPr>
            <p:cNvPr id="3" name="Freeform 3"/>
            <p:cNvSpPr/>
            <p:nvPr/>
          </p:nvSpPr>
          <p:spPr>
            <a:xfrm>
              <a:off x="0" y="0"/>
              <a:ext cx="6634353" cy="268859"/>
            </a:xfrm>
            <a:custGeom>
              <a:avLst/>
              <a:gdLst/>
              <a:ahLst/>
              <a:cxnLst/>
              <a:rect l="l" t="t" r="r" b="b"/>
              <a:pathLst>
                <a:path w="6634353" h="268859">
                  <a:moveTo>
                    <a:pt x="0" y="0"/>
                  </a:moveTo>
                  <a:lnTo>
                    <a:pt x="0" y="268859"/>
                  </a:lnTo>
                  <a:lnTo>
                    <a:pt x="6338316" y="268859"/>
                  </a:lnTo>
                  <a:cubicBezTo>
                    <a:pt x="6432042" y="257683"/>
                    <a:pt x="6516243" y="203200"/>
                    <a:pt x="6564376" y="120396"/>
                  </a:cubicBezTo>
                  <a:lnTo>
                    <a:pt x="6634353" y="0"/>
                  </a:lnTo>
                  <a:close/>
                </a:path>
              </a:pathLst>
            </a:custGeom>
            <a:solidFill>
              <a:srgbClr val="3781C8"/>
            </a:solidFill>
          </p:spPr>
        </p:sp>
      </p:grpSp>
      <p:sp>
        <p:nvSpPr>
          <p:cNvPr id="4" name="Freeform 4"/>
          <p:cNvSpPr/>
          <p:nvPr/>
        </p:nvSpPr>
        <p:spPr>
          <a:xfrm>
            <a:off x="-63503" y="5776341"/>
            <a:ext cx="16028375" cy="4577201"/>
          </a:xfrm>
          <a:custGeom>
            <a:avLst/>
            <a:gdLst/>
            <a:ahLst/>
            <a:cxnLst/>
            <a:rect l="l" t="t" r="r" b="b"/>
            <a:pathLst>
              <a:path w="16028375" h="4577201">
                <a:moveTo>
                  <a:pt x="0" y="0"/>
                </a:moveTo>
                <a:lnTo>
                  <a:pt x="16028375" y="0"/>
                </a:lnTo>
                <a:lnTo>
                  <a:pt x="16028375" y="4577201"/>
                </a:lnTo>
                <a:lnTo>
                  <a:pt x="0" y="45772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28600" y="266700"/>
            <a:ext cx="2286762" cy="1016318"/>
          </a:xfrm>
          <a:custGeom>
            <a:avLst/>
            <a:gdLst/>
            <a:ahLst/>
            <a:cxnLst/>
            <a:rect l="l" t="t" r="r" b="b"/>
            <a:pathLst>
              <a:path w="2286762" h="1016318">
                <a:moveTo>
                  <a:pt x="0" y="0"/>
                </a:moveTo>
                <a:lnTo>
                  <a:pt x="2286762" y="0"/>
                </a:lnTo>
                <a:lnTo>
                  <a:pt x="2286762" y="1016318"/>
                </a:lnTo>
                <a:lnTo>
                  <a:pt x="0" y="1016318"/>
                </a:lnTo>
                <a:lnTo>
                  <a:pt x="0" y="0"/>
                </a:lnTo>
                <a:close/>
              </a:path>
            </a:pathLst>
          </a:custGeom>
          <a:blipFill>
            <a:blip r:embed="rId4"/>
            <a:stretch>
              <a:fillRect t="-168" b="-223"/>
            </a:stretch>
          </a:blipFill>
        </p:spPr>
      </p:sp>
      <p:sp>
        <p:nvSpPr>
          <p:cNvPr id="6" name="Freeform 6"/>
          <p:cNvSpPr/>
          <p:nvPr/>
        </p:nvSpPr>
        <p:spPr>
          <a:xfrm>
            <a:off x="16462438" y="411194"/>
            <a:ext cx="1219200" cy="532762"/>
          </a:xfrm>
          <a:custGeom>
            <a:avLst/>
            <a:gdLst/>
            <a:ahLst/>
            <a:cxnLst/>
            <a:rect l="l" t="t" r="r" b="b"/>
            <a:pathLst>
              <a:path w="1219200" h="532762">
                <a:moveTo>
                  <a:pt x="0" y="0"/>
                </a:moveTo>
                <a:lnTo>
                  <a:pt x="1219200" y="0"/>
                </a:lnTo>
                <a:lnTo>
                  <a:pt x="1219200" y="532762"/>
                </a:lnTo>
                <a:lnTo>
                  <a:pt x="0" y="532762"/>
                </a:lnTo>
                <a:lnTo>
                  <a:pt x="0" y="0"/>
                </a:lnTo>
                <a:close/>
              </a:path>
            </a:pathLst>
          </a:custGeom>
          <a:blipFill>
            <a:blip r:embed="rId5"/>
            <a:stretch>
              <a:fillRect t="-119"/>
            </a:stretch>
          </a:blipFill>
        </p:spPr>
      </p:sp>
      <p:sp>
        <p:nvSpPr>
          <p:cNvPr id="7" name="Freeform 7"/>
          <p:cNvSpPr/>
          <p:nvPr/>
        </p:nvSpPr>
        <p:spPr>
          <a:xfrm>
            <a:off x="16462438" y="411194"/>
            <a:ext cx="1219200" cy="532762"/>
          </a:xfrm>
          <a:custGeom>
            <a:avLst/>
            <a:gdLst/>
            <a:ahLst/>
            <a:cxnLst/>
            <a:rect l="l" t="t" r="r" b="b"/>
            <a:pathLst>
              <a:path w="1219200" h="532762">
                <a:moveTo>
                  <a:pt x="0" y="0"/>
                </a:moveTo>
                <a:lnTo>
                  <a:pt x="1219200" y="0"/>
                </a:lnTo>
                <a:lnTo>
                  <a:pt x="1219200" y="532762"/>
                </a:lnTo>
                <a:lnTo>
                  <a:pt x="0" y="532762"/>
                </a:lnTo>
                <a:lnTo>
                  <a:pt x="0" y="0"/>
                </a:lnTo>
                <a:close/>
              </a:path>
            </a:pathLst>
          </a:custGeom>
          <a:blipFill>
            <a:blip r:embed="rId5"/>
            <a:stretch>
              <a:fillRect t="-119"/>
            </a:stretch>
          </a:blipFill>
        </p:spPr>
      </p:sp>
      <p:sp>
        <p:nvSpPr>
          <p:cNvPr id="8" name="Freeform 8"/>
          <p:cNvSpPr/>
          <p:nvPr/>
        </p:nvSpPr>
        <p:spPr>
          <a:xfrm>
            <a:off x="14187954" y="168040"/>
            <a:ext cx="2150716" cy="819150"/>
          </a:xfrm>
          <a:custGeom>
            <a:avLst/>
            <a:gdLst/>
            <a:ahLst/>
            <a:cxnLst/>
            <a:rect l="l" t="t" r="r" b="b"/>
            <a:pathLst>
              <a:path w="2150716" h="819150">
                <a:moveTo>
                  <a:pt x="0" y="0"/>
                </a:moveTo>
                <a:lnTo>
                  <a:pt x="2150717" y="0"/>
                </a:lnTo>
                <a:lnTo>
                  <a:pt x="2150717" y="819150"/>
                </a:lnTo>
                <a:lnTo>
                  <a:pt x="0" y="819150"/>
                </a:lnTo>
                <a:lnTo>
                  <a:pt x="0" y="0"/>
                </a:lnTo>
                <a:close/>
              </a:path>
            </a:pathLst>
          </a:custGeom>
          <a:blipFill>
            <a:blip r:embed="rId6"/>
            <a:stretch>
              <a:fillRect l="-89"/>
            </a:stretch>
          </a:blipFill>
        </p:spPr>
      </p:sp>
      <p:grpSp>
        <p:nvGrpSpPr>
          <p:cNvPr id="9" name="Group 9"/>
          <p:cNvGrpSpPr>
            <a:grpSpLocks noChangeAspect="1"/>
          </p:cNvGrpSpPr>
          <p:nvPr/>
        </p:nvGrpSpPr>
        <p:grpSpPr>
          <a:xfrm>
            <a:off x="0" y="0"/>
            <a:ext cx="7763923" cy="266700"/>
            <a:chOff x="0" y="0"/>
            <a:chExt cx="7763916" cy="266700"/>
          </a:xfrm>
        </p:grpSpPr>
        <p:sp>
          <p:nvSpPr>
            <p:cNvPr id="10" name="Freeform 10"/>
            <p:cNvSpPr/>
            <p:nvPr/>
          </p:nvSpPr>
          <p:spPr>
            <a:xfrm>
              <a:off x="0" y="0"/>
              <a:ext cx="7763891" cy="266700"/>
            </a:xfrm>
            <a:custGeom>
              <a:avLst/>
              <a:gdLst/>
              <a:ahLst/>
              <a:cxnLst/>
              <a:rect l="l" t="t" r="r" b="b"/>
              <a:pathLst>
                <a:path w="7763891" h="266700">
                  <a:moveTo>
                    <a:pt x="0" y="0"/>
                  </a:moveTo>
                  <a:lnTo>
                    <a:pt x="0" y="266700"/>
                  </a:lnTo>
                  <a:lnTo>
                    <a:pt x="7763891" y="266700"/>
                  </a:lnTo>
                  <a:lnTo>
                    <a:pt x="7763891" y="0"/>
                  </a:lnTo>
                  <a:close/>
                </a:path>
              </a:pathLst>
            </a:custGeom>
            <a:solidFill>
              <a:srgbClr val="000000">
                <a:alpha val="0"/>
              </a:srgbClr>
            </a:solidFill>
          </p:spPr>
        </p:sp>
      </p:grpSp>
      <p:sp>
        <p:nvSpPr>
          <p:cNvPr id="11" name="Freeform 11"/>
          <p:cNvSpPr/>
          <p:nvPr/>
        </p:nvSpPr>
        <p:spPr>
          <a:xfrm>
            <a:off x="-251791" y="2080591"/>
            <a:ext cx="18125291" cy="8288372"/>
          </a:xfrm>
          <a:custGeom>
            <a:avLst/>
            <a:gdLst/>
            <a:ahLst/>
            <a:cxnLst/>
            <a:rect l="l" t="t" r="r" b="b"/>
            <a:pathLst>
              <a:path w="18057190" h="8394697">
                <a:moveTo>
                  <a:pt x="0" y="0"/>
                </a:moveTo>
                <a:lnTo>
                  <a:pt x="18057190" y="0"/>
                </a:lnTo>
                <a:lnTo>
                  <a:pt x="18057190" y="8394697"/>
                </a:lnTo>
                <a:lnTo>
                  <a:pt x="0" y="83946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484070" y="1493834"/>
            <a:ext cx="17377010" cy="332699"/>
          </a:xfrm>
          <a:custGeom>
            <a:avLst/>
            <a:gdLst/>
            <a:ahLst/>
            <a:cxnLst/>
            <a:rect l="l" t="t" r="r" b="b"/>
            <a:pathLst>
              <a:path w="17377010" h="332699">
                <a:moveTo>
                  <a:pt x="0" y="0"/>
                </a:moveTo>
                <a:lnTo>
                  <a:pt x="17377010" y="0"/>
                </a:lnTo>
                <a:lnTo>
                  <a:pt x="17377010" y="332699"/>
                </a:lnTo>
                <a:lnTo>
                  <a:pt x="0" y="3326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1486157" y="9877758"/>
            <a:ext cx="1159945"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www.lan.go.id</a:t>
            </a:r>
          </a:p>
        </p:txBody>
      </p:sp>
      <p:sp>
        <p:nvSpPr>
          <p:cNvPr id="14" name="TextBox 14"/>
          <p:cNvSpPr txBox="1"/>
          <p:nvPr/>
        </p:nvSpPr>
        <p:spPr>
          <a:xfrm>
            <a:off x="3333226" y="9892160"/>
            <a:ext cx="976951"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humas_lan</a:t>
            </a:r>
          </a:p>
        </p:txBody>
      </p:sp>
      <p:sp>
        <p:nvSpPr>
          <p:cNvPr id="15" name="TextBox 15"/>
          <p:cNvSpPr txBox="1"/>
          <p:nvPr/>
        </p:nvSpPr>
        <p:spPr>
          <a:xfrm>
            <a:off x="4998406" y="9892160"/>
            <a:ext cx="571719"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LAN_RI</a:t>
            </a:r>
          </a:p>
        </p:txBody>
      </p:sp>
      <p:sp>
        <p:nvSpPr>
          <p:cNvPr id="16" name="TextBox 16"/>
          <p:cNvSpPr txBox="1"/>
          <p:nvPr/>
        </p:nvSpPr>
        <p:spPr>
          <a:xfrm>
            <a:off x="6330220" y="9892160"/>
            <a:ext cx="1137552"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Humas LAN RI</a:t>
            </a:r>
          </a:p>
        </p:txBody>
      </p:sp>
      <p:sp>
        <p:nvSpPr>
          <p:cNvPr id="17" name="TextBox 17"/>
          <p:cNvSpPr txBox="1"/>
          <p:nvPr/>
        </p:nvSpPr>
        <p:spPr>
          <a:xfrm>
            <a:off x="8224914" y="9892160"/>
            <a:ext cx="2568873"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Lembaga Administrasi Negara</a:t>
            </a:r>
          </a:p>
        </p:txBody>
      </p:sp>
      <p:sp>
        <p:nvSpPr>
          <p:cNvPr id="18" name="TextBox 18"/>
          <p:cNvSpPr txBox="1"/>
          <p:nvPr/>
        </p:nvSpPr>
        <p:spPr>
          <a:xfrm>
            <a:off x="3300327" y="599780"/>
            <a:ext cx="10861053" cy="561975"/>
          </a:xfrm>
          <a:prstGeom prst="rect">
            <a:avLst/>
          </a:prstGeom>
        </p:spPr>
        <p:txBody>
          <a:bodyPr lIns="0" tIns="0" rIns="0" bIns="0" rtlCol="0" anchor="t">
            <a:spAutoFit/>
          </a:bodyPr>
          <a:lstStyle/>
          <a:p>
            <a:pPr algn="l">
              <a:lnSpc>
                <a:spcPts val="4200"/>
              </a:lnSpc>
            </a:pPr>
            <a:r>
              <a:rPr lang="en-US" sz="3000" b="1">
                <a:solidFill>
                  <a:srgbClr val="000000"/>
                </a:solidFill>
                <a:latin typeface="Calibri (MS) Bold"/>
                <a:ea typeface="Calibri (MS) Bold"/>
                <a:cs typeface="Calibri (MS) Bold"/>
                <a:sym typeface="Calibri (MS) Bold"/>
              </a:rPr>
              <a:t>KURIKULUM, KOMPETENSI DAN SASARAN PELATIHAN DASAR CPNS</a:t>
            </a:r>
          </a:p>
        </p:txBody>
      </p:sp>
      <p:sp>
        <p:nvSpPr>
          <p:cNvPr id="19" name="TextBox 19"/>
          <p:cNvSpPr txBox="1"/>
          <p:nvPr/>
        </p:nvSpPr>
        <p:spPr>
          <a:xfrm>
            <a:off x="15092629" y="2518305"/>
            <a:ext cx="2780871" cy="4162425"/>
          </a:xfrm>
          <a:prstGeom prst="rect">
            <a:avLst/>
          </a:prstGeom>
        </p:spPr>
        <p:txBody>
          <a:bodyPr lIns="0" tIns="0" rIns="0" bIns="0" rtlCol="0" anchor="t">
            <a:spAutoFit/>
          </a:bodyPr>
          <a:lstStyle/>
          <a:p>
            <a:pPr algn="l">
              <a:lnSpc>
                <a:spcPts val="3600"/>
              </a:lnSpc>
            </a:pPr>
            <a:r>
              <a:rPr lang="en-US" sz="3000">
                <a:solidFill>
                  <a:srgbClr val="000000"/>
                </a:solidFill>
                <a:latin typeface="Calibri (MS)"/>
                <a:ea typeface="Calibri (MS)"/>
                <a:cs typeface="Calibri (MS)"/>
                <a:sym typeface="Calibri (MS)"/>
              </a:rPr>
              <a:t>PNS Profesional sesuai Bidang Tugas yang memiliki Karakter Sebagai Pelayan Masyarakat Berlandaskan pada core Values ASN</a:t>
            </a:r>
          </a:p>
        </p:txBody>
      </p:sp>
      <p:sp>
        <p:nvSpPr>
          <p:cNvPr id="20" name="TextBox 20"/>
          <p:cNvSpPr txBox="1"/>
          <p:nvPr/>
        </p:nvSpPr>
        <p:spPr>
          <a:xfrm>
            <a:off x="453952" y="1945605"/>
            <a:ext cx="4860484" cy="1155563"/>
          </a:xfrm>
          <a:prstGeom prst="rect">
            <a:avLst/>
          </a:prstGeom>
        </p:spPr>
        <p:txBody>
          <a:bodyPr lIns="0" tIns="0" rIns="0" bIns="0" rtlCol="0" anchor="t">
            <a:spAutoFit/>
          </a:bodyPr>
          <a:lstStyle/>
          <a:p>
            <a:pPr algn="l">
              <a:lnSpc>
                <a:spcPts val="4689"/>
              </a:lnSpc>
            </a:pPr>
            <a:r>
              <a:rPr lang="en-US" sz="2400" b="1">
                <a:solidFill>
                  <a:srgbClr val="FFFFFF"/>
                </a:solidFill>
                <a:latin typeface="Calibri (MS) Bold"/>
                <a:ea typeface="Calibri (MS) Bold"/>
                <a:cs typeface="Calibri (MS) Bold"/>
                <a:sym typeface="Calibri (MS) Bold"/>
              </a:rPr>
              <a:t>KURIKULUM PELATIHAN DASAR CPNS </a:t>
            </a:r>
            <a:r>
              <a:rPr lang="en-US" sz="2400" b="1">
                <a:solidFill>
                  <a:srgbClr val="000000"/>
                </a:solidFill>
                <a:latin typeface="Calibri (MS) Bold"/>
                <a:ea typeface="Calibri (MS) Bold"/>
                <a:cs typeface="Calibri (MS) Bold"/>
                <a:sym typeface="Calibri (MS) Bold"/>
              </a:rPr>
              <a:t>1 Pembentukan Karakter PNS </a:t>
            </a:r>
          </a:p>
        </p:txBody>
      </p:sp>
      <p:sp>
        <p:nvSpPr>
          <p:cNvPr id="21" name="TextBox 21"/>
          <p:cNvSpPr txBox="1"/>
          <p:nvPr/>
        </p:nvSpPr>
        <p:spPr>
          <a:xfrm>
            <a:off x="620792" y="3215735"/>
            <a:ext cx="4650229" cy="960120"/>
          </a:xfrm>
          <a:prstGeom prst="rect">
            <a:avLst/>
          </a:prstGeom>
        </p:spPr>
        <p:txBody>
          <a:bodyPr lIns="0" tIns="0" rIns="0" bIns="0" rtlCol="0" anchor="t">
            <a:spAutoFit/>
          </a:bodyPr>
          <a:lstStyle/>
          <a:p>
            <a:pPr algn="l">
              <a:lnSpc>
                <a:spcPts val="1200"/>
              </a:lnSpc>
            </a:pPr>
            <a:r>
              <a:rPr lang="en-US" sz="2400" spc="7">
                <a:solidFill>
                  <a:srgbClr val="000000"/>
                </a:solidFill>
                <a:latin typeface="Calibri (MS)"/>
                <a:ea typeface="Calibri (MS)"/>
                <a:cs typeface="Calibri (MS)"/>
                <a:sym typeface="Calibri (MS)"/>
              </a:rPr>
              <a:t>a.Agenda Sikap Perilaku Bela Negara</a:t>
            </a:r>
          </a:p>
          <a:p>
            <a:pPr algn="l">
              <a:lnSpc>
                <a:spcPts val="4500"/>
              </a:lnSpc>
            </a:pPr>
            <a:r>
              <a:rPr lang="en-US" sz="2400" spc="7">
                <a:solidFill>
                  <a:srgbClr val="000000"/>
                </a:solidFill>
                <a:latin typeface="Calibri (MS)"/>
                <a:ea typeface="Calibri (MS)"/>
                <a:cs typeface="Calibri (MS)"/>
                <a:sym typeface="Calibri (MS)"/>
              </a:rPr>
              <a:t>b.Agenda Nilai–Nilai Dasar PNS</a:t>
            </a:r>
          </a:p>
          <a:p>
            <a:pPr algn="l">
              <a:lnSpc>
                <a:spcPts val="1200"/>
              </a:lnSpc>
            </a:pPr>
            <a:r>
              <a:rPr lang="en-US" sz="2400" spc="7">
                <a:solidFill>
                  <a:srgbClr val="000000"/>
                </a:solidFill>
                <a:latin typeface="Calibri (MS)"/>
                <a:ea typeface="Calibri (MS)"/>
                <a:cs typeface="Calibri (MS)"/>
                <a:sym typeface="Calibri (MS)"/>
              </a:rPr>
              <a:t>c.Agenda Kedudukan dan Peran PNS</a:t>
            </a:r>
          </a:p>
        </p:txBody>
      </p:sp>
      <p:sp>
        <p:nvSpPr>
          <p:cNvPr id="22" name="TextBox 22"/>
          <p:cNvSpPr txBox="1"/>
          <p:nvPr/>
        </p:nvSpPr>
        <p:spPr>
          <a:xfrm>
            <a:off x="888235" y="3987270"/>
            <a:ext cx="4210307" cy="1636395"/>
          </a:xfrm>
          <a:prstGeom prst="rect">
            <a:avLst/>
          </a:prstGeom>
        </p:spPr>
        <p:txBody>
          <a:bodyPr lIns="0" tIns="0" rIns="0" bIns="0" rtlCol="0" anchor="t">
            <a:spAutoFit/>
          </a:bodyPr>
          <a:lstStyle/>
          <a:p>
            <a:pPr algn="l">
              <a:lnSpc>
                <a:spcPts val="4500"/>
              </a:lnSpc>
            </a:pPr>
            <a:r>
              <a:rPr lang="en-US" sz="2400">
                <a:solidFill>
                  <a:srgbClr val="000000"/>
                </a:solidFill>
                <a:latin typeface="Calibri (MS)"/>
                <a:ea typeface="Calibri (MS)"/>
                <a:cs typeface="Calibri (MS)"/>
                <a:sym typeface="Calibri (MS)"/>
              </a:rPr>
              <a:t>untuk mendukung terwujudnya</a:t>
            </a:r>
          </a:p>
          <a:p>
            <a:pPr algn="l">
              <a:lnSpc>
                <a:spcPts val="1200"/>
              </a:lnSpc>
            </a:pPr>
            <a:r>
              <a:rPr lang="en-US" sz="2400">
                <a:solidFill>
                  <a:srgbClr val="000000"/>
                </a:solidFill>
                <a:latin typeface="Calibri (MS)"/>
                <a:ea typeface="Calibri (MS)"/>
                <a:cs typeface="Calibri (MS)"/>
                <a:sym typeface="Calibri (MS)"/>
              </a:rPr>
              <a:t>Smart Governance sesuai dengan</a:t>
            </a:r>
          </a:p>
          <a:p>
            <a:pPr algn="l">
              <a:lnSpc>
                <a:spcPts val="4500"/>
              </a:lnSpc>
            </a:pPr>
            <a:r>
              <a:rPr lang="en-US" sz="2400">
                <a:solidFill>
                  <a:srgbClr val="000000"/>
                </a:solidFill>
                <a:latin typeface="Calibri (MS)"/>
                <a:ea typeface="Calibri (MS)"/>
                <a:cs typeface="Calibri (MS)"/>
                <a:sym typeface="Calibri (MS)"/>
              </a:rPr>
              <a:t>ketentuan peraturan perundang-</a:t>
            </a:r>
          </a:p>
          <a:p>
            <a:pPr algn="l">
              <a:lnSpc>
                <a:spcPts val="1200"/>
              </a:lnSpc>
            </a:pPr>
            <a:r>
              <a:rPr lang="en-US" sz="2400">
                <a:solidFill>
                  <a:srgbClr val="000000"/>
                </a:solidFill>
                <a:latin typeface="Calibri (MS)"/>
                <a:ea typeface="Calibri (MS)"/>
                <a:cs typeface="Calibri (MS)"/>
                <a:sym typeface="Calibri (MS)"/>
              </a:rPr>
              <a:t>undangan.</a:t>
            </a:r>
          </a:p>
        </p:txBody>
      </p:sp>
      <p:sp>
        <p:nvSpPr>
          <p:cNvPr id="23" name="TextBox 23"/>
          <p:cNvSpPr txBox="1"/>
          <p:nvPr/>
        </p:nvSpPr>
        <p:spPr>
          <a:xfrm>
            <a:off x="620792" y="5435070"/>
            <a:ext cx="2486254" cy="550545"/>
          </a:xfrm>
          <a:prstGeom prst="rect">
            <a:avLst/>
          </a:prstGeom>
        </p:spPr>
        <p:txBody>
          <a:bodyPr lIns="0" tIns="0" rIns="0" bIns="0" rtlCol="0" anchor="t">
            <a:spAutoFit/>
          </a:bodyPr>
          <a:lstStyle/>
          <a:p>
            <a:pPr algn="l">
              <a:lnSpc>
                <a:spcPts val="4500"/>
              </a:lnSpc>
            </a:pPr>
            <a:r>
              <a:rPr lang="en-US" sz="2400" spc="14">
                <a:solidFill>
                  <a:srgbClr val="000000"/>
                </a:solidFill>
                <a:latin typeface="Calibri (MS)"/>
                <a:ea typeface="Calibri (MS)"/>
                <a:cs typeface="Calibri (MS)"/>
                <a:sym typeface="Calibri (MS)"/>
              </a:rPr>
              <a:t>d.Agenda Habituasi</a:t>
            </a:r>
          </a:p>
        </p:txBody>
      </p:sp>
      <p:sp>
        <p:nvSpPr>
          <p:cNvPr id="24" name="TextBox 24"/>
          <p:cNvSpPr txBox="1"/>
          <p:nvPr/>
        </p:nvSpPr>
        <p:spPr>
          <a:xfrm>
            <a:off x="888235" y="6111345"/>
            <a:ext cx="3486350" cy="598170"/>
          </a:xfrm>
          <a:prstGeom prst="rect">
            <a:avLst/>
          </a:prstGeom>
        </p:spPr>
        <p:txBody>
          <a:bodyPr lIns="0" tIns="0" rIns="0" bIns="0" rtlCol="0" anchor="t">
            <a:spAutoFit/>
          </a:bodyPr>
          <a:lstStyle/>
          <a:p>
            <a:pPr algn="l">
              <a:lnSpc>
                <a:spcPts val="1200"/>
              </a:lnSpc>
            </a:pPr>
            <a:r>
              <a:rPr lang="en-US" sz="2400">
                <a:solidFill>
                  <a:srgbClr val="000000"/>
                </a:solidFill>
                <a:latin typeface="Calibri (MS)"/>
                <a:ea typeface="Calibri (MS)"/>
                <a:cs typeface="Calibri (MS)"/>
                <a:sym typeface="Calibri (MS)"/>
              </a:rPr>
              <a:t>Ditambah Agenda Orientasi</a:t>
            </a:r>
          </a:p>
          <a:p>
            <a:pPr algn="l">
              <a:lnSpc>
                <a:spcPts val="4500"/>
              </a:lnSpc>
            </a:pPr>
            <a:r>
              <a:rPr lang="en-US" sz="2400">
                <a:solidFill>
                  <a:srgbClr val="000000"/>
                </a:solidFill>
                <a:latin typeface="Calibri (MS)"/>
                <a:ea typeface="Calibri (MS)"/>
                <a:cs typeface="Calibri (MS)"/>
                <a:sym typeface="Calibri (MS)"/>
              </a:rPr>
              <a:t>Program</a:t>
            </a:r>
          </a:p>
        </p:txBody>
      </p:sp>
      <p:sp>
        <p:nvSpPr>
          <p:cNvPr id="25" name="TextBox 25"/>
          <p:cNvSpPr txBox="1"/>
          <p:nvPr/>
        </p:nvSpPr>
        <p:spPr>
          <a:xfrm>
            <a:off x="453952" y="6760674"/>
            <a:ext cx="4204992" cy="855345"/>
          </a:xfrm>
          <a:prstGeom prst="rect">
            <a:avLst/>
          </a:prstGeom>
        </p:spPr>
        <p:txBody>
          <a:bodyPr lIns="0" tIns="0" rIns="0" bIns="0" rtlCol="0" anchor="t">
            <a:spAutoFit/>
          </a:bodyPr>
          <a:lstStyle/>
          <a:p>
            <a:pPr algn="l">
              <a:lnSpc>
                <a:spcPts val="3900"/>
              </a:lnSpc>
            </a:pPr>
            <a:r>
              <a:rPr lang="en-US" sz="2400" b="1">
                <a:solidFill>
                  <a:srgbClr val="000000"/>
                </a:solidFill>
                <a:latin typeface="Calibri (MS) Bold"/>
                <a:ea typeface="Calibri (MS) Bold"/>
                <a:cs typeface="Calibri (MS) Bold"/>
                <a:sym typeface="Calibri (MS) Bold"/>
              </a:rPr>
              <a:t>2, Penguatan Kompetensi Teknis</a:t>
            </a:r>
          </a:p>
          <a:p>
            <a:pPr algn="l">
              <a:lnSpc>
                <a:spcPts val="1800"/>
              </a:lnSpc>
            </a:pPr>
            <a:r>
              <a:rPr lang="en-US" sz="2400" b="1">
                <a:solidFill>
                  <a:srgbClr val="000000"/>
                </a:solidFill>
                <a:latin typeface="Calibri (MS) Bold"/>
                <a:ea typeface="Calibri (MS) Bold"/>
                <a:cs typeface="Calibri (MS) Bold"/>
                <a:sym typeface="Calibri (MS) Bold"/>
              </a:rPr>
              <a:t>Bidang Tugas.</a:t>
            </a:r>
          </a:p>
        </p:txBody>
      </p:sp>
      <p:sp>
        <p:nvSpPr>
          <p:cNvPr id="26" name="TextBox 26"/>
          <p:cNvSpPr txBox="1"/>
          <p:nvPr/>
        </p:nvSpPr>
        <p:spPr>
          <a:xfrm>
            <a:off x="634927" y="7473410"/>
            <a:ext cx="3458413" cy="493395"/>
          </a:xfrm>
          <a:prstGeom prst="rect">
            <a:avLst/>
          </a:prstGeom>
        </p:spPr>
        <p:txBody>
          <a:bodyPr lIns="0" tIns="0" rIns="0" bIns="0" rtlCol="0" anchor="t">
            <a:spAutoFit/>
          </a:bodyPr>
          <a:lstStyle/>
          <a:p>
            <a:pPr algn="l">
              <a:lnSpc>
                <a:spcPts val="3900"/>
              </a:lnSpc>
            </a:pPr>
            <a:r>
              <a:rPr lang="en-US" sz="2400" spc="12">
                <a:solidFill>
                  <a:srgbClr val="000000"/>
                </a:solidFill>
                <a:latin typeface="Calibri (MS)"/>
                <a:ea typeface="Calibri (MS)"/>
                <a:cs typeface="Calibri (MS)"/>
                <a:sym typeface="Calibri (MS)"/>
              </a:rPr>
              <a:t>a.Agenda untuk memenuhi</a:t>
            </a:r>
          </a:p>
        </p:txBody>
      </p:sp>
      <p:sp>
        <p:nvSpPr>
          <p:cNvPr id="27" name="TextBox 27"/>
          <p:cNvSpPr txBox="1"/>
          <p:nvPr/>
        </p:nvSpPr>
        <p:spPr>
          <a:xfrm>
            <a:off x="888235" y="8035385"/>
            <a:ext cx="4102370" cy="293370"/>
          </a:xfrm>
          <a:prstGeom prst="rect">
            <a:avLst/>
          </a:prstGeom>
        </p:spPr>
        <p:txBody>
          <a:bodyPr lIns="0" tIns="0" rIns="0" bIns="0" rtlCol="0" anchor="t">
            <a:spAutoFit/>
          </a:bodyPr>
          <a:lstStyle/>
          <a:p>
            <a:pPr algn="l">
              <a:lnSpc>
                <a:spcPts val="1800"/>
              </a:lnSpc>
            </a:pPr>
            <a:r>
              <a:rPr lang="en-US" sz="2400">
                <a:solidFill>
                  <a:srgbClr val="000000"/>
                </a:solidFill>
                <a:latin typeface="Calibri (MS)"/>
                <a:ea typeface="Calibri (MS)"/>
                <a:cs typeface="Calibri (MS)"/>
                <a:sym typeface="Calibri (MS)"/>
              </a:rPr>
              <a:t>Kompetensi Teknis Administratif</a:t>
            </a:r>
          </a:p>
        </p:txBody>
      </p:sp>
      <p:sp>
        <p:nvSpPr>
          <p:cNvPr id="28" name="TextBox 28"/>
          <p:cNvSpPr txBox="1"/>
          <p:nvPr/>
        </p:nvSpPr>
        <p:spPr>
          <a:xfrm>
            <a:off x="620792" y="8197310"/>
            <a:ext cx="3472834" cy="493395"/>
          </a:xfrm>
          <a:prstGeom prst="rect">
            <a:avLst/>
          </a:prstGeom>
        </p:spPr>
        <p:txBody>
          <a:bodyPr lIns="0" tIns="0" rIns="0" bIns="0" rtlCol="0" anchor="t">
            <a:spAutoFit/>
          </a:bodyPr>
          <a:lstStyle/>
          <a:p>
            <a:pPr algn="l">
              <a:lnSpc>
                <a:spcPts val="3900"/>
              </a:lnSpc>
            </a:pPr>
            <a:r>
              <a:rPr lang="en-US" sz="2400" spc="12">
                <a:solidFill>
                  <a:srgbClr val="000000"/>
                </a:solidFill>
                <a:latin typeface="Calibri (MS)"/>
                <a:ea typeface="Calibri (MS)"/>
                <a:cs typeface="Calibri (MS)"/>
                <a:sym typeface="Calibri (MS)"/>
              </a:rPr>
              <a:t>b.Agenda untuk memenuhi</a:t>
            </a:r>
          </a:p>
        </p:txBody>
      </p:sp>
      <p:sp>
        <p:nvSpPr>
          <p:cNvPr id="29" name="TextBox 29"/>
          <p:cNvSpPr txBox="1"/>
          <p:nvPr/>
        </p:nvSpPr>
        <p:spPr>
          <a:xfrm>
            <a:off x="888235" y="8759285"/>
            <a:ext cx="3729238" cy="293370"/>
          </a:xfrm>
          <a:prstGeom prst="rect">
            <a:avLst/>
          </a:prstGeom>
        </p:spPr>
        <p:txBody>
          <a:bodyPr lIns="0" tIns="0" rIns="0" bIns="0" rtlCol="0" anchor="t">
            <a:spAutoFit/>
          </a:bodyPr>
          <a:lstStyle/>
          <a:p>
            <a:pPr algn="l">
              <a:lnSpc>
                <a:spcPts val="1800"/>
              </a:lnSpc>
            </a:pPr>
            <a:r>
              <a:rPr lang="en-US" sz="2400">
                <a:solidFill>
                  <a:srgbClr val="000000"/>
                </a:solidFill>
                <a:latin typeface="Calibri (MS)"/>
                <a:ea typeface="Calibri (MS)"/>
                <a:cs typeface="Calibri (MS)"/>
                <a:sym typeface="Calibri (MS)"/>
              </a:rPr>
              <a:t>Kompetensi Teknis Substantif</a:t>
            </a:r>
          </a:p>
        </p:txBody>
      </p:sp>
      <p:sp>
        <p:nvSpPr>
          <p:cNvPr id="30" name="TextBox 30"/>
          <p:cNvSpPr txBox="1"/>
          <p:nvPr/>
        </p:nvSpPr>
        <p:spPr>
          <a:xfrm>
            <a:off x="5931237" y="1955216"/>
            <a:ext cx="2651722" cy="1291857"/>
          </a:xfrm>
          <a:prstGeom prst="rect">
            <a:avLst/>
          </a:prstGeom>
        </p:spPr>
        <p:txBody>
          <a:bodyPr lIns="0" tIns="0" rIns="0" bIns="0" rtlCol="0" anchor="t">
            <a:spAutoFit/>
          </a:bodyPr>
          <a:lstStyle/>
          <a:p>
            <a:pPr algn="l">
              <a:lnSpc>
                <a:spcPts val="5325"/>
              </a:lnSpc>
            </a:pPr>
            <a:r>
              <a:rPr lang="en-US" sz="2400" b="1">
                <a:solidFill>
                  <a:srgbClr val="FFFFFF"/>
                </a:solidFill>
                <a:latin typeface="Calibri (MS) Bold"/>
                <a:ea typeface="Calibri (MS) Bold"/>
                <a:cs typeface="Calibri (MS) Bold"/>
                <a:sym typeface="Calibri (MS) Bold"/>
              </a:rPr>
              <a:t>KOMPETENSI </a:t>
            </a:r>
            <a:r>
              <a:rPr lang="en-US" sz="2400">
                <a:solidFill>
                  <a:srgbClr val="000000"/>
                </a:solidFill>
                <a:latin typeface="Calibri (MS)"/>
                <a:ea typeface="Calibri (MS)"/>
                <a:cs typeface="Calibri (MS)"/>
                <a:sym typeface="Calibri (MS)"/>
              </a:rPr>
              <a:t>1. Menunjukan SPBN</a:t>
            </a:r>
          </a:p>
        </p:txBody>
      </p:sp>
      <p:sp>
        <p:nvSpPr>
          <p:cNvPr id="31" name="TextBox 31"/>
          <p:cNvSpPr txBox="1"/>
          <p:nvPr/>
        </p:nvSpPr>
        <p:spPr>
          <a:xfrm>
            <a:off x="5931237" y="3325178"/>
            <a:ext cx="3699481" cy="3227070"/>
          </a:xfrm>
          <a:prstGeom prst="rect">
            <a:avLst/>
          </a:prstGeom>
        </p:spPr>
        <p:txBody>
          <a:bodyPr lIns="0" tIns="0" rIns="0" bIns="0" rtlCol="0" anchor="t">
            <a:spAutoFit/>
          </a:bodyPr>
          <a:lstStyle/>
          <a:p>
            <a:pPr algn="l">
              <a:lnSpc>
                <a:spcPts val="6000"/>
              </a:lnSpc>
            </a:pPr>
            <a:r>
              <a:rPr lang="en-US" sz="2400">
                <a:solidFill>
                  <a:srgbClr val="000000"/>
                </a:solidFill>
                <a:latin typeface="Calibri (MS)"/>
                <a:ea typeface="Calibri (MS)"/>
                <a:cs typeface="Calibri (MS)"/>
                <a:sym typeface="Calibri (MS)"/>
              </a:rPr>
              <a:t>2. Mengaktualisasikan NND</a:t>
            </a:r>
          </a:p>
          <a:p>
            <a:pPr algn="l">
              <a:lnSpc>
                <a:spcPts val="1200"/>
              </a:lnSpc>
            </a:pPr>
            <a:r>
              <a:rPr lang="en-US" sz="2400">
                <a:solidFill>
                  <a:srgbClr val="000000"/>
                </a:solidFill>
                <a:latin typeface="Calibri (MS)"/>
                <a:ea typeface="Calibri (MS)"/>
                <a:cs typeface="Calibri (MS)"/>
                <a:sym typeface="Calibri (MS)"/>
              </a:rPr>
              <a:t>3. Mengaktualisasikan KPPNS</a:t>
            </a:r>
          </a:p>
          <a:p>
            <a:pPr algn="l">
              <a:lnSpc>
                <a:spcPts val="4500"/>
              </a:lnSpc>
            </a:pPr>
            <a:r>
              <a:rPr lang="en-US" sz="2400">
                <a:solidFill>
                  <a:srgbClr val="000000"/>
                </a:solidFill>
                <a:latin typeface="Calibri (MS)"/>
                <a:ea typeface="Calibri (MS)"/>
                <a:cs typeface="Calibri (MS)"/>
                <a:sym typeface="Calibri (MS)"/>
              </a:rPr>
              <a:t>dalam mewujudkan smart</a:t>
            </a:r>
          </a:p>
          <a:p>
            <a:pPr algn="l">
              <a:lnSpc>
                <a:spcPts val="1200"/>
              </a:lnSpc>
            </a:pPr>
            <a:r>
              <a:rPr lang="en-US" sz="2400">
                <a:solidFill>
                  <a:srgbClr val="000000"/>
                </a:solidFill>
                <a:latin typeface="Calibri (MS)"/>
                <a:ea typeface="Calibri (MS)"/>
                <a:cs typeface="Calibri (MS)"/>
                <a:sym typeface="Calibri (MS)"/>
              </a:rPr>
              <a:t>Governance</a:t>
            </a:r>
          </a:p>
          <a:p>
            <a:pPr algn="l">
              <a:lnSpc>
                <a:spcPts val="4500"/>
              </a:lnSpc>
            </a:pPr>
            <a:r>
              <a:rPr lang="en-US" sz="2400">
                <a:solidFill>
                  <a:srgbClr val="000000"/>
                </a:solidFill>
                <a:latin typeface="Calibri (MS)"/>
                <a:ea typeface="Calibri (MS)"/>
                <a:cs typeface="Calibri (MS)"/>
                <a:sym typeface="Calibri (MS)"/>
              </a:rPr>
              <a:t>4. Menunjukan penguasaan</a:t>
            </a:r>
          </a:p>
          <a:p>
            <a:pPr algn="l">
              <a:lnSpc>
                <a:spcPts val="1200"/>
              </a:lnSpc>
            </a:pPr>
            <a:r>
              <a:rPr lang="en-US" sz="2400">
                <a:solidFill>
                  <a:srgbClr val="000000"/>
                </a:solidFill>
                <a:latin typeface="Calibri (MS)"/>
                <a:ea typeface="Calibri (MS)"/>
                <a:cs typeface="Calibri (MS)"/>
                <a:sym typeface="Calibri (MS)"/>
              </a:rPr>
              <a:t>Kompetensi Teknis yang</a:t>
            </a:r>
          </a:p>
          <a:p>
            <a:pPr algn="l">
              <a:lnSpc>
                <a:spcPts val="4500"/>
              </a:lnSpc>
            </a:pPr>
            <a:r>
              <a:rPr lang="en-US" sz="2400">
                <a:solidFill>
                  <a:srgbClr val="000000"/>
                </a:solidFill>
                <a:latin typeface="Calibri (MS)"/>
                <a:ea typeface="Calibri (MS)"/>
                <a:cs typeface="Calibri (MS)"/>
                <a:sym typeface="Calibri (MS)"/>
              </a:rPr>
              <a:t>dibutuhkan sesuai dengan</a:t>
            </a:r>
          </a:p>
          <a:p>
            <a:pPr algn="l">
              <a:lnSpc>
                <a:spcPts val="1200"/>
              </a:lnSpc>
            </a:pPr>
            <a:r>
              <a:rPr lang="en-US" sz="2400">
                <a:solidFill>
                  <a:srgbClr val="000000"/>
                </a:solidFill>
                <a:latin typeface="Calibri (MS)"/>
                <a:ea typeface="Calibri (MS)"/>
                <a:cs typeface="Calibri (MS)"/>
                <a:sym typeface="Calibri (MS)"/>
              </a:rPr>
              <a:t>bidang tugas</a:t>
            </a:r>
          </a:p>
        </p:txBody>
      </p:sp>
      <p:sp>
        <p:nvSpPr>
          <p:cNvPr id="32" name="TextBox 32"/>
          <p:cNvSpPr txBox="1"/>
          <p:nvPr/>
        </p:nvSpPr>
        <p:spPr>
          <a:xfrm>
            <a:off x="10528087" y="1974266"/>
            <a:ext cx="3767033" cy="4686462"/>
          </a:xfrm>
          <a:prstGeom prst="rect">
            <a:avLst/>
          </a:prstGeom>
        </p:spPr>
        <p:txBody>
          <a:bodyPr lIns="0" tIns="0" rIns="0" bIns="0" rtlCol="0" anchor="t">
            <a:spAutoFit/>
          </a:bodyPr>
          <a:lstStyle/>
          <a:p>
            <a:pPr algn="l">
              <a:lnSpc>
                <a:spcPts val="4303"/>
              </a:lnSpc>
            </a:pPr>
            <a:r>
              <a:rPr lang="en-US" sz="2400" b="1">
                <a:solidFill>
                  <a:srgbClr val="FFFFFF"/>
                </a:solidFill>
                <a:latin typeface="Calibri (MS) Bold"/>
                <a:ea typeface="Calibri (MS) Bold"/>
                <a:cs typeface="Calibri (MS) Bold"/>
                <a:sym typeface="Calibri (MS) Bold"/>
              </a:rPr>
              <a:t>TUGAS ASN </a:t>
            </a:r>
            <a:r>
              <a:rPr lang="en-US" sz="2400">
                <a:solidFill>
                  <a:srgbClr val="000000"/>
                </a:solidFill>
                <a:latin typeface="Calibri (MS)"/>
                <a:ea typeface="Calibri (MS)"/>
                <a:cs typeface="Calibri (MS)"/>
                <a:sym typeface="Calibri (MS)"/>
              </a:rPr>
              <a:t>a. melaksanakan kebijakan</a:t>
            </a:r>
          </a:p>
          <a:p>
            <a:pPr algn="l">
              <a:lnSpc>
                <a:spcPts val="1396"/>
              </a:lnSpc>
            </a:pPr>
            <a:r>
              <a:rPr lang="en-US" sz="2400">
                <a:solidFill>
                  <a:srgbClr val="000000"/>
                </a:solidFill>
                <a:latin typeface="Calibri (MS)"/>
                <a:ea typeface="Calibri (MS)"/>
                <a:cs typeface="Calibri (MS)"/>
                <a:sym typeface="Calibri (MS)"/>
              </a:rPr>
              <a:t>publik yang dibuat oleh PPK</a:t>
            </a:r>
          </a:p>
          <a:p>
            <a:pPr algn="l">
              <a:lnSpc>
                <a:spcPts val="4303"/>
              </a:lnSpc>
            </a:pPr>
            <a:r>
              <a:rPr lang="en-US" sz="2400">
                <a:solidFill>
                  <a:srgbClr val="000000"/>
                </a:solidFill>
                <a:latin typeface="Calibri (MS)"/>
                <a:ea typeface="Calibri (MS)"/>
                <a:cs typeface="Calibri (MS)"/>
                <a:sym typeface="Calibri (MS)"/>
              </a:rPr>
              <a:t>sesuai dengan ketentuan</a:t>
            </a:r>
          </a:p>
          <a:p>
            <a:pPr algn="l">
              <a:lnSpc>
                <a:spcPts val="1396"/>
              </a:lnSpc>
            </a:pPr>
            <a:r>
              <a:rPr lang="en-US" sz="2400">
                <a:solidFill>
                  <a:srgbClr val="000000"/>
                </a:solidFill>
                <a:latin typeface="Calibri (MS)"/>
                <a:ea typeface="Calibri (MS)"/>
                <a:cs typeface="Calibri (MS)"/>
                <a:sym typeface="Calibri (MS)"/>
              </a:rPr>
              <a:t>peraturan perundang-</a:t>
            </a:r>
          </a:p>
          <a:p>
            <a:pPr algn="l">
              <a:lnSpc>
                <a:spcPts val="4303"/>
              </a:lnSpc>
            </a:pPr>
            <a:r>
              <a:rPr lang="en-US" sz="2400">
                <a:solidFill>
                  <a:srgbClr val="000000"/>
                </a:solidFill>
                <a:latin typeface="Calibri (MS)"/>
                <a:ea typeface="Calibri (MS)"/>
                <a:cs typeface="Calibri (MS)"/>
                <a:sym typeface="Calibri (MS)"/>
              </a:rPr>
              <a:t>undangan;</a:t>
            </a:r>
          </a:p>
          <a:p>
            <a:pPr algn="l">
              <a:lnSpc>
                <a:spcPts val="1396"/>
              </a:lnSpc>
            </a:pPr>
            <a:r>
              <a:rPr lang="en-US" sz="2400">
                <a:solidFill>
                  <a:srgbClr val="000000"/>
                </a:solidFill>
                <a:latin typeface="Calibri (MS)"/>
                <a:ea typeface="Calibri (MS)"/>
                <a:cs typeface="Calibri (MS)"/>
                <a:sym typeface="Calibri (MS)"/>
              </a:rPr>
              <a:t>b. memberikan pelayanan</a:t>
            </a:r>
          </a:p>
          <a:p>
            <a:pPr algn="l">
              <a:lnSpc>
                <a:spcPts val="4303"/>
              </a:lnSpc>
            </a:pPr>
            <a:r>
              <a:rPr lang="en-US" sz="2400">
                <a:solidFill>
                  <a:srgbClr val="000000"/>
                </a:solidFill>
                <a:latin typeface="Calibri (MS)"/>
                <a:ea typeface="Calibri (MS)"/>
                <a:cs typeface="Calibri (MS)"/>
                <a:sym typeface="Calibri (MS)"/>
              </a:rPr>
              <a:t>publik yang profesional dan</a:t>
            </a:r>
          </a:p>
          <a:p>
            <a:pPr algn="l">
              <a:lnSpc>
                <a:spcPts val="1396"/>
              </a:lnSpc>
            </a:pPr>
            <a:r>
              <a:rPr lang="en-US" sz="2400">
                <a:solidFill>
                  <a:srgbClr val="000000"/>
                </a:solidFill>
                <a:latin typeface="Calibri (MS)"/>
                <a:ea typeface="Calibri (MS)"/>
                <a:cs typeface="Calibri (MS)"/>
                <a:sym typeface="Calibri (MS)"/>
              </a:rPr>
              <a:t>berkualitas; dan</a:t>
            </a:r>
          </a:p>
          <a:p>
            <a:pPr algn="l">
              <a:lnSpc>
                <a:spcPts val="4303"/>
              </a:lnSpc>
            </a:pPr>
            <a:r>
              <a:rPr lang="en-US" sz="2400">
                <a:solidFill>
                  <a:srgbClr val="000000"/>
                </a:solidFill>
                <a:latin typeface="Calibri (MS)"/>
                <a:ea typeface="Calibri (MS)"/>
                <a:cs typeface="Calibri (MS)"/>
                <a:sym typeface="Calibri (MS)"/>
              </a:rPr>
              <a:t>c. mempererat persatuan dan</a:t>
            </a:r>
          </a:p>
          <a:p>
            <a:pPr algn="l">
              <a:lnSpc>
                <a:spcPts val="1396"/>
              </a:lnSpc>
            </a:pPr>
            <a:r>
              <a:rPr lang="en-US" sz="2400">
                <a:solidFill>
                  <a:srgbClr val="000000"/>
                </a:solidFill>
                <a:latin typeface="Calibri (MS)"/>
                <a:ea typeface="Calibri (MS)"/>
                <a:cs typeface="Calibri (MS)"/>
                <a:sym typeface="Calibri (MS)"/>
              </a:rPr>
              <a:t>kesatuan Negara Kesatuan</a:t>
            </a:r>
          </a:p>
          <a:p>
            <a:pPr algn="l">
              <a:lnSpc>
                <a:spcPts val="4303"/>
              </a:lnSpc>
            </a:pPr>
            <a:r>
              <a:rPr lang="en-US" sz="2400">
                <a:solidFill>
                  <a:srgbClr val="000000"/>
                </a:solidFill>
                <a:latin typeface="Calibri (MS)"/>
                <a:ea typeface="Calibri (MS)"/>
                <a:cs typeface="Calibri (MS)"/>
                <a:sym typeface="Calibri (MS)"/>
              </a:rPr>
              <a:t>Republik Indonesia.</a:t>
            </a:r>
          </a:p>
        </p:txBody>
      </p:sp>
      <p:sp>
        <p:nvSpPr>
          <p:cNvPr id="33" name="TextBox 33"/>
          <p:cNvSpPr txBox="1"/>
          <p:nvPr/>
        </p:nvSpPr>
        <p:spPr>
          <a:xfrm>
            <a:off x="15092629" y="2069516"/>
            <a:ext cx="1238879" cy="436245"/>
          </a:xfrm>
          <a:prstGeom prst="rect">
            <a:avLst/>
          </a:prstGeom>
        </p:spPr>
        <p:txBody>
          <a:bodyPr lIns="0" tIns="0" rIns="0" bIns="0" rtlCol="0" anchor="t">
            <a:spAutoFit/>
          </a:bodyPr>
          <a:lstStyle/>
          <a:p>
            <a:pPr algn="l">
              <a:lnSpc>
                <a:spcPts val="3359"/>
              </a:lnSpc>
            </a:pPr>
            <a:r>
              <a:rPr lang="en-US" sz="2400" b="1">
                <a:solidFill>
                  <a:srgbClr val="FFFFFF"/>
                </a:solidFill>
                <a:latin typeface="Calibri (MS) Bold"/>
                <a:ea typeface="Calibri (MS) Bold"/>
                <a:cs typeface="Calibri (MS) Bold"/>
                <a:sym typeface="Calibri (MS) Bold"/>
              </a:rPr>
              <a:t>SASARAN</a:t>
            </a:r>
          </a:p>
        </p:txBody>
      </p:sp>
      <p:sp>
        <p:nvSpPr>
          <p:cNvPr id="34" name="TextBox 34"/>
          <p:cNvSpPr txBox="1"/>
          <p:nvPr/>
        </p:nvSpPr>
        <p:spPr>
          <a:xfrm>
            <a:off x="6842970" y="9145248"/>
            <a:ext cx="5704399" cy="499110"/>
          </a:xfrm>
          <a:prstGeom prst="rect">
            <a:avLst/>
          </a:prstGeom>
        </p:spPr>
        <p:txBody>
          <a:bodyPr lIns="0" tIns="0" rIns="0" bIns="0" rtlCol="0" anchor="t">
            <a:spAutoFit/>
          </a:bodyPr>
          <a:lstStyle/>
          <a:p>
            <a:pPr algn="l">
              <a:lnSpc>
                <a:spcPts val="3779"/>
              </a:lnSpc>
            </a:pPr>
            <a:r>
              <a:rPr lang="en-US" sz="2700" b="1" dirty="0">
                <a:solidFill>
                  <a:srgbClr val="FFFFFF"/>
                </a:solidFill>
                <a:latin typeface="Calibri (MS) Bold"/>
                <a:ea typeface="Calibri (MS) Bold"/>
                <a:cs typeface="Calibri (MS) Bold"/>
                <a:sym typeface="Calibri (MS) Bold"/>
              </a:rPr>
              <a:t>DESAIN PEMBELAJARAN TERINTEGRASI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4800" y="-21771"/>
            <a:ext cx="23776220" cy="10347506"/>
          </a:xfrm>
          <a:custGeom>
            <a:avLst/>
            <a:gdLst/>
            <a:ahLst/>
            <a:cxnLst/>
            <a:rect l="l" t="t" r="r" b="b"/>
            <a:pathLst>
              <a:path w="23776220" h="10347506">
                <a:moveTo>
                  <a:pt x="0" y="0"/>
                </a:moveTo>
                <a:lnTo>
                  <a:pt x="23776220" y="0"/>
                </a:lnTo>
                <a:lnTo>
                  <a:pt x="23776220" y="10347505"/>
                </a:lnTo>
                <a:lnTo>
                  <a:pt x="0" y="103475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4366166" y="2355795"/>
            <a:ext cx="3238690" cy="3238691"/>
            <a:chOff x="0" y="0"/>
            <a:chExt cx="4318254" cy="4318254"/>
          </a:xfrm>
        </p:grpSpPr>
        <p:sp>
          <p:nvSpPr>
            <p:cNvPr id="4" name="Freeform 4"/>
            <p:cNvSpPr/>
            <p:nvPr/>
          </p:nvSpPr>
          <p:spPr>
            <a:xfrm>
              <a:off x="0" y="0"/>
              <a:ext cx="4318254" cy="4318254"/>
            </a:xfrm>
            <a:custGeom>
              <a:avLst/>
              <a:gdLst/>
              <a:ahLst/>
              <a:cxnLst/>
              <a:rect l="l" t="t" r="r" b="b"/>
              <a:pathLst>
                <a:path w="4318254" h="4318254">
                  <a:moveTo>
                    <a:pt x="0" y="2159127"/>
                  </a:moveTo>
                  <a:cubicBezTo>
                    <a:pt x="0" y="966724"/>
                    <a:pt x="966724" y="0"/>
                    <a:pt x="2159127" y="0"/>
                  </a:cubicBezTo>
                  <a:cubicBezTo>
                    <a:pt x="3351530" y="0"/>
                    <a:pt x="4318254" y="966724"/>
                    <a:pt x="4318254" y="2159127"/>
                  </a:cubicBezTo>
                  <a:cubicBezTo>
                    <a:pt x="4318254" y="3351530"/>
                    <a:pt x="3351530" y="4318254"/>
                    <a:pt x="2159127" y="4318254"/>
                  </a:cubicBezTo>
                  <a:cubicBezTo>
                    <a:pt x="966724" y="4318254"/>
                    <a:pt x="0" y="3351530"/>
                    <a:pt x="0" y="2159127"/>
                  </a:cubicBezTo>
                  <a:close/>
                </a:path>
              </a:pathLst>
            </a:custGeom>
            <a:solidFill>
              <a:srgbClr val="F6F2FF"/>
            </a:solidFill>
          </p:spPr>
        </p:sp>
      </p:grpSp>
      <p:grpSp>
        <p:nvGrpSpPr>
          <p:cNvPr id="5" name="Group 5"/>
          <p:cNvGrpSpPr/>
          <p:nvPr/>
        </p:nvGrpSpPr>
        <p:grpSpPr>
          <a:xfrm>
            <a:off x="11359846" y="2367058"/>
            <a:ext cx="3238690" cy="3238690"/>
            <a:chOff x="0" y="0"/>
            <a:chExt cx="4318254" cy="4318254"/>
          </a:xfrm>
        </p:grpSpPr>
        <p:sp>
          <p:nvSpPr>
            <p:cNvPr id="6" name="Freeform 6"/>
            <p:cNvSpPr/>
            <p:nvPr/>
          </p:nvSpPr>
          <p:spPr>
            <a:xfrm>
              <a:off x="0" y="0"/>
              <a:ext cx="4318254" cy="4318254"/>
            </a:xfrm>
            <a:custGeom>
              <a:avLst/>
              <a:gdLst/>
              <a:ahLst/>
              <a:cxnLst/>
              <a:rect l="l" t="t" r="r" b="b"/>
              <a:pathLst>
                <a:path w="4318254" h="4318254">
                  <a:moveTo>
                    <a:pt x="0" y="2159127"/>
                  </a:moveTo>
                  <a:cubicBezTo>
                    <a:pt x="0" y="966724"/>
                    <a:pt x="966724" y="0"/>
                    <a:pt x="2159127" y="0"/>
                  </a:cubicBezTo>
                  <a:cubicBezTo>
                    <a:pt x="3351530" y="0"/>
                    <a:pt x="4318254" y="966724"/>
                    <a:pt x="4318254" y="2159127"/>
                  </a:cubicBezTo>
                  <a:cubicBezTo>
                    <a:pt x="4318254" y="3351530"/>
                    <a:pt x="3351530" y="4318254"/>
                    <a:pt x="2159127" y="4318254"/>
                  </a:cubicBezTo>
                  <a:cubicBezTo>
                    <a:pt x="966724" y="4318254"/>
                    <a:pt x="0" y="3351530"/>
                    <a:pt x="0" y="2159127"/>
                  </a:cubicBezTo>
                  <a:close/>
                </a:path>
              </a:pathLst>
            </a:custGeom>
            <a:solidFill>
              <a:srgbClr val="F6F2FF"/>
            </a:solidFill>
          </p:spPr>
        </p:sp>
      </p:grpSp>
      <p:grpSp>
        <p:nvGrpSpPr>
          <p:cNvPr id="7" name="Group 7"/>
          <p:cNvGrpSpPr/>
          <p:nvPr/>
        </p:nvGrpSpPr>
        <p:grpSpPr>
          <a:xfrm>
            <a:off x="3118925" y="600850"/>
            <a:ext cx="12376342" cy="1313470"/>
            <a:chOff x="0" y="0"/>
            <a:chExt cx="16501790" cy="1751294"/>
          </a:xfrm>
        </p:grpSpPr>
        <p:sp>
          <p:nvSpPr>
            <p:cNvPr id="8" name="Freeform 8"/>
            <p:cNvSpPr/>
            <p:nvPr/>
          </p:nvSpPr>
          <p:spPr>
            <a:xfrm>
              <a:off x="0" y="0"/>
              <a:ext cx="16501790" cy="1751294"/>
            </a:xfrm>
            <a:custGeom>
              <a:avLst/>
              <a:gdLst/>
              <a:ahLst/>
              <a:cxnLst/>
              <a:rect l="l" t="t" r="r" b="b"/>
              <a:pathLst>
                <a:path w="16501790" h="1751294">
                  <a:moveTo>
                    <a:pt x="0" y="0"/>
                  </a:moveTo>
                  <a:lnTo>
                    <a:pt x="16501790" y="0"/>
                  </a:lnTo>
                  <a:lnTo>
                    <a:pt x="16501790" y="1751294"/>
                  </a:lnTo>
                  <a:lnTo>
                    <a:pt x="0" y="1751294"/>
                  </a:lnTo>
                  <a:close/>
                </a:path>
              </a:pathLst>
            </a:custGeom>
            <a:solidFill>
              <a:srgbClr val="000000">
                <a:alpha val="0"/>
              </a:srgbClr>
            </a:solidFill>
          </p:spPr>
        </p:sp>
        <p:sp>
          <p:nvSpPr>
            <p:cNvPr id="9" name="TextBox 9"/>
            <p:cNvSpPr txBox="1"/>
            <p:nvPr/>
          </p:nvSpPr>
          <p:spPr>
            <a:xfrm>
              <a:off x="0" y="-19050"/>
              <a:ext cx="16501790" cy="1770344"/>
            </a:xfrm>
            <a:prstGeom prst="rect">
              <a:avLst/>
            </a:prstGeom>
          </p:spPr>
          <p:txBody>
            <a:bodyPr lIns="0" tIns="0" rIns="0" bIns="0" rtlCol="0" anchor="ctr"/>
            <a:lstStyle/>
            <a:p>
              <a:pPr algn="l">
                <a:lnSpc>
                  <a:spcPts val="6721"/>
                </a:lnSpc>
              </a:pPr>
              <a:r>
                <a:rPr lang="en-US" sz="5601" b="1">
                  <a:solidFill>
                    <a:srgbClr val="830417"/>
                  </a:solidFill>
                  <a:latin typeface="Rubik Bold"/>
                  <a:ea typeface="Rubik Bold"/>
                  <a:cs typeface="Rubik Bold"/>
                  <a:sym typeface="Rubik Bold"/>
                </a:rPr>
                <a:t>DESAIN PEMBELAJARAN </a:t>
              </a:r>
            </a:p>
            <a:p>
              <a:pPr algn="l">
                <a:lnSpc>
                  <a:spcPts val="6721"/>
                </a:lnSpc>
              </a:pPr>
              <a:r>
                <a:rPr lang="en-US" sz="5601" b="1">
                  <a:solidFill>
                    <a:srgbClr val="830417"/>
                  </a:solidFill>
                  <a:latin typeface="Rubik Bold"/>
                  <a:ea typeface="Rubik Bold"/>
                  <a:cs typeface="Rubik Bold"/>
                  <a:sym typeface="Rubik Bold"/>
                </a:rPr>
                <a:t>LATSAR CPNS </a:t>
              </a:r>
            </a:p>
          </p:txBody>
        </p:sp>
      </p:grpSp>
      <p:grpSp>
        <p:nvGrpSpPr>
          <p:cNvPr id="10" name="Group 10"/>
          <p:cNvGrpSpPr/>
          <p:nvPr/>
        </p:nvGrpSpPr>
        <p:grpSpPr>
          <a:xfrm>
            <a:off x="319254" y="2332130"/>
            <a:ext cx="3259962" cy="3259962"/>
            <a:chOff x="0" y="0"/>
            <a:chExt cx="4346616" cy="4346616"/>
          </a:xfrm>
        </p:grpSpPr>
        <p:sp>
          <p:nvSpPr>
            <p:cNvPr id="11" name="Freeform 11"/>
            <p:cNvSpPr/>
            <p:nvPr/>
          </p:nvSpPr>
          <p:spPr>
            <a:xfrm>
              <a:off x="0" y="0"/>
              <a:ext cx="4346575" cy="4346575"/>
            </a:xfrm>
            <a:custGeom>
              <a:avLst/>
              <a:gdLst/>
              <a:ahLst/>
              <a:cxnLst/>
              <a:rect l="l" t="t" r="r" b="b"/>
              <a:pathLst>
                <a:path w="4346575" h="4346575">
                  <a:moveTo>
                    <a:pt x="0" y="2173351"/>
                  </a:moveTo>
                  <a:cubicBezTo>
                    <a:pt x="0" y="973074"/>
                    <a:pt x="973074" y="0"/>
                    <a:pt x="2173351" y="0"/>
                  </a:cubicBezTo>
                  <a:cubicBezTo>
                    <a:pt x="3373628" y="0"/>
                    <a:pt x="4346575" y="973074"/>
                    <a:pt x="4346575" y="2173351"/>
                  </a:cubicBezTo>
                  <a:cubicBezTo>
                    <a:pt x="4346575" y="3373628"/>
                    <a:pt x="3373628" y="4346575"/>
                    <a:pt x="2173351" y="4346575"/>
                  </a:cubicBezTo>
                  <a:cubicBezTo>
                    <a:pt x="973074" y="4346575"/>
                    <a:pt x="0" y="3373628"/>
                    <a:pt x="0" y="2173351"/>
                  </a:cubicBezTo>
                  <a:close/>
                </a:path>
              </a:pathLst>
            </a:custGeom>
            <a:solidFill>
              <a:srgbClr val="F6F2FF"/>
            </a:solidFill>
          </p:spPr>
        </p:sp>
      </p:grpSp>
      <p:grpSp>
        <p:nvGrpSpPr>
          <p:cNvPr id="12" name="Group 12"/>
          <p:cNvGrpSpPr/>
          <p:nvPr/>
        </p:nvGrpSpPr>
        <p:grpSpPr>
          <a:xfrm>
            <a:off x="7885594" y="2307100"/>
            <a:ext cx="3238690" cy="3238690"/>
            <a:chOff x="0" y="0"/>
            <a:chExt cx="4318254" cy="4318254"/>
          </a:xfrm>
        </p:grpSpPr>
        <p:sp>
          <p:nvSpPr>
            <p:cNvPr id="13" name="Freeform 13"/>
            <p:cNvSpPr/>
            <p:nvPr/>
          </p:nvSpPr>
          <p:spPr>
            <a:xfrm>
              <a:off x="0" y="0"/>
              <a:ext cx="4318254" cy="4318254"/>
            </a:xfrm>
            <a:custGeom>
              <a:avLst/>
              <a:gdLst/>
              <a:ahLst/>
              <a:cxnLst/>
              <a:rect l="l" t="t" r="r" b="b"/>
              <a:pathLst>
                <a:path w="4318254" h="4318254">
                  <a:moveTo>
                    <a:pt x="0" y="2159127"/>
                  </a:moveTo>
                  <a:cubicBezTo>
                    <a:pt x="0" y="966724"/>
                    <a:pt x="966724" y="0"/>
                    <a:pt x="2159127" y="0"/>
                  </a:cubicBezTo>
                  <a:cubicBezTo>
                    <a:pt x="3351530" y="0"/>
                    <a:pt x="4318254" y="966724"/>
                    <a:pt x="4318254" y="2159127"/>
                  </a:cubicBezTo>
                  <a:cubicBezTo>
                    <a:pt x="4318254" y="3351530"/>
                    <a:pt x="3351530" y="4318254"/>
                    <a:pt x="2159127" y="4318254"/>
                  </a:cubicBezTo>
                  <a:cubicBezTo>
                    <a:pt x="966724" y="4318254"/>
                    <a:pt x="0" y="3351530"/>
                    <a:pt x="0" y="2159127"/>
                  </a:cubicBezTo>
                  <a:close/>
                </a:path>
              </a:pathLst>
            </a:custGeom>
            <a:solidFill>
              <a:srgbClr val="F6F2FF"/>
            </a:solidFill>
          </p:spPr>
        </p:sp>
      </p:grpSp>
      <p:grpSp>
        <p:nvGrpSpPr>
          <p:cNvPr id="14" name="Group 14"/>
          <p:cNvGrpSpPr/>
          <p:nvPr/>
        </p:nvGrpSpPr>
        <p:grpSpPr>
          <a:xfrm>
            <a:off x="4315016" y="5807330"/>
            <a:ext cx="2915715" cy="799026"/>
            <a:chOff x="0" y="0"/>
            <a:chExt cx="3887620" cy="1065368"/>
          </a:xfrm>
        </p:grpSpPr>
        <p:sp>
          <p:nvSpPr>
            <p:cNvPr id="15" name="Freeform 15"/>
            <p:cNvSpPr/>
            <p:nvPr/>
          </p:nvSpPr>
          <p:spPr>
            <a:xfrm>
              <a:off x="0" y="0"/>
              <a:ext cx="3887597" cy="1065403"/>
            </a:xfrm>
            <a:custGeom>
              <a:avLst/>
              <a:gdLst/>
              <a:ahLst/>
              <a:cxnLst/>
              <a:rect l="l" t="t" r="r" b="b"/>
              <a:pathLst>
                <a:path w="3887597" h="1065403">
                  <a:moveTo>
                    <a:pt x="0" y="0"/>
                  </a:moveTo>
                  <a:lnTo>
                    <a:pt x="3887597" y="0"/>
                  </a:lnTo>
                  <a:lnTo>
                    <a:pt x="3887597" y="1065403"/>
                  </a:lnTo>
                  <a:lnTo>
                    <a:pt x="0" y="1065403"/>
                  </a:lnTo>
                  <a:close/>
                </a:path>
              </a:pathLst>
            </a:custGeom>
            <a:solidFill>
              <a:srgbClr val="1A1A1A"/>
            </a:solidFill>
          </p:spPr>
        </p:sp>
        <p:sp>
          <p:nvSpPr>
            <p:cNvPr id="16" name="TextBox 16"/>
            <p:cNvSpPr txBox="1"/>
            <p:nvPr/>
          </p:nvSpPr>
          <p:spPr>
            <a:xfrm>
              <a:off x="0" y="-57150"/>
              <a:ext cx="3887620" cy="1122518"/>
            </a:xfrm>
            <a:prstGeom prst="rect">
              <a:avLst/>
            </a:prstGeom>
          </p:spPr>
          <p:txBody>
            <a:bodyPr lIns="50800" tIns="50800" rIns="50800" bIns="50800" rtlCol="0" anchor="t"/>
            <a:lstStyle/>
            <a:p>
              <a:pPr algn="ctr">
                <a:lnSpc>
                  <a:spcPts val="3240"/>
                </a:lnSpc>
              </a:pPr>
              <a:r>
                <a:rPr lang="en-US" sz="2700" b="1">
                  <a:solidFill>
                    <a:srgbClr val="F6F2FF"/>
                  </a:solidFill>
                  <a:latin typeface="Calibri (MS) Bold"/>
                  <a:ea typeface="Calibri (MS) Bold"/>
                  <a:cs typeface="Calibri (MS) Bold"/>
                  <a:sym typeface="Calibri (MS) Bold"/>
                </a:rPr>
                <a:t>E LEARNING I</a:t>
              </a:r>
            </a:p>
          </p:txBody>
        </p:sp>
      </p:grpSp>
      <p:grpSp>
        <p:nvGrpSpPr>
          <p:cNvPr id="17" name="Group 17"/>
          <p:cNvGrpSpPr/>
          <p:nvPr/>
        </p:nvGrpSpPr>
        <p:grpSpPr>
          <a:xfrm>
            <a:off x="228600" y="2019916"/>
            <a:ext cx="1024554" cy="1024554"/>
            <a:chOff x="0" y="0"/>
            <a:chExt cx="1366072" cy="1366072"/>
          </a:xfrm>
        </p:grpSpPr>
        <p:sp>
          <p:nvSpPr>
            <p:cNvPr id="18" name="Freeform 18"/>
            <p:cNvSpPr/>
            <p:nvPr/>
          </p:nvSpPr>
          <p:spPr>
            <a:xfrm>
              <a:off x="0" y="0"/>
              <a:ext cx="1366012" cy="1366012"/>
            </a:xfrm>
            <a:custGeom>
              <a:avLst/>
              <a:gdLst/>
              <a:ahLst/>
              <a:cxnLst/>
              <a:rect l="l" t="t" r="r" b="b"/>
              <a:pathLst>
                <a:path w="1366012" h="1366012">
                  <a:moveTo>
                    <a:pt x="0" y="683006"/>
                  </a:moveTo>
                  <a:cubicBezTo>
                    <a:pt x="0" y="305816"/>
                    <a:pt x="305816" y="0"/>
                    <a:pt x="683006" y="0"/>
                  </a:cubicBezTo>
                  <a:cubicBezTo>
                    <a:pt x="1060196" y="0"/>
                    <a:pt x="1366012" y="305816"/>
                    <a:pt x="1366012" y="683006"/>
                  </a:cubicBezTo>
                  <a:cubicBezTo>
                    <a:pt x="1366012" y="1060196"/>
                    <a:pt x="1060196" y="1366012"/>
                    <a:pt x="683006" y="1366012"/>
                  </a:cubicBezTo>
                  <a:cubicBezTo>
                    <a:pt x="305816" y="1366012"/>
                    <a:pt x="0" y="1060323"/>
                    <a:pt x="0" y="683006"/>
                  </a:cubicBezTo>
                  <a:close/>
                </a:path>
              </a:pathLst>
            </a:custGeom>
            <a:solidFill>
              <a:srgbClr val="14132F"/>
            </a:solidFill>
          </p:spPr>
        </p:sp>
        <p:sp>
          <p:nvSpPr>
            <p:cNvPr id="19" name="TextBox 19"/>
            <p:cNvSpPr txBox="1"/>
            <p:nvPr/>
          </p:nvSpPr>
          <p:spPr>
            <a:xfrm>
              <a:off x="0" y="-85725"/>
              <a:ext cx="1366072" cy="1451797"/>
            </a:xfrm>
            <a:prstGeom prst="rect">
              <a:avLst/>
            </a:prstGeom>
          </p:spPr>
          <p:txBody>
            <a:bodyPr lIns="50800" tIns="50800" rIns="50800" bIns="50800" rtlCol="0" anchor="ctr"/>
            <a:lstStyle/>
            <a:p>
              <a:pPr algn="ctr">
                <a:lnSpc>
                  <a:spcPts val="5040"/>
                </a:lnSpc>
              </a:pPr>
              <a:r>
                <a:rPr lang="en-US" sz="4200" b="1">
                  <a:solidFill>
                    <a:srgbClr val="E7E2F2"/>
                  </a:solidFill>
                  <a:latin typeface="Calibri (MS) Bold"/>
                  <a:ea typeface="Calibri (MS) Bold"/>
                  <a:cs typeface="Calibri (MS) Bold"/>
                  <a:sym typeface="Calibri (MS) Bold"/>
                </a:rPr>
                <a:t>1</a:t>
              </a:r>
            </a:p>
          </p:txBody>
        </p:sp>
      </p:grpSp>
      <p:grpSp>
        <p:nvGrpSpPr>
          <p:cNvPr id="20" name="Group 20"/>
          <p:cNvGrpSpPr/>
          <p:nvPr/>
        </p:nvGrpSpPr>
        <p:grpSpPr>
          <a:xfrm>
            <a:off x="4157847" y="2118298"/>
            <a:ext cx="1024554" cy="1024554"/>
            <a:chOff x="0" y="0"/>
            <a:chExt cx="1366072" cy="1366072"/>
          </a:xfrm>
        </p:grpSpPr>
        <p:sp>
          <p:nvSpPr>
            <p:cNvPr id="21" name="Freeform 21"/>
            <p:cNvSpPr/>
            <p:nvPr/>
          </p:nvSpPr>
          <p:spPr>
            <a:xfrm>
              <a:off x="0" y="0"/>
              <a:ext cx="1366012" cy="1366012"/>
            </a:xfrm>
            <a:custGeom>
              <a:avLst/>
              <a:gdLst/>
              <a:ahLst/>
              <a:cxnLst/>
              <a:rect l="l" t="t" r="r" b="b"/>
              <a:pathLst>
                <a:path w="1366012" h="1366012">
                  <a:moveTo>
                    <a:pt x="0" y="683006"/>
                  </a:moveTo>
                  <a:cubicBezTo>
                    <a:pt x="0" y="305816"/>
                    <a:pt x="305816" y="0"/>
                    <a:pt x="683006" y="0"/>
                  </a:cubicBezTo>
                  <a:cubicBezTo>
                    <a:pt x="1060196" y="0"/>
                    <a:pt x="1366012" y="305816"/>
                    <a:pt x="1366012" y="683006"/>
                  </a:cubicBezTo>
                  <a:cubicBezTo>
                    <a:pt x="1366012" y="1060196"/>
                    <a:pt x="1060196" y="1366012"/>
                    <a:pt x="683006" y="1366012"/>
                  </a:cubicBezTo>
                  <a:cubicBezTo>
                    <a:pt x="305816" y="1366012"/>
                    <a:pt x="0" y="1060323"/>
                    <a:pt x="0" y="683006"/>
                  </a:cubicBezTo>
                  <a:close/>
                </a:path>
              </a:pathLst>
            </a:custGeom>
            <a:solidFill>
              <a:srgbClr val="14132F"/>
            </a:solidFill>
          </p:spPr>
        </p:sp>
        <p:sp>
          <p:nvSpPr>
            <p:cNvPr id="22" name="TextBox 22"/>
            <p:cNvSpPr txBox="1"/>
            <p:nvPr/>
          </p:nvSpPr>
          <p:spPr>
            <a:xfrm>
              <a:off x="0" y="-85725"/>
              <a:ext cx="1366072" cy="1451797"/>
            </a:xfrm>
            <a:prstGeom prst="rect">
              <a:avLst/>
            </a:prstGeom>
          </p:spPr>
          <p:txBody>
            <a:bodyPr lIns="50800" tIns="50800" rIns="50800" bIns="50800" rtlCol="0" anchor="ctr"/>
            <a:lstStyle/>
            <a:p>
              <a:pPr algn="ctr">
                <a:lnSpc>
                  <a:spcPts val="5040"/>
                </a:lnSpc>
              </a:pPr>
              <a:r>
                <a:rPr lang="en-US" sz="4200" b="1">
                  <a:solidFill>
                    <a:srgbClr val="E7E2F2"/>
                  </a:solidFill>
                  <a:latin typeface="Calibri (MS) Bold"/>
                  <a:ea typeface="Calibri (MS) Bold"/>
                  <a:cs typeface="Calibri (MS) Bold"/>
                  <a:sym typeface="Calibri (MS) Bold"/>
                </a:rPr>
                <a:t>2</a:t>
              </a:r>
            </a:p>
          </p:txBody>
        </p:sp>
      </p:grpSp>
      <p:grpSp>
        <p:nvGrpSpPr>
          <p:cNvPr id="23" name="Group 23"/>
          <p:cNvGrpSpPr/>
          <p:nvPr/>
        </p:nvGrpSpPr>
        <p:grpSpPr>
          <a:xfrm>
            <a:off x="7468509" y="2157064"/>
            <a:ext cx="1024554" cy="1024554"/>
            <a:chOff x="0" y="0"/>
            <a:chExt cx="1366072" cy="1366072"/>
          </a:xfrm>
        </p:grpSpPr>
        <p:sp>
          <p:nvSpPr>
            <p:cNvPr id="24" name="Freeform 24"/>
            <p:cNvSpPr/>
            <p:nvPr/>
          </p:nvSpPr>
          <p:spPr>
            <a:xfrm>
              <a:off x="0" y="0"/>
              <a:ext cx="1366012" cy="1366012"/>
            </a:xfrm>
            <a:custGeom>
              <a:avLst/>
              <a:gdLst/>
              <a:ahLst/>
              <a:cxnLst/>
              <a:rect l="l" t="t" r="r" b="b"/>
              <a:pathLst>
                <a:path w="1366012" h="1366012">
                  <a:moveTo>
                    <a:pt x="0" y="683006"/>
                  </a:moveTo>
                  <a:cubicBezTo>
                    <a:pt x="0" y="305816"/>
                    <a:pt x="305816" y="0"/>
                    <a:pt x="683006" y="0"/>
                  </a:cubicBezTo>
                  <a:cubicBezTo>
                    <a:pt x="1060196" y="0"/>
                    <a:pt x="1366012" y="305816"/>
                    <a:pt x="1366012" y="683006"/>
                  </a:cubicBezTo>
                  <a:cubicBezTo>
                    <a:pt x="1366012" y="1060196"/>
                    <a:pt x="1060196" y="1366012"/>
                    <a:pt x="683006" y="1366012"/>
                  </a:cubicBezTo>
                  <a:cubicBezTo>
                    <a:pt x="305816" y="1366012"/>
                    <a:pt x="0" y="1060323"/>
                    <a:pt x="0" y="683006"/>
                  </a:cubicBezTo>
                  <a:close/>
                </a:path>
              </a:pathLst>
            </a:custGeom>
            <a:solidFill>
              <a:srgbClr val="14132F"/>
            </a:solidFill>
          </p:spPr>
        </p:sp>
        <p:sp>
          <p:nvSpPr>
            <p:cNvPr id="25" name="TextBox 25"/>
            <p:cNvSpPr txBox="1"/>
            <p:nvPr/>
          </p:nvSpPr>
          <p:spPr>
            <a:xfrm>
              <a:off x="0" y="-85725"/>
              <a:ext cx="1366072" cy="1451797"/>
            </a:xfrm>
            <a:prstGeom prst="rect">
              <a:avLst/>
            </a:prstGeom>
          </p:spPr>
          <p:txBody>
            <a:bodyPr lIns="50800" tIns="50800" rIns="50800" bIns="50800" rtlCol="0" anchor="ctr"/>
            <a:lstStyle/>
            <a:p>
              <a:pPr algn="ctr">
                <a:lnSpc>
                  <a:spcPts val="5040"/>
                </a:lnSpc>
              </a:pPr>
              <a:r>
                <a:rPr lang="en-US" sz="4200" b="1">
                  <a:solidFill>
                    <a:srgbClr val="E7E2F2"/>
                  </a:solidFill>
                  <a:latin typeface="Calibri (MS) Bold"/>
                  <a:ea typeface="Calibri (MS) Bold"/>
                  <a:cs typeface="Calibri (MS) Bold"/>
                  <a:sym typeface="Calibri (MS) Bold"/>
                </a:rPr>
                <a:t>3</a:t>
              </a:r>
            </a:p>
          </p:txBody>
        </p:sp>
      </p:grpSp>
      <p:grpSp>
        <p:nvGrpSpPr>
          <p:cNvPr id="26" name="Group 26"/>
          <p:cNvGrpSpPr/>
          <p:nvPr/>
        </p:nvGrpSpPr>
        <p:grpSpPr>
          <a:xfrm>
            <a:off x="10972800" y="2120686"/>
            <a:ext cx="1024554" cy="1024554"/>
            <a:chOff x="0" y="0"/>
            <a:chExt cx="1366072" cy="1366072"/>
          </a:xfrm>
        </p:grpSpPr>
        <p:sp>
          <p:nvSpPr>
            <p:cNvPr id="27" name="Freeform 27"/>
            <p:cNvSpPr/>
            <p:nvPr/>
          </p:nvSpPr>
          <p:spPr>
            <a:xfrm>
              <a:off x="0" y="0"/>
              <a:ext cx="1366012" cy="1366012"/>
            </a:xfrm>
            <a:custGeom>
              <a:avLst/>
              <a:gdLst/>
              <a:ahLst/>
              <a:cxnLst/>
              <a:rect l="l" t="t" r="r" b="b"/>
              <a:pathLst>
                <a:path w="1366012" h="1366012">
                  <a:moveTo>
                    <a:pt x="0" y="683006"/>
                  </a:moveTo>
                  <a:cubicBezTo>
                    <a:pt x="0" y="305816"/>
                    <a:pt x="305816" y="0"/>
                    <a:pt x="683006" y="0"/>
                  </a:cubicBezTo>
                  <a:cubicBezTo>
                    <a:pt x="1060196" y="0"/>
                    <a:pt x="1366012" y="305816"/>
                    <a:pt x="1366012" y="683006"/>
                  </a:cubicBezTo>
                  <a:cubicBezTo>
                    <a:pt x="1366012" y="1060196"/>
                    <a:pt x="1060196" y="1366012"/>
                    <a:pt x="683006" y="1366012"/>
                  </a:cubicBezTo>
                  <a:cubicBezTo>
                    <a:pt x="305816" y="1366012"/>
                    <a:pt x="0" y="1060323"/>
                    <a:pt x="0" y="683006"/>
                  </a:cubicBezTo>
                  <a:close/>
                </a:path>
              </a:pathLst>
            </a:custGeom>
            <a:solidFill>
              <a:srgbClr val="14132F"/>
            </a:solidFill>
          </p:spPr>
        </p:sp>
        <p:sp>
          <p:nvSpPr>
            <p:cNvPr id="28" name="TextBox 28"/>
            <p:cNvSpPr txBox="1"/>
            <p:nvPr/>
          </p:nvSpPr>
          <p:spPr>
            <a:xfrm>
              <a:off x="0" y="-85725"/>
              <a:ext cx="1366072" cy="1451797"/>
            </a:xfrm>
            <a:prstGeom prst="rect">
              <a:avLst/>
            </a:prstGeom>
          </p:spPr>
          <p:txBody>
            <a:bodyPr lIns="50800" tIns="50800" rIns="50800" bIns="50800" rtlCol="0" anchor="ctr"/>
            <a:lstStyle/>
            <a:p>
              <a:pPr algn="ctr">
                <a:lnSpc>
                  <a:spcPts val="5040"/>
                </a:lnSpc>
              </a:pPr>
              <a:r>
                <a:rPr lang="en-US" sz="4200" b="1">
                  <a:solidFill>
                    <a:srgbClr val="E7E2F2"/>
                  </a:solidFill>
                  <a:latin typeface="Calibri (MS) Bold"/>
                  <a:ea typeface="Calibri (MS) Bold"/>
                  <a:cs typeface="Calibri (MS) Bold"/>
                  <a:sym typeface="Calibri (MS) Bold"/>
                </a:rPr>
                <a:t>4</a:t>
              </a:r>
            </a:p>
          </p:txBody>
        </p:sp>
      </p:grpSp>
      <p:grpSp>
        <p:nvGrpSpPr>
          <p:cNvPr id="29" name="Group 29"/>
          <p:cNvGrpSpPr/>
          <p:nvPr/>
        </p:nvGrpSpPr>
        <p:grpSpPr>
          <a:xfrm>
            <a:off x="228600" y="5697939"/>
            <a:ext cx="3943266" cy="1024554"/>
            <a:chOff x="0" y="0"/>
            <a:chExt cx="5257688" cy="1366072"/>
          </a:xfrm>
        </p:grpSpPr>
        <p:sp>
          <p:nvSpPr>
            <p:cNvPr id="30" name="Freeform 30"/>
            <p:cNvSpPr/>
            <p:nvPr/>
          </p:nvSpPr>
          <p:spPr>
            <a:xfrm>
              <a:off x="0" y="0"/>
              <a:ext cx="5257673" cy="1366012"/>
            </a:xfrm>
            <a:custGeom>
              <a:avLst/>
              <a:gdLst/>
              <a:ahLst/>
              <a:cxnLst/>
              <a:rect l="l" t="t" r="r" b="b"/>
              <a:pathLst>
                <a:path w="5257673" h="1366012">
                  <a:moveTo>
                    <a:pt x="0" y="0"/>
                  </a:moveTo>
                  <a:lnTo>
                    <a:pt x="5257673" y="0"/>
                  </a:lnTo>
                  <a:lnTo>
                    <a:pt x="5257673" y="1366012"/>
                  </a:lnTo>
                  <a:lnTo>
                    <a:pt x="0" y="1366012"/>
                  </a:lnTo>
                  <a:close/>
                </a:path>
              </a:pathLst>
            </a:custGeom>
            <a:solidFill>
              <a:srgbClr val="1A1A1A"/>
            </a:solidFill>
          </p:spPr>
        </p:sp>
        <p:sp>
          <p:nvSpPr>
            <p:cNvPr id="31" name="TextBox 31"/>
            <p:cNvSpPr txBox="1"/>
            <p:nvPr/>
          </p:nvSpPr>
          <p:spPr>
            <a:xfrm>
              <a:off x="0" y="-57150"/>
              <a:ext cx="5257688" cy="1423222"/>
            </a:xfrm>
            <a:prstGeom prst="rect">
              <a:avLst/>
            </a:prstGeom>
          </p:spPr>
          <p:txBody>
            <a:bodyPr lIns="50800" tIns="50800" rIns="50800" bIns="50800" rtlCol="0" anchor="t"/>
            <a:lstStyle/>
            <a:p>
              <a:pPr algn="ctr">
                <a:lnSpc>
                  <a:spcPts val="3240"/>
                </a:lnSpc>
              </a:pPr>
              <a:r>
                <a:rPr lang="en-US" sz="2700" b="1">
                  <a:solidFill>
                    <a:srgbClr val="F6F2FF"/>
                  </a:solidFill>
                  <a:latin typeface="Calibri (MS) Bold"/>
                  <a:ea typeface="Calibri (MS) Bold"/>
                  <a:cs typeface="Calibri (MS) Bold"/>
                  <a:sym typeface="Calibri (MS) Bold"/>
                </a:rPr>
                <a:t> BELAJAR MANDIRI MELALUI MOOC</a:t>
              </a:r>
            </a:p>
          </p:txBody>
        </p:sp>
      </p:grpSp>
      <p:grpSp>
        <p:nvGrpSpPr>
          <p:cNvPr id="32" name="Group 32"/>
          <p:cNvGrpSpPr/>
          <p:nvPr/>
        </p:nvGrpSpPr>
        <p:grpSpPr>
          <a:xfrm>
            <a:off x="239487" y="7110391"/>
            <a:ext cx="3722065" cy="1881484"/>
            <a:chOff x="0" y="0"/>
            <a:chExt cx="4962754" cy="2508646"/>
          </a:xfrm>
        </p:grpSpPr>
        <p:sp>
          <p:nvSpPr>
            <p:cNvPr id="33" name="Freeform 33"/>
            <p:cNvSpPr/>
            <p:nvPr/>
          </p:nvSpPr>
          <p:spPr>
            <a:xfrm>
              <a:off x="0" y="0"/>
              <a:ext cx="4962652" cy="2508631"/>
            </a:xfrm>
            <a:custGeom>
              <a:avLst/>
              <a:gdLst/>
              <a:ahLst/>
              <a:cxnLst/>
              <a:rect l="l" t="t" r="r" b="b"/>
              <a:pathLst>
                <a:path w="4962652" h="2508631">
                  <a:moveTo>
                    <a:pt x="0" y="616077"/>
                  </a:moveTo>
                  <a:cubicBezTo>
                    <a:pt x="0" y="275844"/>
                    <a:pt x="275844" y="0"/>
                    <a:pt x="616077" y="0"/>
                  </a:cubicBezTo>
                  <a:lnTo>
                    <a:pt x="4346575" y="0"/>
                  </a:lnTo>
                  <a:cubicBezTo>
                    <a:pt x="4686808" y="0"/>
                    <a:pt x="4962652" y="275844"/>
                    <a:pt x="4962652" y="616077"/>
                  </a:cubicBezTo>
                  <a:lnTo>
                    <a:pt x="4962652" y="1892427"/>
                  </a:lnTo>
                  <a:cubicBezTo>
                    <a:pt x="4962652" y="2232660"/>
                    <a:pt x="4686808" y="2508504"/>
                    <a:pt x="4346575" y="2508504"/>
                  </a:cubicBezTo>
                  <a:lnTo>
                    <a:pt x="616077" y="2508504"/>
                  </a:lnTo>
                  <a:cubicBezTo>
                    <a:pt x="275844" y="2508631"/>
                    <a:pt x="0" y="2232787"/>
                    <a:pt x="0" y="1892554"/>
                  </a:cubicBezTo>
                  <a:close/>
                </a:path>
              </a:pathLst>
            </a:custGeom>
            <a:solidFill>
              <a:srgbClr val="FFFFFF"/>
            </a:solidFill>
          </p:spPr>
        </p:sp>
        <p:sp>
          <p:nvSpPr>
            <p:cNvPr id="34" name="TextBox 34"/>
            <p:cNvSpPr txBox="1"/>
            <p:nvPr/>
          </p:nvSpPr>
          <p:spPr>
            <a:xfrm>
              <a:off x="0" y="-38100"/>
              <a:ext cx="4962754" cy="2546746"/>
            </a:xfrm>
            <a:prstGeom prst="rect">
              <a:avLst/>
            </a:prstGeom>
          </p:spPr>
          <p:txBody>
            <a:bodyPr lIns="50800" tIns="50800" rIns="50800" bIns="50800" rtlCol="0" anchor="t"/>
            <a:lstStyle/>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Pembelajaran secara mandiri oleh PESERTA</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Dikelola oleh LAN</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9 Hari  = 48 JP</a:t>
              </a:r>
            </a:p>
          </p:txBody>
        </p:sp>
      </p:grpSp>
      <p:grpSp>
        <p:nvGrpSpPr>
          <p:cNvPr id="35" name="Group 35"/>
          <p:cNvGrpSpPr/>
          <p:nvPr/>
        </p:nvGrpSpPr>
        <p:grpSpPr>
          <a:xfrm>
            <a:off x="4415684" y="6863665"/>
            <a:ext cx="3197900" cy="3392299"/>
            <a:chOff x="0" y="0"/>
            <a:chExt cx="4263866" cy="4523066"/>
          </a:xfrm>
        </p:grpSpPr>
        <p:sp>
          <p:nvSpPr>
            <p:cNvPr id="36" name="Freeform 36"/>
            <p:cNvSpPr/>
            <p:nvPr/>
          </p:nvSpPr>
          <p:spPr>
            <a:xfrm>
              <a:off x="0" y="0"/>
              <a:ext cx="4263898" cy="4523105"/>
            </a:xfrm>
            <a:custGeom>
              <a:avLst/>
              <a:gdLst/>
              <a:ahLst/>
              <a:cxnLst/>
              <a:rect l="l" t="t" r="r" b="b"/>
              <a:pathLst>
                <a:path w="4263898" h="4523105">
                  <a:moveTo>
                    <a:pt x="0" y="710692"/>
                  </a:moveTo>
                  <a:cubicBezTo>
                    <a:pt x="0" y="318135"/>
                    <a:pt x="318135" y="0"/>
                    <a:pt x="710692" y="0"/>
                  </a:cubicBezTo>
                  <a:lnTo>
                    <a:pt x="3553206" y="0"/>
                  </a:lnTo>
                  <a:cubicBezTo>
                    <a:pt x="3945636" y="0"/>
                    <a:pt x="4263898" y="318135"/>
                    <a:pt x="4263898" y="710692"/>
                  </a:cubicBezTo>
                  <a:lnTo>
                    <a:pt x="4263898" y="3812413"/>
                  </a:lnTo>
                  <a:cubicBezTo>
                    <a:pt x="4263898" y="4204843"/>
                    <a:pt x="3945763" y="4523105"/>
                    <a:pt x="3553206" y="4523105"/>
                  </a:cubicBezTo>
                  <a:lnTo>
                    <a:pt x="710692" y="4523105"/>
                  </a:lnTo>
                  <a:cubicBezTo>
                    <a:pt x="318135" y="4523105"/>
                    <a:pt x="0" y="4204843"/>
                    <a:pt x="0" y="3812413"/>
                  </a:cubicBezTo>
                  <a:close/>
                </a:path>
              </a:pathLst>
            </a:custGeom>
            <a:solidFill>
              <a:srgbClr val="FFFFFF"/>
            </a:solidFill>
          </p:spPr>
        </p:sp>
        <p:sp>
          <p:nvSpPr>
            <p:cNvPr id="37" name="TextBox 37"/>
            <p:cNvSpPr txBox="1"/>
            <p:nvPr/>
          </p:nvSpPr>
          <p:spPr>
            <a:xfrm>
              <a:off x="0" y="-38100"/>
              <a:ext cx="4263866" cy="4561166"/>
            </a:xfrm>
            <a:prstGeom prst="rect">
              <a:avLst/>
            </a:prstGeom>
          </p:spPr>
          <p:txBody>
            <a:bodyPr lIns="50800" tIns="50800" rIns="50800" bIns="50800" rtlCol="0" anchor="t"/>
            <a:lstStyle/>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Merupakan </a:t>
              </a:r>
              <a:r>
                <a:rPr lang="en-US" sz="2400" b="1">
                  <a:solidFill>
                    <a:srgbClr val="1A1A1A"/>
                  </a:solidFill>
                  <a:latin typeface="Calibri (MS) Bold"/>
                  <a:ea typeface="Calibri (MS) Bold"/>
                  <a:cs typeface="Calibri (MS) Bold"/>
                  <a:sym typeface="Calibri (MS) Bold"/>
                </a:rPr>
                <a:t>pembelajaran secara daring  </a:t>
              </a:r>
              <a:r>
                <a:rPr lang="en-US" sz="2400">
                  <a:solidFill>
                    <a:srgbClr val="1A1A1A"/>
                  </a:solidFill>
                  <a:latin typeface="Calibri (MS)"/>
                  <a:ea typeface="Calibri (MS)"/>
                  <a:cs typeface="Calibri (MS)"/>
                  <a:sym typeface="Calibri (MS)"/>
                </a:rPr>
                <a:t>di tempat kerja </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Dikelola LAN melalui LMS Kolabjar</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203 JP</a:t>
              </a:r>
            </a:p>
          </p:txBody>
        </p:sp>
      </p:grpSp>
      <p:sp>
        <p:nvSpPr>
          <p:cNvPr id="38" name="Freeform 38"/>
          <p:cNvSpPr/>
          <p:nvPr/>
        </p:nvSpPr>
        <p:spPr>
          <a:xfrm>
            <a:off x="416622" y="21940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5"/>
            <a:stretch>
              <a:fillRect t="-743" b="-743"/>
            </a:stretch>
          </a:blipFill>
        </p:spPr>
      </p:sp>
      <p:sp>
        <p:nvSpPr>
          <p:cNvPr id="39" name="Freeform 39"/>
          <p:cNvSpPr/>
          <p:nvPr/>
        </p:nvSpPr>
        <p:spPr>
          <a:xfrm>
            <a:off x="16483799" y="456795"/>
            <a:ext cx="1221613" cy="534737"/>
          </a:xfrm>
          <a:custGeom>
            <a:avLst/>
            <a:gdLst/>
            <a:ahLst/>
            <a:cxnLst/>
            <a:rect l="l" t="t" r="r" b="b"/>
            <a:pathLst>
              <a:path w="1221613" h="534737">
                <a:moveTo>
                  <a:pt x="0" y="0"/>
                </a:moveTo>
                <a:lnTo>
                  <a:pt x="1221613" y="0"/>
                </a:lnTo>
                <a:lnTo>
                  <a:pt x="1221613" y="534737"/>
                </a:lnTo>
                <a:lnTo>
                  <a:pt x="0" y="534737"/>
                </a:lnTo>
                <a:lnTo>
                  <a:pt x="0" y="0"/>
                </a:lnTo>
                <a:close/>
              </a:path>
            </a:pathLst>
          </a:custGeom>
          <a:blipFill>
            <a:blip r:embed="rId6"/>
            <a:stretch>
              <a:fillRect t="-119" b="-119"/>
            </a:stretch>
          </a:blipFill>
        </p:spPr>
      </p:sp>
      <p:sp>
        <p:nvSpPr>
          <p:cNvPr id="40" name="Freeform 40"/>
          <p:cNvSpPr/>
          <p:nvPr/>
        </p:nvSpPr>
        <p:spPr>
          <a:xfrm>
            <a:off x="14209316" y="213639"/>
            <a:ext cx="2150820" cy="818156"/>
          </a:xfrm>
          <a:custGeom>
            <a:avLst/>
            <a:gdLst/>
            <a:ahLst/>
            <a:cxnLst/>
            <a:rect l="l" t="t" r="r" b="b"/>
            <a:pathLst>
              <a:path w="2150820" h="818156">
                <a:moveTo>
                  <a:pt x="0" y="0"/>
                </a:moveTo>
                <a:lnTo>
                  <a:pt x="2150820" y="0"/>
                </a:lnTo>
                <a:lnTo>
                  <a:pt x="2150820" y="818156"/>
                </a:lnTo>
                <a:lnTo>
                  <a:pt x="0" y="818156"/>
                </a:lnTo>
                <a:lnTo>
                  <a:pt x="0" y="0"/>
                </a:lnTo>
                <a:close/>
              </a:path>
            </a:pathLst>
          </a:custGeom>
          <a:blipFill>
            <a:blip r:embed="rId7"/>
            <a:stretch>
              <a:fillRect l="-89" r="-89"/>
            </a:stretch>
          </a:blipFill>
        </p:spPr>
      </p:sp>
      <p:grpSp>
        <p:nvGrpSpPr>
          <p:cNvPr id="41" name="Group 41"/>
          <p:cNvGrpSpPr/>
          <p:nvPr/>
        </p:nvGrpSpPr>
        <p:grpSpPr>
          <a:xfrm>
            <a:off x="14875988" y="5790045"/>
            <a:ext cx="2465452" cy="799021"/>
            <a:chOff x="0" y="0"/>
            <a:chExt cx="3287270" cy="1065362"/>
          </a:xfrm>
        </p:grpSpPr>
        <p:sp>
          <p:nvSpPr>
            <p:cNvPr id="42" name="Freeform 42"/>
            <p:cNvSpPr/>
            <p:nvPr/>
          </p:nvSpPr>
          <p:spPr>
            <a:xfrm>
              <a:off x="0" y="0"/>
              <a:ext cx="3287268" cy="1065403"/>
            </a:xfrm>
            <a:custGeom>
              <a:avLst/>
              <a:gdLst/>
              <a:ahLst/>
              <a:cxnLst/>
              <a:rect l="l" t="t" r="r" b="b"/>
              <a:pathLst>
                <a:path w="3287268" h="1065403">
                  <a:moveTo>
                    <a:pt x="0" y="0"/>
                  </a:moveTo>
                  <a:lnTo>
                    <a:pt x="3287268" y="0"/>
                  </a:lnTo>
                  <a:lnTo>
                    <a:pt x="3287268" y="1065403"/>
                  </a:lnTo>
                  <a:lnTo>
                    <a:pt x="0" y="1065403"/>
                  </a:lnTo>
                  <a:close/>
                </a:path>
              </a:pathLst>
            </a:custGeom>
            <a:solidFill>
              <a:srgbClr val="1A1A1A"/>
            </a:solidFill>
          </p:spPr>
        </p:sp>
        <p:sp>
          <p:nvSpPr>
            <p:cNvPr id="43" name="TextBox 43"/>
            <p:cNvSpPr txBox="1"/>
            <p:nvPr/>
          </p:nvSpPr>
          <p:spPr>
            <a:xfrm>
              <a:off x="0" y="-57150"/>
              <a:ext cx="3287270" cy="1122512"/>
            </a:xfrm>
            <a:prstGeom prst="rect">
              <a:avLst/>
            </a:prstGeom>
          </p:spPr>
          <p:txBody>
            <a:bodyPr lIns="50800" tIns="50800" rIns="50800" bIns="50800" rtlCol="0" anchor="t"/>
            <a:lstStyle/>
            <a:p>
              <a:pPr algn="ctr">
                <a:lnSpc>
                  <a:spcPts val="3240"/>
                </a:lnSpc>
              </a:pPr>
              <a:r>
                <a:rPr lang="en-US" sz="2700" b="1">
                  <a:solidFill>
                    <a:srgbClr val="F6F2FF"/>
                  </a:solidFill>
                  <a:latin typeface="Calibri (MS) Bold"/>
                  <a:ea typeface="Calibri (MS) Bold"/>
                  <a:cs typeface="Calibri (MS) Bold"/>
                  <a:sym typeface="Calibri (MS) Bold"/>
                </a:rPr>
                <a:t>KLASIKAL</a:t>
              </a:r>
            </a:p>
          </p:txBody>
        </p:sp>
      </p:grpSp>
      <p:grpSp>
        <p:nvGrpSpPr>
          <p:cNvPr id="44" name="Group 44"/>
          <p:cNvGrpSpPr/>
          <p:nvPr/>
        </p:nvGrpSpPr>
        <p:grpSpPr>
          <a:xfrm>
            <a:off x="7439236" y="5792544"/>
            <a:ext cx="4064257" cy="786131"/>
            <a:chOff x="0" y="0"/>
            <a:chExt cx="5419010" cy="1048174"/>
          </a:xfrm>
        </p:grpSpPr>
        <p:sp>
          <p:nvSpPr>
            <p:cNvPr id="45" name="Freeform 45"/>
            <p:cNvSpPr/>
            <p:nvPr/>
          </p:nvSpPr>
          <p:spPr>
            <a:xfrm>
              <a:off x="0" y="0"/>
              <a:ext cx="5418963" cy="1048131"/>
            </a:xfrm>
            <a:custGeom>
              <a:avLst/>
              <a:gdLst/>
              <a:ahLst/>
              <a:cxnLst/>
              <a:rect l="l" t="t" r="r" b="b"/>
              <a:pathLst>
                <a:path w="5418963" h="1048131">
                  <a:moveTo>
                    <a:pt x="0" y="0"/>
                  </a:moveTo>
                  <a:lnTo>
                    <a:pt x="5418963" y="0"/>
                  </a:lnTo>
                  <a:lnTo>
                    <a:pt x="5418963" y="1048131"/>
                  </a:lnTo>
                  <a:lnTo>
                    <a:pt x="0" y="1048131"/>
                  </a:lnTo>
                  <a:close/>
                </a:path>
              </a:pathLst>
            </a:custGeom>
            <a:solidFill>
              <a:srgbClr val="1A1A1A"/>
            </a:solidFill>
          </p:spPr>
        </p:sp>
        <p:sp>
          <p:nvSpPr>
            <p:cNvPr id="46" name="TextBox 46"/>
            <p:cNvSpPr txBox="1"/>
            <p:nvPr/>
          </p:nvSpPr>
          <p:spPr>
            <a:xfrm>
              <a:off x="0" y="-57150"/>
              <a:ext cx="5419010" cy="1105324"/>
            </a:xfrm>
            <a:prstGeom prst="rect">
              <a:avLst/>
            </a:prstGeom>
          </p:spPr>
          <p:txBody>
            <a:bodyPr lIns="50800" tIns="50800" rIns="50800" bIns="50800" rtlCol="0" anchor="t"/>
            <a:lstStyle/>
            <a:p>
              <a:pPr algn="ctr">
                <a:lnSpc>
                  <a:spcPts val="3240"/>
                </a:lnSpc>
              </a:pPr>
              <a:r>
                <a:rPr lang="en-US" sz="2700" b="1">
                  <a:solidFill>
                    <a:srgbClr val="F6F2FF"/>
                  </a:solidFill>
                  <a:latin typeface="Calibri (MS) Bold"/>
                  <a:ea typeface="Calibri (MS) Bold"/>
                  <a:cs typeface="Calibri (MS) Bold"/>
                  <a:sym typeface="Calibri (MS) Bold"/>
                </a:rPr>
                <a:t>Off campuss/ Habituasi</a:t>
              </a:r>
            </a:p>
          </p:txBody>
        </p:sp>
      </p:grpSp>
      <p:grpSp>
        <p:nvGrpSpPr>
          <p:cNvPr id="47" name="Group 47"/>
          <p:cNvGrpSpPr/>
          <p:nvPr/>
        </p:nvGrpSpPr>
        <p:grpSpPr>
          <a:xfrm>
            <a:off x="14780518" y="6923772"/>
            <a:ext cx="2953559" cy="1881484"/>
            <a:chOff x="0" y="0"/>
            <a:chExt cx="3938078" cy="2508646"/>
          </a:xfrm>
        </p:grpSpPr>
        <p:sp>
          <p:nvSpPr>
            <p:cNvPr id="48" name="Freeform 48"/>
            <p:cNvSpPr/>
            <p:nvPr/>
          </p:nvSpPr>
          <p:spPr>
            <a:xfrm>
              <a:off x="0" y="0"/>
              <a:ext cx="3938016" cy="2508631"/>
            </a:xfrm>
            <a:custGeom>
              <a:avLst/>
              <a:gdLst/>
              <a:ahLst/>
              <a:cxnLst/>
              <a:rect l="l" t="t" r="r" b="b"/>
              <a:pathLst>
                <a:path w="3938016" h="2508631">
                  <a:moveTo>
                    <a:pt x="0" y="616077"/>
                  </a:moveTo>
                  <a:cubicBezTo>
                    <a:pt x="0" y="275844"/>
                    <a:pt x="275844" y="0"/>
                    <a:pt x="616077" y="0"/>
                  </a:cubicBezTo>
                  <a:lnTo>
                    <a:pt x="3321939" y="0"/>
                  </a:lnTo>
                  <a:cubicBezTo>
                    <a:pt x="3662172" y="0"/>
                    <a:pt x="3938016" y="275844"/>
                    <a:pt x="3938016" y="616077"/>
                  </a:cubicBezTo>
                  <a:lnTo>
                    <a:pt x="3938016" y="1892427"/>
                  </a:lnTo>
                  <a:cubicBezTo>
                    <a:pt x="3938016" y="2232660"/>
                    <a:pt x="3662172" y="2508504"/>
                    <a:pt x="3321939" y="2508504"/>
                  </a:cubicBezTo>
                  <a:lnTo>
                    <a:pt x="616077" y="2508504"/>
                  </a:lnTo>
                  <a:cubicBezTo>
                    <a:pt x="275844" y="2508631"/>
                    <a:pt x="0" y="2232787"/>
                    <a:pt x="0" y="1892554"/>
                  </a:cubicBezTo>
                  <a:close/>
                </a:path>
              </a:pathLst>
            </a:custGeom>
            <a:solidFill>
              <a:srgbClr val="FFFFFF"/>
            </a:solidFill>
          </p:spPr>
        </p:sp>
        <p:sp>
          <p:nvSpPr>
            <p:cNvPr id="49" name="TextBox 49"/>
            <p:cNvSpPr txBox="1"/>
            <p:nvPr/>
          </p:nvSpPr>
          <p:spPr>
            <a:xfrm>
              <a:off x="0" y="-38100"/>
              <a:ext cx="3938078" cy="2546746"/>
            </a:xfrm>
            <a:prstGeom prst="rect">
              <a:avLst/>
            </a:prstGeom>
          </p:spPr>
          <p:txBody>
            <a:bodyPr lIns="50800" tIns="50800" rIns="50800" bIns="50800" rtlCol="0" anchor="t"/>
            <a:lstStyle/>
            <a:p>
              <a:pPr marL="434340" lvl="1" indent="-217170" algn="l">
                <a:lnSpc>
                  <a:spcPts val="2879"/>
                </a:lnSpc>
                <a:buFont typeface="Arial"/>
                <a:buChar char="•"/>
              </a:pPr>
              <a:r>
                <a:rPr lang="en-US" sz="2400" dirty="0" err="1">
                  <a:solidFill>
                    <a:srgbClr val="1A1A1A"/>
                  </a:solidFill>
                  <a:latin typeface="Calibri (MS)"/>
                  <a:ea typeface="Calibri (MS)"/>
                  <a:cs typeface="Calibri (MS)"/>
                  <a:sym typeface="Calibri (MS)"/>
                </a:rPr>
                <a:t>Tempat</a:t>
              </a:r>
              <a:r>
                <a:rPr lang="en-US" sz="2400" dirty="0">
                  <a:solidFill>
                    <a:srgbClr val="1A1A1A"/>
                  </a:solidFill>
                  <a:latin typeface="Calibri (MS)"/>
                  <a:ea typeface="Calibri (MS)"/>
                  <a:cs typeface="Calibri (MS)"/>
                  <a:sym typeface="Calibri (MS)"/>
                </a:rPr>
                <a:t>  di LAN </a:t>
              </a:r>
              <a:r>
                <a:rPr lang="en-US" sz="2400" dirty="0" err="1">
                  <a:solidFill>
                    <a:srgbClr val="1A1A1A"/>
                  </a:solidFill>
                  <a:latin typeface="Calibri (MS)"/>
                  <a:ea typeface="Calibri (MS)"/>
                  <a:cs typeface="Calibri (MS)"/>
                  <a:sym typeface="Calibri (MS)"/>
                </a:rPr>
                <a:t>Pejompongan</a:t>
              </a:r>
              <a:endParaRPr lang="en-US" sz="2400" dirty="0">
                <a:solidFill>
                  <a:srgbClr val="1A1A1A"/>
                </a:solidFill>
                <a:latin typeface="Calibri (MS)"/>
                <a:ea typeface="Calibri (MS)"/>
                <a:cs typeface="Calibri (MS)"/>
                <a:sym typeface="Calibri (MS)"/>
              </a:endParaRPr>
            </a:p>
            <a:p>
              <a:pPr marL="434340" lvl="1" indent="-217170" algn="l">
                <a:lnSpc>
                  <a:spcPts val="2879"/>
                </a:lnSpc>
                <a:buFont typeface="Arial"/>
                <a:buChar char="•"/>
              </a:pPr>
              <a:r>
                <a:rPr lang="en-US" sz="2400" dirty="0">
                  <a:solidFill>
                    <a:srgbClr val="1A1A1A"/>
                  </a:solidFill>
                  <a:latin typeface="Calibri (MS)"/>
                  <a:ea typeface="Calibri (MS)"/>
                  <a:cs typeface="Calibri (MS)"/>
                  <a:sym typeface="Calibri (MS)"/>
                </a:rPr>
                <a:t>3 Hari </a:t>
              </a:r>
              <a:r>
                <a:rPr lang="en-US" sz="2400" dirty="0" err="1">
                  <a:solidFill>
                    <a:srgbClr val="1A1A1A"/>
                  </a:solidFill>
                  <a:latin typeface="Calibri (MS)"/>
                  <a:ea typeface="Calibri (MS)"/>
                  <a:cs typeface="Calibri (MS)"/>
                  <a:sym typeface="Calibri (MS)"/>
                </a:rPr>
                <a:t>Pelatihan</a:t>
              </a:r>
              <a:r>
                <a:rPr lang="en-US" sz="2400" dirty="0">
                  <a:solidFill>
                    <a:srgbClr val="1A1A1A"/>
                  </a:solidFill>
                  <a:latin typeface="Calibri (MS)"/>
                  <a:ea typeface="Calibri (MS)"/>
                  <a:cs typeface="Calibri (MS)"/>
                  <a:sym typeface="Calibri (MS)"/>
                </a:rPr>
                <a:t> (30 JP)</a:t>
              </a:r>
            </a:p>
          </p:txBody>
        </p:sp>
      </p:grpSp>
      <p:grpSp>
        <p:nvGrpSpPr>
          <p:cNvPr id="50" name="Group 50"/>
          <p:cNvGrpSpPr/>
          <p:nvPr/>
        </p:nvGrpSpPr>
        <p:grpSpPr>
          <a:xfrm>
            <a:off x="7835665" y="6739058"/>
            <a:ext cx="3942054" cy="2311539"/>
            <a:chOff x="0" y="0"/>
            <a:chExt cx="5256072" cy="3082052"/>
          </a:xfrm>
        </p:grpSpPr>
        <p:sp>
          <p:nvSpPr>
            <p:cNvPr id="51" name="Freeform 51"/>
            <p:cNvSpPr/>
            <p:nvPr/>
          </p:nvSpPr>
          <p:spPr>
            <a:xfrm>
              <a:off x="0" y="0"/>
              <a:ext cx="5256022" cy="3082036"/>
            </a:xfrm>
            <a:custGeom>
              <a:avLst/>
              <a:gdLst/>
              <a:ahLst/>
              <a:cxnLst/>
              <a:rect l="l" t="t" r="r" b="b"/>
              <a:pathLst>
                <a:path w="5256022" h="3082036">
                  <a:moveTo>
                    <a:pt x="0" y="756920"/>
                  </a:moveTo>
                  <a:cubicBezTo>
                    <a:pt x="0" y="338836"/>
                    <a:pt x="338836" y="0"/>
                    <a:pt x="756920" y="0"/>
                  </a:cubicBezTo>
                  <a:lnTo>
                    <a:pt x="4499102" y="0"/>
                  </a:lnTo>
                  <a:cubicBezTo>
                    <a:pt x="4917186" y="0"/>
                    <a:pt x="5256022" y="338836"/>
                    <a:pt x="5256022" y="756920"/>
                  </a:cubicBezTo>
                  <a:lnTo>
                    <a:pt x="5256022" y="2325116"/>
                  </a:lnTo>
                  <a:cubicBezTo>
                    <a:pt x="5256022" y="2743200"/>
                    <a:pt x="4917186" y="3082036"/>
                    <a:pt x="4499102" y="3082036"/>
                  </a:cubicBezTo>
                  <a:lnTo>
                    <a:pt x="756920" y="3082036"/>
                  </a:lnTo>
                  <a:cubicBezTo>
                    <a:pt x="338836" y="3082036"/>
                    <a:pt x="0" y="2743200"/>
                    <a:pt x="0" y="2325116"/>
                  </a:cubicBezTo>
                  <a:close/>
                </a:path>
              </a:pathLst>
            </a:custGeom>
            <a:solidFill>
              <a:srgbClr val="FFFFFF"/>
            </a:solidFill>
          </p:spPr>
        </p:sp>
        <p:sp>
          <p:nvSpPr>
            <p:cNvPr id="52" name="TextBox 52"/>
            <p:cNvSpPr txBox="1"/>
            <p:nvPr/>
          </p:nvSpPr>
          <p:spPr>
            <a:xfrm>
              <a:off x="0" y="-38100"/>
              <a:ext cx="5256072" cy="3120152"/>
            </a:xfrm>
            <a:prstGeom prst="rect">
              <a:avLst/>
            </a:prstGeom>
          </p:spPr>
          <p:txBody>
            <a:bodyPr lIns="50800" tIns="50800" rIns="50800" bIns="50800" rtlCol="0" anchor="t"/>
            <a:lstStyle/>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Habituasi /Pelaksanaan Aktualisasi 360 JP</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Penguatan Kompetensi Teknis Bidang Tugas (Instansi asal Peserta) </a:t>
              </a:r>
            </a:p>
          </p:txBody>
        </p:sp>
      </p:grpSp>
      <p:grpSp>
        <p:nvGrpSpPr>
          <p:cNvPr id="53" name="Group 53"/>
          <p:cNvGrpSpPr/>
          <p:nvPr/>
        </p:nvGrpSpPr>
        <p:grpSpPr>
          <a:xfrm>
            <a:off x="11622712" y="5830180"/>
            <a:ext cx="2597989" cy="799026"/>
            <a:chOff x="0" y="0"/>
            <a:chExt cx="3463986" cy="1065368"/>
          </a:xfrm>
        </p:grpSpPr>
        <p:sp>
          <p:nvSpPr>
            <p:cNvPr id="54" name="Freeform 54"/>
            <p:cNvSpPr/>
            <p:nvPr/>
          </p:nvSpPr>
          <p:spPr>
            <a:xfrm>
              <a:off x="0" y="0"/>
              <a:ext cx="3463925" cy="1065403"/>
            </a:xfrm>
            <a:custGeom>
              <a:avLst/>
              <a:gdLst/>
              <a:ahLst/>
              <a:cxnLst/>
              <a:rect l="l" t="t" r="r" b="b"/>
              <a:pathLst>
                <a:path w="3463925" h="1065403">
                  <a:moveTo>
                    <a:pt x="0" y="0"/>
                  </a:moveTo>
                  <a:lnTo>
                    <a:pt x="3463925" y="0"/>
                  </a:lnTo>
                  <a:lnTo>
                    <a:pt x="3463925" y="1065403"/>
                  </a:lnTo>
                  <a:lnTo>
                    <a:pt x="0" y="1065403"/>
                  </a:lnTo>
                  <a:close/>
                </a:path>
              </a:pathLst>
            </a:custGeom>
            <a:solidFill>
              <a:srgbClr val="1A1A1A"/>
            </a:solidFill>
          </p:spPr>
        </p:sp>
        <p:sp>
          <p:nvSpPr>
            <p:cNvPr id="55" name="TextBox 55"/>
            <p:cNvSpPr txBox="1"/>
            <p:nvPr/>
          </p:nvSpPr>
          <p:spPr>
            <a:xfrm>
              <a:off x="0" y="-57150"/>
              <a:ext cx="3463986" cy="1122518"/>
            </a:xfrm>
            <a:prstGeom prst="rect">
              <a:avLst/>
            </a:prstGeom>
          </p:spPr>
          <p:txBody>
            <a:bodyPr lIns="50800" tIns="50800" rIns="50800" bIns="50800" rtlCol="0" anchor="t"/>
            <a:lstStyle/>
            <a:p>
              <a:pPr algn="ctr">
                <a:lnSpc>
                  <a:spcPts val="3240"/>
                </a:lnSpc>
              </a:pPr>
              <a:r>
                <a:rPr lang="en-US" sz="2700" b="1">
                  <a:solidFill>
                    <a:srgbClr val="F6F2FF"/>
                  </a:solidFill>
                  <a:latin typeface="Calibri (MS) Bold"/>
                  <a:ea typeface="Calibri (MS) Bold"/>
                  <a:cs typeface="Calibri (MS) Bold"/>
                  <a:sym typeface="Calibri (MS) Bold"/>
                </a:rPr>
                <a:t>E LEARNING II</a:t>
              </a:r>
            </a:p>
          </p:txBody>
        </p:sp>
      </p:grpSp>
      <p:grpSp>
        <p:nvGrpSpPr>
          <p:cNvPr id="56" name="Group 56"/>
          <p:cNvGrpSpPr/>
          <p:nvPr/>
        </p:nvGrpSpPr>
        <p:grpSpPr>
          <a:xfrm>
            <a:off x="12221375" y="7110390"/>
            <a:ext cx="1564474" cy="591324"/>
            <a:chOff x="0" y="0"/>
            <a:chExt cx="2085966" cy="788432"/>
          </a:xfrm>
        </p:grpSpPr>
        <p:sp>
          <p:nvSpPr>
            <p:cNvPr id="57" name="Freeform 57"/>
            <p:cNvSpPr/>
            <p:nvPr/>
          </p:nvSpPr>
          <p:spPr>
            <a:xfrm>
              <a:off x="0" y="0"/>
              <a:ext cx="2085975" cy="788416"/>
            </a:xfrm>
            <a:custGeom>
              <a:avLst/>
              <a:gdLst/>
              <a:ahLst/>
              <a:cxnLst/>
              <a:rect l="l" t="t" r="r" b="b"/>
              <a:pathLst>
                <a:path w="2085975" h="788416">
                  <a:moveTo>
                    <a:pt x="0" y="193675"/>
                  </a:moveTo>
                  <a:cubicBezTo>
                    <a:pt x="0" y="86741"/>
                    <a:pt x="86741" y="0"/>
                    <a:pt x="193675" y="0"/>
                  </a:cubicBezTo>
                  <a:lnTo>
                    <a:pt x="1892300" y="0"/>
                  </a:lnTo>
                  <a:cubicBezTo>
                    <a:pt x="1999234" y="0"/>
                    <a:pt x="2085975" y="86741"/>
                    <a:pt x="2085975" y="193675"/>
                  </a:cubicBezTo>
                  <a:lnTo>
                    <a:pt x="2085975" y="594741"/>
                  </a:lnTo>
                  <a:cubicBezTo>
                    <a:pt x="2085975" y="701675"/>
                    <a:pt x="1999234" y="788416"/>
                    <a:pt x="1892300" y="788416"/>
                  </a:cubicBezTo>
                  <a:lnTo>
                    <a:pt x="193675" y="788416"/>
                  </a:lnTo>
                  <a:cubicBezTo>
                    <a:pt x="86741" y="788416"/>
                    <a:pt x="0" y="701675"/>
                    <a:pt x="0" y="594741"/>
                  </a:cubicBezTo>
                  <a:close/>
                </a:path>
              </a:pathLst>
            </a:custGeom>
            <a:solidFill>
              <a:srgbClr val="FFFFFF"/>
            </a:solidFill>
          </p:spPr>
        </p:sp>
        <p:sp>
          <p:nvSpPr>
            <p:cNvPr id="58" name="TextBox 58"/>
            <p:cNvSpPr txBox="1"/>
            <p:nvPr/>
          </p:nvSpPr>
          <p:spPr>
            <a:xfrm>
              <a:off x="0" y="-38100"/>
              <a:ext cx="2085966" cy="826532"/>
            </a:xfrm>
            <a:prstGeom prst="rect">
              <a:avLst/>
            </a:prstGeom>
          </p:spPr>
          <p:txBody>
            <a:bodyPr lIns="50800" tIns="50800" rIns="50800" bIns="50800" rtlCol="0" anchor="t"/>
            <a:lstStyle/>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6 JP</a:t>
              </a:r>
            </a:p>
          </p:txBody>
        </p:sp>
      </p:grpSp>
      <p:grpSp>
        <p:nvGrpSpPr>
          <p:cNvPr id="59" name="Group 59"/>
          <p:cNvGrpSpPr/>
          <p:nvPr/>
        </p:nvGrpSpPr>
        <p:grpSpPr>
          <a:xfrm>
            <a:off x="14859524" y="2387960"/>
            <a:ext cx="3238690" cy="3238690"/>
            <a:chOff x="0" y="0"/>
            <a:chExt cx="4318254" cy="4318254"/>
          </a:xfrm>
        </p:grpSpPr>
        <p:sp>
          <p:nvSpPr>
            <p:cNvPr id="60" name="Freeform 60"/>
            <p:cNvSpPr/>
            <p:nvPr/>
          </p:nvSpPr>
          <p:spPr>
            <a:xfrm>
              <a:off x="0" y="0"/>
              <a:ext cx="4318254" cy="4318254"/>
            </a:xfrm>
            <a:custGeom>
              <a:avLst/>
              <a:gdLst/>
              <a:ahLst/>
              <a:cxnLst/>
              <a:rect l="l" t="t" r="r" b="b"/>
              <a:pathLst>
                <a:path w="4318254" h="4318254">
                  <a:moveTo>
                    <a:pt x="0" y="2159127"/>
                  </a:moveTo>
                  <a:cubicBezTo>
                    <a:pt x="0" y="966724"/>
                    <a:pt x="966724" y="0"/>
                    <a:pt x="2159127" y="0"/>
                  </a:cubicBezTo>
                  <a:cubicBezTo>
                    <a:pt x="3351530" y="0"/>
                    <a:pt x="4318254" y="966724"/>
                    <a:pt x="4318254" y="2159127"/>
                  </a:cubicBezTo>
                  <a:cubicBezTo>
                    <a:pt x="4318254" y="3351530"/>
                    <a:pt x="3351530" y="4318254"/>
                    <a:pt x="2159127" y="4318254"/>
                  </a:cubicBezTo>
                  <a:cubicBezTo>
                    <a:pt x="966724" y="4318254"/>
                    <a:pt x="0" y="3351530"/>
                    <a:pt x="0" y="2159127"/>
                  </a:cubicBezTo>
                  <a:close/>
                </a:path>
              </a:pathLst>
            </a:custGeom>
            <a:solidFill>
              <a:srgbClr val="F6F2FF"/>
            </a:solidFill>
          </p:spPr>
        </p:sp>
      </p:grpSp>
      <p:grpSp>
        <p:nvGrpSpPr>
          <p:cNvPr id="61" name="Group 61"/>
          <p:cNvGrpSpPr/>
          <p:nvPr/>
        </p:nvGrpSpPr>
        <p:grpSpPr>
          <a:xfrm>
            <a:off x="14472477" y="2141588"/>
            <a:ext cx="1024554" cy="1024554"/>
            <a:chOff x="0" y="0"/>
            <a:chExt cx="1366072" cy="1366072"/>
          </a:xfrm>
        </p:grpSpPr>
        <p:sp>
          <p:nvSpPr>
            <p:cNvPr id="62" name="Freeform 62"/>
            <p:cNvSpPr/>
            <p:nvPr/>
          </p:nvSpPr>
          <p:spPr>
            <a:xfrm>
              <a:off x="0" y="0"/>
              <a:ext cx="1366012" cy="1366012"/>
            </a:xfrm>
            <a:custGeom>
              <a:avLst/>
              <a:gdLst/>
              <a:ahLst/>
              <a:cxnLst/>
              <a:rect l="l" t="t" r="r" b="b"/>
              <a:pathLst>
                <a:path w="1366012" h="1366012">
                  <a:moveTo>
                    <a:pt x="0" y="683006"/>
                  </a:moveTo>
                  <a:cubicBezTo>
                    <a:pt x="0" y="305816"/>
                    <a:pt x="305816" y="0"/>
                    <a:pt x="683006" y="0"/>
                  </a:cubicBezTo>
                  <a:cubicBezTo>
                    <a:pt x="1060196" y="0"/>
                    <a:pt x="1366012" y="305816"/>
                    <a:pt x="1366012" y="683006"/>
                  </a:cubicBezTo>
                  <a:cubicBezTo>
                    <a:pt x="1366012" y="1060196"/>
                    <a:pt x="1060196" y="1366012"/>
                    <a:pt x="683006" y="1366012"/>
                  </a:cubicBezTo>
                  <a:cubicBezTo>
                    <a:pt x="305816" y="1366012"/>
                    <a:pt x="0" y="1060323"/>
                    <a:pt x="0" y="683006"/>
                  </a:cubicBezTo>
                  <a:close/>
                </a:path>
              </a:pathLst>
            </a:custGeom>
            <a:solidFill>
              <a:srgbClr val="14132F"/>
            </a:solidFill>
          </p:spPr>
        </p:sp>
        <p:sp>
          <p:nvSpPr>
            <p:cNvPr id="63" name="TextBox 63"/>
            <p:cNvSpPr txBox="1"/>
            <p:nvPr/>
          </p:nvSpPr>
          <p:spPr>
            <a:xfrm>
              <a:off x="0" y="-85725"/>
              <a:ext cx="1366072" cy="1451797"/>
            </a:xfrm>
            <a:prstGeom prst="rect">
              <a:avLst/>
            </a:prstGeom>
          </p:spPr>
          <p:txBody>
            <a:bodyPr lIns="50800" tIns="50800" rIns="50800" bIns="50800" rtlCol="0" anchor="ctr"/>
            <a:lstStyle/>
            <a:p>
              <a:pPr algn="ctr">
                <a:lnSpc>
                  <a:spcPts val="5040"/>
                </a:lnSpc>
              </a:pPr>
              <a:r>
                <a:rPr lang="en-US" sz="4200" b="1">
                  <a:solidFill>
                    <a:srgbClr val="E7E2F2"/>
                  </a:solidFill>
                  <a:latin typeface="Calibri (MS) Bold"/>
                  <a:ea typeface="Calibri (MS) Bold"/>
                  <a:cs typeface="Calibri (MS) Bold"/>
                  <a:sym typeface="Calibri (MS) Bold"/>
                </a:rPr>
                <a:t>5</a:t>
              </a:r>
            </a:p>
          </p:txBody>
        </p:sp>
      </p:grpSp>
      <p:sp>
        <p:nvSpPr>
          <p:cNvPr id="64" name="Freeform 64"/>
          <p:cNvSpPr/>
          <p:nvPr/>
        </p:nvSpPr>
        <p:spPr>
          <a:xfrm>
            <a:off x="962080" y="2978046"/>
            <a:ext cx="2027380" cy="1925641"/>
          </a:xfrm>
          <a:custGeom>
            <a:avLst/>
            <a:gdLst/>
            <a:ahLst/>
            <a:cxnLst/>
            <a:rect l="l" t="t" r="r" b="b"/>
            <a:pathLst>
              <a:path w="2027380" h="1925641">
                <a:moveTo>
                  <a:pt x="0" y="0"/>
                </a:moveTo>
                <a:lnTo>
                  <a:pt x="2027381" y="0"/>
                </a:lnTo>
                <a:lnTo>
                  <a:pt x="2027381" y="1925641"/>
                </a:lnTo>
                <a:lnTo>
                  <a:pt x="0" y="1925641"/>
                </a:lnTo>
                <a:lnTo>
                  <a:pt x="0" y="0"/>
                </a:lnTo>
                <a:close/>
              </a:path>
            </a:pathLst>
          </a:custGeom>
          <a:blipFill>
            <a:blip r:embed="rId8">
              <a:extLst>
                <a:ext uri="{96DAC541-7B7A-43D3-8B79-37D633B846F1}">
                  <asvg:svgBlip xmlns:asvg="http://schemas.microsoft.com/office/drawing/2016/SVG/main" r:embed="rId9"/>
                </a:ext>
              </a:extLst>
            </a:blip>
            <a:stretch>
              <a:fillRect t="-12527" b="-12527"/>
            </a:stretch>
          </a:blipFill>
        </p:spPr>
      </p:sp>
      <p:sp>
        <p:nvSpPr>
          <p:cNvPr id="65" name="Freeform 65"/>
          <p:cNvSpPr/>
          <p:nvPr/>
        </p:nvSpPr>
        <p:spPr>
          <a:xfrm>
            <a:off x="5002281" y="2978046"/>
            <a:ext cx="1960592" cy="1907276"/>
          </a:xfrm>
          <a:custGeom>
            <a:avLst/>
            <a:gdLst/>
            <a:ahLst/>
            <a:cxnLst/>
            <a:rect l="l" t="t" r="r" b="b"/>
            <a:pathLst>
              <a:path w="1960592" h="1907276">
                <a:moveTo>
                  <a:pt x="0" y="0"/>
                </a:moveTo>
                <a:lnTo>
                  <a:pt x="1960592" y="0"/>
                </a:lnTo>
                <a:lnTo>
                  <a:pt x="1960592" y="1907276"/>
                </a:lnTo>
                <a:lnTo>
                  <a:pt x="0" y="1907276"/>
                </a:lnTo>
                <a:lnTo>
                  <a:pt x="0" y="0"/>
                </a:lnTo>
                <a:close/>
              </a:path>
            </a:pathLst>
          </a:custGeom>
          <a:blipFill>
            <a:blip r:embed="rId10">
              <a:extLst>
                <a:ext uri="{96DAC541-7B7A-43D3-8B79-37D633B846F1}">
                  <asvg:svgBlip xmlns:asvg="http://schemas.microsoft.com/office/drawing/2016/SVG/main" r:embed="rId11"/>
                </a:ext>
              </a:extLst>
            </a:blip>
            <a:stretch>
              <a:fillRect l="-2028" r="-2028"/>
            </a:stretch>
          </a:blipFill>
        </p:spPr>
      </p:sp>
      <p:sp>
        <p:nvSpPr>
          <p:cNvPr id="66" name="Freeform 66"/>
          <p:cNvSpPr/>
          <p:nvPr/>
        </p:nvSpPr>
        <p:spPr>
          <a:xfrm>
            <a:off x="11824851" y="3235356"/>
            <a:ext cx="2308678" cy="1502096"/>
          </a:xfrm>
          <a:custGeom>
            <a:avLst/>
            <a:gdLst/>
            <a:ahLst/>
            <a:cxnLst/>
            <a:rect l="l" t="t" r="r" b="b"/>
            <a:pathLst>
              <a:path w="2308678" h="1502096">
                <a:moveTo>
                  <a:pt x="0" y="0"/>
                </a:moveTo>
                <a:lnTo>
                  <a:pt x="2308679" y="0"/>
                </a:lnTo>
                <a:lnTo>
                  <a:pt x="2308679" y="1502096"/>
                </a:lnTo>
                <a:lnTo>
                  <a:pt x="0" y="1502096"/>
                </a:lnTo>
                <a:lnTo>
                  <a:pt x="0" y="0"/>
                </a:lnTo>
                <a:close/>
              </a:path>
            </a:pathLst>
          </a:custGeom>
          <a:blipFill>
            <a:blip r:embed="rId12">
              <a:extLst>
                <a:ext uri="{96DAC541-7B7A-43D3-8B79-37D633B846F1}">
                  <asvg:svgBlip xmlns:asvg="http://schemas.microsoft.com/office/drawing/2016/SVG/main" r:embed="rId13"/>
                </a:ext>
              </a:extLst>
            </a:blip>
            <a:stretch>
              <a:fillRect t="-1864" b="-1864"/>
            </a:stretch>
          </a:blipFill>
        </p:spPr>
      </p:sp>
      <p:pic>
        <p:nvPicPr>
          <p:cNvPr id="67" name="Picture 67"/>
          <p:cNvPicPr>
            <a:picLocks noChangeAspect="1"/>
          </p:cNvPicPr>
          <p:nvPr/>
        </p:nvPicPr>
        <p:blipFill>
          <a:blip r:embed="rId14"/>
          <a:srcRect r="142"/>
          <a:stretch>
            <a:fillRect/>
          </a:stretch>
        </p:blipFill>
        <p:spPr>
          <a:xfrm>
            <a:off x="15031042" y="3069280"/>
            <a:ext cx="2920650" cy="2088265"/>
          </a:xfrm>
          <a:prstGeom prst="rect">
            <a:avLst/>
          </a:prstGeom>
        </p:spPr>
      </p:pic>
      <p:grpSp>
        <p:nvGrpSpPr>
          <p:cNvPr id="68" name="Group 68"/>
          <p:cNvGrpSpPr/>
          <p:nvPr/>
        </p:nvGrpSpPr>
        <p:grpSpPr>
          <a:xfrm>
            <a:off x="8578686" y="2690484"/>
            <a:ext cx="2046430" cy="2182983"/>
            <a:chOff x="0" y="0"/>
            <a:chExt cx="2728574" cy="2910644"/>
          </a:xfrm>
        </p:grpSpPr>
        <p:sp>
          <p:nvSpPr>
            <p:cNvPr id="69" name="Freeform 69"/>
            <p:cNvSpPr/>
            <p:nvPr/>
          </p:nvSpPr>
          <p:spPr>
            <a:xfrm>
              <a:off x="0" y="0"/>
              <a:ext cx="2728574" cy="2910644"/>
            </a:xfrm>
            <a:custGeom>
              <a:avLst/>
              <a:gdLst/>
              <a:ahLst/>
              <a:cxnLst/>
              <a:rect l="l" t="t" r="r" b="b"/>
              <a:pathLst>
                <a:path w="2728574" h="2910644">
                  <a:moveTo>
                    <a:pt x="0" y="0"/>
                  </a:moveTo>
                  <a:lnTo>
                    <a:pt x="2728574" y="0"/>
                  </a:lnTo>
                  <a:lnTo>
                    <a:pt x="2728574" y="2910644"/>
                  </a:lnTo>
                  <a:lnTo>
                    <a:pt x="0" y="2910644"/>
                  </a:lnTo>
                  <a:lnTo>
                    <a:pt x="0" y="0"/>
                  </a:lnTo>
                  <a:close/>
                </a:path>
              </a:pathLst>
            </a:custGeom>
            <a:blipFill>
              <a:blip r:embed="rId15">
                <a:extLst>
                  <a:ext uri="{96DAC541-7B7A-43D3-8B79-37D633B846F1}">
                    <asvg:svgBlip xmlns:asvg="http://schemas.microsoft.com/office/drawing/2016/SVG/main" r:embed="rId16"/>
                  </a:ext>
                </a:extLst>
              </a:blip>
              <a:stretch>
                <a:fillRect l="-7278" r="-7278"/>
              </a:stretch>
            </a:blipFill>
          </p:spPr>
        </p:sp>
        <p:grpSp>
          <p:nvGrpSpPr>
            <p:cNvPr id="70" name="Group 70"/>
            <p:cNvGrpSpPr/>
            <p:nvPr/>
          </p:nvGrpSpPr>
          <p:grpSpPr>
            <a:xfrm>
              <a:off x="0" y="0"/>
              <a:ext cx="2728574" cy="2910644"/>
              <a:chOff x="0" y="0"/>
              <a:chExt cx="2728574" cy="2910644"/>
            </a:xfrm>
          </p:grpSpPr>
          <p:sp>
            <p:nvSpPr>
              <p:cNvPr id="71" name="Freeform 71"/>
              <p:cNvSpPr/>
              <p:nvPr/>
            </p:nvSpPr>
            <p:spPr>
              <a:xfrm>
                <a:off x="0" y="0"/>
                <a:ext cx="2728574" cy="2910644"/>
              </a:xfrm>
              <a:custGeom>
                <a:avLst/>
                <a:gdLst/>
                <a:ahLst/>
                <a:cxnLst/>
                <a:rect l="l" t="t" r="r" b="b"/>
                <a:pathLst>
                  <a:path w="2728574" h="2910644">
                    <a:moveTo>
                      <a:pt x="0" y="0"/>
                    </a:moveTo>
                    <a:lnTo>
                      <a:pt x="2728574" y="0"/>
                    </a:lnTo>
                    <a:lnTo>
                      <a:pt x="2728574" y="2910644"/>
                    </a:lnTo>
                    <a:lnTo>
                      <a:pt x="0" y="2910644"/>
                    </a:lnTo>
                    <a:close/>
                  </a:path>
                </a:pathLst>
              </a:custGeom>
              <a:solidFill>
                <a:srgbClr val="000000">
                  <a:alpha val="0"/>
                </a:srgbClr>
              </a:solidFill>
            </p:spPr>
          </p:sp>
          <p:sp>
            <p:nvSpPr>
              <p:cNvPr id="72" name="TextBox 72"/>
              <p:cNvSpPr txBox="1"/>
              <p:nvPr/>
            </p:nvSpPr>
            <p:spPr>
              <a:xfrm>
                <a:off x="0" y="-38100"/>
                <a:ext cx="2728574" cy="2948744"/>
              </a:xfrm>
              <a:prstGeom prst="rect">
                <a:avLst/>
              </a:prstGeom>
            </p:spPr>
            <p:txBody>
              <a:bodyPr lIns="0" tIns="0" rIns="0" bIns="0" rtlCol="0" anchor="t"/>
              <a:lstStyle/>
              <a:p>
                <a:pPr algn="l">
                  <a:lnSpc>
                    <a:spcPts val="2160"/>
                  </a:lnSpc>
                </a:pPr>
                <a:r>
                  <a:rPr lang="en-US" sz="1800">
                    <a:solidFill>
                      <a:srgbClr val="000000"/>
                    </a:solidFill>
                    <a:latin typeface="Calibri (MS)"/>
                    <a:ea typeface="Calibri (MS)"/>
                    <a:cs typeface="Calibri (MS)"/>
                    <a:sym typeface="Calibri (MS)"/>
                  </a:rPr>
                  <a:t>v</a:t>
                </a:r>
              </a:p>
            </p:txBody>
          </p:sp>
        </p:grpSp>
      </p:gr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E2F2"/>
        </a:solidFill>
        <a:effectLst/>
      </p:bgPr>
    </p:bg>
    <p:spTree>
      <p:nvGrpSpPr>
        <p:cNvPr id="1" name=""/>
        <p:cNvGrpSpPr/>
        <p:nvPr/>
      </p:nvGrpSpPr>
      <p:grpSpPr>
        <a:xfrm>
          <a:off x="0" y="0"/>
          <a:ext cx="0" cy="0"/>
          <a:chOff x="0" y="0"/>
          <a:chExt cx="0" cy="0"/>
        </a:xfrm>
      </p:grpSpPr>
      <p:sp>
        <p:nvSpPr>
          <p:cNvPr id="2" name="Freeform 2"/>
          <p:cNvSpPr/>
          <p:nvPr/>
        </p:nvSpPr>
        <p:spPr>
          <a:xfrm>
            <a:off x="-4114800" y="-21771"/>
            <a:ext cx="23776220" cy="10347506"/>
          </a:xfrm>
          <a:custGeom>
            <a:avLst/>
            <a:gdLst/>
            <a:ahLst/>
            <a:cxnLst/>
            <a:rect l="l" t="t" r="r" b="b"/>
            <a:pathLst>
              <a:path w="23776220" h="10347506">
                <a:moveTo>
                  <a:pt x="0" y="0"/>
                </a:moveTo>
                <a:lnTo>
                  <a:pt x="23776220" y="0"/>
                </a:lnTo>
                <a:lnTo>
                  <a:pt x="23776220" y="10347505"/>
                </a:lnTo>
                <a:lnTo>
                  <a:pt x="0" y="103475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4366166" y="2355795"/>
            <a:ext cx="3238690" cy="3238691"/>
            <a:chOff x="0" y="0"/>
            <a:chExt cx="4318254" cy="4318254"/>
          </a:xfrm>
        </p:grpSpPr>
        <p:sp>
          <p:nvSpPr>
            <p:cNvPr id="4" name="Freeform 4"/>
            <p:cNvSpPr/>
            <p:nvPr/>
          </p:nvSpPr>
          <p:spPr>
            <a:xfrm>
              <a:off x="0" y="0"/>
              <a:ext cx="4318254" cy="4318254"/>
            </a:xfrm>
            <a:custGeom>
              <a:avLst/>
              <a:gdLst/>
              <a:ahLst/>
              <a:cxnLst/>
              <a:rect l="l" t="t" r="r" b="b"/>
              <a:pathLst>
                <a:path w="4318254" h="4318254">
                  <a:moveTo>
                    <a:pt x="0" y="2159127"/>
                  </a:moveTo>
                  <a:cubicBezTo>
                    <a:pt x="0" y="966724"/>
                    <a:pt x="966724" y="0"/>
                    <a:pt x="2159127" y="0"/>
                  </a:cubicBezTo>
                  <a:cubicBezTo>
                    <a:pt x="3351530" y="0"/>
                    <a:pt x="4318254" y="966724"/>
                    <a:pt x="4318254" y="2159127"/>
                  </a:cubicBezTo>
                  <a:cubicBezTo>
                    <a:pt x="4318254" y="3351530"/>
                    <a:pt x="3351530" y="4318254"/>
                    <a:pt x="2159127" y="4318254"/>
                  </a:cubicBezTo>
                  <a:cubicBezTo>
                    <a:pt x="966724" y="4318254"/>
                    <a:pt x="0" y="3351530"/>
                    <a:pt x="0" y="2159127"/>
                  </a:cubicBezTo>
                  <a:close/>
                </a:path>
              </a:pathLst>
            </a:custGeom>
            <a:solidFill>
              <a:srgbClr val="F6F2FF"/>
            </a:solidFill>
          </p:spPr>
        </p:sp>
      </p:grpSp>
      <p:grpSp>
        <p:nvGrpSpPr>
          <p:cNvPr id="5" name="Group 5"/>
          <p:cNvGrpSpPr/>
          <p:nvPr/>
        </p:nvGrpSpPr>
        <p:grpSpPr>
          <a:xfrm>
            <a:off x="11359846" y="2367058"/>
            <a:ext cx="3238690" cy="3238690"/>
            <a:chOff x="0" y="0"/>
            <a:chExt cx="4318254" cy="4318254"/>
          </a:xfrm>
        </p:grpSpPr>
        <p:sp>
          <p:nvSpPr>
            <p:cNvPr id="6" name="Freeform 6"/>
            <p:cNvSpPr/>
            <p:nvPr/>
          </p:nvSpPr>
          <p:spPr>
            <a:xfrm>
              <a:off x="0" y="0"/>
              <a:ext cx="4318254" cy="4318254"/>
            </a:xfrm>
            <a:custGeom>
              <a:avLst/>
              <a:gdLst/>
              <a:ahLst/>
              <a:cxnLst/>
              <a:rect l="l" t="t" r="r" b="b"/>
              <a:pathLst>
                <a:path w="4318254" h="4318254">
                  <a:moveTo>
                    <a:pt x="0" y="2159127"/>
                  </a:moveTo>
                  <a:cubicBezTo>
                    <a:pt x="0" y="966724"/>
                    <a:pt x="966724" y="0"/>
                    <a:pt x="2159127" y="0"/>
                  </a:cubicBezTo>
                  <a:cubicBezTo>
                    <a:pt x="3351530" y="0"/>
                    <a:pt x="4318254" y="966724"/>
                    <a:pt x="4318254" y="2159127"/>
                  </a:cubicBezTo>
                  <a:cubicBezTo>
                    <a:pt x="4318254" y="3351530"/>
                    <a:pt x="3351530" y="4318254"/>
                    <a:pt x="2159127" y="4318254"/>
                  </a:cubicBezTo>
                  <a:cubicBezTo>
                    <a:pt x="966724" y="4318254"/>
                    <a:pt x="0" y="3351530"/>
                    <a:pt x="0" y="2159127"/>
                  </a:cubicBezTo>
                  <a:close/>
                </a:path>
              </a:pathLst>
            </a:custGeom>
            <a:solidFill>
              <a:srgbClr val="F6F2FF"/>
            </a:solidFill>
          </p:spPr>
        </p:sp>
      </p:grpSp>
      <p:grpSp>
        <p:nvGrpSpPr>
          <p:cNvPr id="7" name="Group 7"/>
          <p:cNvGrpSpPr/>
          <p:nvPr/>
        </p:nvGrpSpPr>
        <p:grpSpPr>
          <a:xfrm>
            <a:off x="3118925" y="600850"/>
            <a:ext cx="12376342" cy="1313470"/>
            <a:chOff x="0" y="0"/>
            <a:chExt cx="16501790" cy="1751294"/>
          </a:xfrm>
        </p:grpSpPr>
        <p:sp>
          <p:nvSpPr>
            <p:cNvPr id="8" name="Freeform 8"/>
            <p:cNvSpPr/>
            <p:nvPr/>
          </p:nvSpPr>
          <p:spPr>
            <a:xfrm>
              <a:off x="0" y="0"/>
              <a:ext cx="16501790" cy="1751294"/>
            </a:xfrm>
            <a:custGeom>
              <a:avLst/>
              <a:gdLst/>
              <a:ahLst/>
              <a:cxnLst/>
              <a:rect l="l" t="t" r="r" b="b"/>
              <a:pathLst>
                <a:path w="16501790" h="1751294">
                  <a:moveTo>
                    <a:pt x="0" y="0"/>
                  </a:moveTo>
                  <a:lnTo>
                    <a:pt x="16501790" y="0"/>
                  </a:lnTo>
                  <a:lnTo>
                    <a:pt x="16501790" y="1751294"/>
                  </a:lnTo>
                  <a:lnTo>
                    <a:pt x="0" y="1751294"/>
                  </a:lnTo>
                  <a:close/>
                </a:path>
              </a:pathLst>
            </a:custGeom>
            <a:solidFill>
              <a:srgbClr val="000000">
                <a:alpha val="0"/>
              </a:srgbClr>
            </a:solidFill>
          </p:spPr>
        </p:sp>
        <p:sp>
          <p:nvSpPr>
            <p:cNvPr id="9" name="TextBox 9"/>
            <p:cNvSpPr txBox="1"/>
            <p:nvPr/>
          </p:nvSpPr>
          <p:spPr>
            <a:xfrm>
              <a:off x="0" y="-19050"/>
              <a:ext cx="16501790" cy="1770344"/>
            </a:xfrm>
            <a:prstGeom prst="rect">
              <a:avLst/>
            </a:prstGeom>
          </p:spPr>
          <p:txBody>
            <a:bodyPr lIns="0" tIns="0" rIns="0" bIns="0" rtlCol="0" anchor="ctr"/>
            <a:lstStyle/>
            <a:p>
              <a:pPr algn="l">
                <a:lnSpc>
                  <a:spcPts val="6721"/>
                </a:lnSpc>
              </a:pPr>
              <a:r>
                <a:rPr lang="en-US" sz="5601" b="1">
                  <a:solidFill>
                    <a:srgbClr val="830417"/>
                  </a:solidFill>
                  <a:latin typeface="Rubik Bold"/>
                  <a:ea typeface="Rubik Bold"/>
                  <a:cs typeface="Rubik Bold"/>
                  <a:sym typeface="Rubik Bold"/>
                </a:rPr>
                <a:t>DESAIN PEMBELAJARAN </a:t>
              </a:r>
            </a:p>
            <a:p>
              <a:pPr algn="l">
                <a:lnSpc>
                  <a:spcPts val="6721"/>
                </a:lnSpc>
              </a:pPr>
              <a:r>
                <a:rPr lang="en-US" sz="5601" b="1">
                  <a:solidFill>
                    <a:srgbClr val="830417"/>
                  </a:solidFill>
                  <a:latin typeface="Rubik Bold"/>
                  <a:ea typeface="Rubik Bold"/>
                  <a:cs typeface="Rubik Bold"/>
                  <a:sym typeface="Rubik Bold"/>
                </a:rPr>
                <a:t>LATSAR CPNS </a:t>
              </a:r>
            </a:p>
          </p:txBody>
        </p:sp>
      </p:grpSp>
      <p:grpSp>
        <p:nvGrpSpPr>
          <p:cNvPr id="10" name="Group 10"/>
          <p:cNvGrpSpPr/>
          <p:nvPr/>
        </p:nvGrpSpPr>
        <p:grpSpPr>
          <a:xfrm>
            <a:off x="319254" y="2332130"/>
            <a:ext cx="3259962" cy="3259962"/>
            <a:chOff x="0" y="0"/>
            <a:chExt cx="4346616" cy="4346616"/>
          </a:xfrm>
        </p:grpSpPr>
        <p:sp>
          <p:nvSpPr>
            <p:cNvPr id="11" name="Freeform 11"/>
            <p:cNvSpPr/>
            <p:nvPr/>
          </p:nvSpPr>
          <p:spPr>
            <a:xfrm>
              <a:off x="0" y="0"/>
              <a:ext cx="4346575" cy="4346575"/>
            </a:xfrm>
            <a:custGeom>
              <a:avLst/>
              <a:gdLst/>
              <a:ahLst/>
              <a:cxnLst/>
              <a:rect l="l" t="t" r="r" b="b"/>
              <a:pathLst>
                <a:path w="4346575" h="4346575">
                  <a:moveTo>
                    <a:pt x="0" y="2173351"/>
                  </a:moveTo>
                  <a:cubicBezTo>
                    <a:pt x="0" y="973074"/>
                    <a:pt x="973074" y="0"/>
                    <a:pt x="2173351" y="0"/>
                  </a:cubicBezTo>
                  <a:cubicBezTo>
                    <a:pt x="3373628" y="0"/>
                    <a:pt x="4346575" y="973074"/>
                    <a:pt x="4346575" y="2173351"/>
                  </a:cubicBezTo>
                  <a:cubicBezTo>
                    <a:pt x="4346575" y="3373628"/>
                    <a:pt x="3373628" y="4346575"/>
                    <a:pt x="2173351" y="4346575"/>
                  </a:cubicBezTo>
                  <a:cubicBezTo>
                    <a:pt x="973074" y="4346575"/>
                    <a:pt x="0" y="3373628"/>
                    <a:pt x="0" y="2173351"/>
                  </a:cubicBezTo>
                  <a:close/>
                </a:path>
              </a:pathLst>
            </a:custGeom>
            <a:solidFill>
              <a:srgbClr val="F6F2FF"/>
            </a:solidFill>
          </p:spPr>
        </p:sp>
      </p:grpSp>
      <p:grpSp>
        <p:nvGrpSpPr>
          <p:cNvPr id="12" name="Group 12"/>
          <p:cNvGrpSpPr/>
          <p:nvPr/>
        </p:nvGrpSpPr>
        <p:grpSpPr>
          <a:xfrm>
            <a:off x="7885594" y="2307100"/>
            <a:ext cx="3238690" cy="3238690"/>
            <a:chOff x="0" y="0"/>
            <a:chExt cx="4318254" cy="4318254"/>
          </a:xfrm>
        </p:grpSpPr>
        <p:sp>
          <p:nvSpPr>
            <p:cNvPr id="13" name="Freeform 13"/>
            <p:cNvSpPr/>
            <p:nvPr/>
          </p:nvSpPr>
          <p:spPr>
            <a:xfrm>
              <a:off x="0" y="0"/>
              <a:ext cx="4318254" cy="4318254"/>
            </a:xfrm>
            <a:custGeom>
              <a:avLst/>
              <a:gdLst/>
              <a:ahLst/>
              <a:cxnLst/>
              <a:rect l="l" t="t" r="r" b="b"/>
              <a:pathLst>
                <a:path w="4318254" h="4318254">
                  <a:moveTo>
                    <a:pt x="0" y="2159127"/>
                  </a:moveTo>
                  <a:cubicBezTo>
                    <a:pt x="0" y="966724"/>
                    <a:pt x="966724" y="0"/>
                    <a:pt x="2159127" y="0"/>
                  </a:cubicBezTo>
                  <a:cubicBezTo>
                    <a:pt x="3351530" y="0"/>
                    <a:pt x="4318254" y="966724"/>
                    <a:pt x="4318254" y="2159127"/>
                  </a:cubicBezTo>
                  <a:cubicBezTo>
                    <a:pt x="4318254" y="3351530"/>
                    <a:pt x="3351530" y="4318254"/>
                    <a:pt x="2159127" y="4318254"/>
                  </a:cubicBezTo>
                  <a:cubicBezTo>
                    <a:pt x="966724" y="4318254"/>
                    <a:pt x="0" y="3351530"/>
                    <a:pt x="0" y="2159127"/>
                  </a:cubicBezTo>
                  <a:close/>
                </a:path>
              </a:pathLst>
            </a:custGeom>
            <a:solidFill>
              <a:srgbClr val="F6F2FF"/>
            </a:solidFill>
          </p:spPr>
        </p:sp>
      </p:grpSp>
      <p:grpSp>
        <p:nvGrpSpPr>
          <p:cNvPr id="14" name="Group 14"/>
          <p:cNvGrpSpPr/>
          <p:nvPr/>
        </p:nvGrpSpPr>
        <p:grpSpPr>
          <a:xfrm>
            <a:off x="4315016" y="5807330"/>
            <a:ext cx="2915715" cy="799026"/>
            <a:chOff x="0" y="0"/>
            <a:chExt cx="3887620" cy="1065368"/>
          </a:xfrm>
        </p:grpSpPr>
        <p:sp>
          <p:nvSpPr>
            <p:cNvPr id="15" name="Freeform 15"/>
            <p:cNvSpPr/>
            <p:nvPr/>
          </p:nvSpPr>
          <p:spPr>
            <a:xfrm>
              <a:off x="0" y="0"/>
              <a:ext cx="3887597" cy="1065403"/>
            </a:xfrm>
            <a:custGeom>
              <a:avLst/>
              <a:gdLst/>
              <a:ahLst/>
              <a:cxnLst/>
              <a:rect l="l" t="t" r="r" b="b"/>
              <a:pathLst>
                <a:path w="3887597" h="1065403">
                  <a:moveTo>
                    <a:pt x="0" y="0"/>
                  </a:moveTo>
                  <a:lnTo>
                    <a:pt x="3887597" y="0"/>
                  </a:lnTo>
                  <a:lnTo>
                    <a:pt x="3887597" y="1065403"/>
                  </a:lnTo>
                  <a:lnTo>
                    <a:pt x="0" y="1065403"/>
                  </a:lnTo>
                  <a:close/>
                </a:path>
              </a:pathLst>
            </a:custGeom>
            <a:solidFill>
              <a:srgbClr val="1A1A1A"/>
            </a:solidFill>
          </p:spPr>
        </p:sp>
        <p:sp>
          <p:nvSpPr>
            <p:cNvPr id="16" name="TextBox 16"/>
            <p:cNvSpPr txBox="1"/>
            <p:nvPr/>
          </p:nvSpPr>
          <p:spPr>
            <a:xfrm>
              <a:off x="0" y="-57150"/>
              <a:ext cx="3887620" cy="1122518"/>
            </a:xfrm>
            <a:prstGeom prst="rect">
              <a:avLst/>
            </a:prstGeom>
          </p:spPr>
          <p:txBody>
            <a:bodyPr lIns="50800" tIns="50800" rIns="50800" bIns="50800" rtlCol="0" anchor="t"/>
            <a:lstStyle/>
            <a:p>
              <a:pPr algn="ctr">
                <a:lnSpc>
                  <a:spcPts val="3240"/>
                </a:lnSpc>
              </a:pPr>
              <a:r>
                <a:rPr lang="en-US" sz="2700" b="1">
                  <a:solidFill>
                    <a:srgbClr val="F6F2FF"/>
                  </a:solidFill>
                  <a:latin typeface="Calibri (MS) Bold"/>
                  <a:ea typeface="Calibri (MS) Bold"/>
                  <a:cs typeface="Calibri (MS) Bold"/>
                  <a:sym typeface="Calibri (MS) Bold"/>
                </a:rPr>
                <a:t>E LEARNING I</a:t>
              </a:r>
            </a:p>
          </p:txBody>
        </p:sp>
      </p:grpSp>
      <p:grpSp>
        <p:nvGrpSpPr>
          <p:cNvPr id="17" name="Group 17"/>
          <p:cNvGrpSpPr/>
          <p:nvPr/>
        </p:nvGrpSpPr>
        <p:grpSpPr>
          <a:xfrm>
            <a:off x="228600" y="2019916"/>
            <a:ext cx="1024554" cy="1024554"/>
            <a:chOff x="0" y="0"/>
            <a:chExt cx="1366072" cy="1366072"/>
          </a:xfrm>
        </p:grpSpPr>
        <p:sp>
          <p:nvSpPr>
            <p:cNvPr id="18" name="Freeform 18"/>
            <p:cNvSpPr/>
            <p:nvPr/>
          </p:nvSpPr>
          <p:spPr>
            <a:xfrm>
              <a:off x="0" y="0"/>
              <a:ext cx="1366012" cy="1366012"/>
            </a:xfrm>
            <a:custGeom>
              <a:avLst/>
              <a:gdLst/>
              <a:ahLst/>
              <a:cxnLst/>
              <a:rect l="l" t="t" r="r" b="b"/>
              <a:pathLst>
                <a:path w="1366012" h="1366012">
                  <a:moveTo>
                    <a:pt x="0" y="683006"/>
                  </a:moveTo>
                  <a:cubicBezTo>
                    <a:pt x="0" y="305816"/>
                    <a:pt x="305816" y="0"/>
                    <a:pt x="683006" y="0"/>
                  </a:cubicBezTo>
                  <a:cubicBezTo>
                    <a:pt x="1060196" y="0"/>
                    <a:pt x="1366012" y="305816"/>
                    <a:pt x="1366012" y="683006"/>
                  </a:cubicBezTo>
                  <a:cubicBezTo>
                    <a:pt x="1366012" y="1060196"/>
                    <a:pt x="1060196" y="1366012"/>
                    <a:pt x="683006" y="1366012"/>
                  </a:cubicBezTo>
                  <a:cubicBezTo>
                    <a:pt x="305816" y="1366012"/>
                    <a:pt x="0" y="1060323"/>
                    <a:pt x="0" y="683006"/>
                  </a:cubicBezTo>
                  <a:close/>
                </a:path>
              </a:pathLst>
            </a:custGeom>
            <a:solidFill>
              <a:srgbClr val="14132F"/>
            </a:solidFill>
          </p:spPr>
        </p:sp>
        <p:sp>
          <p:nvSpPr>
            <p:cNvPr id="19" name="TextBox 19"/>
            <p:cNvSpPr txBox="1"/>
            <p:nvPr/>
          </p:nvSpPr>
          <p:spPr>
            <a:xfrm>
              <a:off x="0" y="-85725"/>
              <a:ext cx="1366072" cy="1451797"/>
            </a:xfrm>
            <a:prstGeom prst="rect">
              <a:avLst/>
            </a:prstGeom>
          </p:spPr>
          <p:txBody>
            <a:bodyPr lIns="50800" tIns="50800" rIns="50800" bIns="50800" rtlCol="0" anchor="ctr"/>
            <a:lstStyle/>
            <a:p>
              <a:pPr algn="ctr">
                <a:lnSpc>
                  <a:spcPts val="5040"/>
                </a:lnSpc>
              </a:pPr>
              <a:r>
                <a:rPr lang="en-US" sz="4200" b="1">
                  <a:solidFill>
                    <a:srgbClr val="E7E2F2"/>
                  </a:solidFill>
                  <a:latin typeface="Calibri (MS) Bold"/>
                  <a:ea typeface="Calibri (MS) Bold"/>
                  <a:cs typeface="Calibri (MS) Bold"/>
                  <a:sym typeface="Calibri (MS) Bold"/>
                </a:rPr>
                <a:t>1</a:t>
              </a:r>
            </a:p>
          </p:txBody>
        </p:sp>
      </p:grpSp>
      <p:grpSp>
        <p:nvGrpSpPr>
          <p:cNvPr id="20" name="Group 20"/>
          <p:cNvGrpSpPr/>
          <p:nvPr/>
        </p:nvGrpSpPr>
        <p:grpSpPr>
          <a:xfrm>
            <a:off x="4157847" y="2118298"/>
            <a:ext cx="1024554" cy="1024554"/>
            <a:chOff x="0" y="0"/>
            <a:chExt cx="1366072" cy="1366072"/>
          </a:xfrm>
        </p:grpSpPr>
        <p:sp>
          <p:nvSpPr>
            <p:cNvPr id="21" name="Freeform 21"/>
            <p:cNvSpPr/>
            <p:nvPr/>
          </p:nvSpPr>
          <p:spPr>
            <a:xfrm>
              <a:off x="0" y="0"/>
              <a:ext cx="1366012" cy="1366012"/>
            </a:xfrm>
            <a:custGeom>
              <a:avLst/>
              <a:gdLst/>
              <a:ahLst/>
              <a:cxnLst/>
              <a:rect l="l" t="t" r="r" b="b"/>
              <a:pathLst>
                <a:path w="1366012" h="1366012">
                  <a:moveTo>
                    <a:pt x="0" y="683006"/>
                  </a:moveTo>
                  <a:cubicBezTo>
                    <a:pt x="0" y="305816"/>
                    <a:pt x="305816" y="0"/>
                    <a:pt x="683006" y="0"/>
                  </a:cubicBezTo>
                  <a:cubicBezTo>
                    <a:pt x="1060196" y="0"/>
                    <a:pt x="1366012" y="305816"/>
                    <a:pt x="1366012" y="683006"/>
                  </a:cubicBezTo>
                  <a:cubicBezTo>
                    <a:pt x="1366012" y="1060196"/>
                    <a:pt x="1060196" y="1366012"/>
                    <a:pt x="683006" y="1366012"/>
                  </a:cubicBezTo>
                  <a:cubicBezTo>
                    <a:pt x="305816" y="1366012"/>
                    <a:pt x="0" y="1060323"/>
                    <a:pt x="0" y="683006"/>
                  </a:cubicBezTo>
                  <a:close/>
                </a:path>
              </a:pathLst>
            </a:custGeom>
            <a:solidFill>
              <a:srgbClr val="14132F"/>
            </a:solidFill>
          </p:spPr>
        </p:sp>
        <p:sp>
          <p:nvSpPr>
            <p:cNvPr id="22" name="TextBox 22"/>
            <p:cNvSpPr txBox="1"/>
            <p:nvPr/>
          </p:nvSpPr>
          <p:spPr>
            <a:xfrm>
              <a:off x="0" y="-85725"/>
              <a:ext cx="1366072" cy="1451797"/>
            </a:xfrm>
            <a:prstGeom prst="rect">
              <a:avLst/>
            </a:prstGeom>
          </p:spPr>
          <p:txBody>
            <a:bodyPr lIns="50800" tIns="50800" rIns="50800" bIns="50800" rtlCol="0" anchor="ctr"/>
            <a:lstStyle/>
            <a:p>
              <a:pPr algn="ctr">
                <a:lnSpc>
                  <a:spcPts val="5040"/>
                </a:lnSpc>
              </a:pPr>
              <a:r>
                <a:rPr lang="en-US" sz="4200" b="1">
                  <a:solidFill>
                    <a:srgbClr val="E7E2F2"/>
                  </a:solidFill>
                  <a:latin typeface="Calibri (MS) Bold"/>
                  <a:ea typeface="Calibri (MS) Bold"/>
                  <a:cs typeface="Calibri (MS) Bold"/>
                  <a:sym typeface="Calibri (MS) Bold"/>
                </a:rPr>
                <a:t>2</a:t>
              </a:r>
            </a:p>
          </p:txBody>
        </p:sp>
      </p:grpSp>
      <p:grpSp>
        <p:nvGrpSpPr>
          <p:cNvPr id="23" name="Group 23"/>
          <p:cNvGrpSpPr/>
          <p:nvPr/>
        </p:nvGrpSpPr>
        <p:grpSpPr>
          <a:xfrm>
            <a:off x="7468509" y="2157064"/>
            <a:ext cx="1024554" cy="1024554"/>
            <a:chOff x="0" y="0"/>
            <a:chExt cx="1366072" cy="1366072"/>
          </a:xfrm>
        </p:grpSpPr>
        <p:sp>
          <p:nvSpPr>
            <p:cNvPr id="24" name="Freeform 24"/>
            <p:cNvSpPr/>
            <p:nvPr/>
          </p:nvSpPr>
          <p:spPr>
            <a:xfrm>
              <a:off x="0" y="0"/>
              <a:ext cx="1366012" cy="1366012"/>
            </a:xfrm>
            <a:custGeom>
              <a:avLst/>
              <a:gdLst/>
              <a:ahLst/>
              <a:cxnLst/>
              <a:rect l="l" t="t" r="r" b="b"/>
              <a:pathLst>
                <a:path w="1366012" h="1366012">
                  <a:moveTo>
                    <a:pt x="0" y="683006"/>
                  </a:moveTo>
                  <a:cubicBezTo>
                    <a:pt x="0" y="305816"/>
                    <a:pt x="305816" y="0"/>
                    <a:pt x="683006" y="0"/>
                  </a:cubicBezTo>
                  <a:cubicBezTo>
                    <a:pt x="1060196" y="0"/>
                    <a:pt x="1366012" y="305816"/>
                    <a:pt x="1366012" y="683006"/>
                  </a:cubicBezTo>
                  <a:cubicBezTo>
                    <a:pt x="1366012" y="1060196"/>
                    <a:pt x="1060196" y="1366012"/>
                    <a:pt x="683006" y="1366012"/>
                  </a:cubicBezTo>
                  <a:cubicBezTo>
                    <a:pt x="305816" y="1366012"/>
                    <a:pt x="0" y="1060323"/>
                    <a:pt x="0" y="683006"/>
                  </a:cubicBezTo>
                  <a:close/>
                </a:path>
              </a:pathLst>
            </a:custGeom>
            <a:solidFill>
              <a:srgbClr val="14132F"/>
            </a:solidFill>
          </p:spPr>
        </p:sp>
        <p:sp>
          <p:nvSpPr>
            <p:cNvPr id="25" name="TextBox 25"/>
            <p:cNvSpPr txBox="1"/>
            <p:nvPr/>
          </p:nvSpPr>
          <p:spPr>
            <a:xfrm>
              <a:off x="0" y="-85725"/>
              <a:ext cx="1366072" cy="1451797"/>
            </a:xfrm>
            <a:prstGeom prst="rect">
              <a:avLst/>
            </a:prstGeom>
          </p:spPr>
          <p:txBody>
            <a:bodyPr lIns="50800" tIns="50800" rIns="50800" bIns="50800" rtlCol="0" anchor="ctr"/>
            <a:lstStyle/>
            <a:p>
              <a:pPr algn="ctr">
                <a:lnSpc>
                  <a:spcPts val="5040"/>
                </a:lnSpc>
              </a:pPr>
              <a:r>
                <a:rPr lang="en-US" sz="4200" b="1">
                  <a:solidFill>
                    <a:srgbClr val="E7E2F2"/>
                  </a:solidFill>
                  <a:latin typeface="Calibri (MS) Bold"/>
                  <a:ea typeface="Calibri (MS) Bold"/>
                  <a:cs typeface="Calibri (MS) Bold"/>
                  <a:sym typeface="Calibri (MS) Bold"/>
                </a:rPr>
                <a:t>3</a:t>
              </a:r>
            </a:p>
          </p:txBody>
        </p:sp>
      </p:grpSp>
      <p:grpSp>
        <p:nvGrpSpPr>
          <p:cNvPr id="26" name="Group 26"/>
          <p:cNvGrpSpPr/>
          <p:nvPr/>
        </p:nvGrpSpPr>
        <p:grpSpPr>
          <a:xfrm>
            <a:off x="10972800" y="2120686"/>
            <a:ext cx="1024554" cy="1024554"/>
            <a:chOff x="0" y="0"/>
            <a:chExt cx="1366072" cy="1366072"/>
          </a:xfrm>
        </p:grpSpPr>
        <p:sp>
          <p:nvSpPr>
            <p:cNvPr id="27" name="Freeform 27"/>
            <p:cNvSpPr/>
            <p:nvPr/>
          </p:nvSpPr>
          <p:spPr>
            <a:xfrm>
              <a:off x="0" y="0"/>
              <a:ext cx="1366012" cy="1366012"/>
            </a:xfrm>
            <a:custGeom>
              <a:avLst/>
              <a:gdLst/>
              <a:ahLst/>
              <a:cxnLst/>
              <a:rect l="l" t="t" r="r" b="b"/>
              <a:pathLst>
                <a:path w="1366012" h="1366012">
                  <a:moveTo>
                    <a:pt x="0" y="683006"/>
                  </a:moveTo>
                  <a:cubicBezTo>
                    <a:pt x="0" y="305816"/>
                    <a:pt x="305816" y="0"/>
                    <a:pt x="683006" y="0"/>
                  </a:cubicBezTo>
                  <a:cubicBezTo>
                    <a:pt x="1060196" y="0"/>
                    <a:pt x="1366012" y="305816"/>
                    <a:pt x="1366012" y="683006"/>
                  </a:cubicBezTo>
                  <a:cubicBezTo>
                    <a:pt x="1366012" y="1060196"/>
                    <a:pt x="1060196" y="1366012"/>
                    <a:pt x="683006" y="1366012"/>
                  </a:cubicBezTo>
                  <a:cubicBezTo>
                    <a:pt x="305816" y="1366012"/>
                    <a:pt x="0" y="1060323"/>
                    <a:pt x="0" y="683006"/>
                  </a:cubicBezTo>
                  <a:close/>
                </a:path>
              </a:pathLst>
            </a:custGeom>
            <a:solidFill>
              <a:srgbClr val="14132F"/>
            </a:solidFill>
          </p:spPr>
        </p:sp>
        <p:sp>
          <p:nvSpPr>
            <p:cNvPr id="28" name="TextBox 28"/>
            <p:cNvSpPr txBox="1"/>
            <p:nvPr/>
          </p:nvSpPr>
          <p:spPr>
            <a:xfrm>
              <a:off x="0" y="-85725"/>
              <a:ext cx="1366072" cy="1451797"/>
            </a:xfrm>
            <a:prstGeom prst="rect">
              <a:avLst/>
            </a:prstGeom>
          </p:spPr>
          <p:txBody>
            <a:bodyPr lIns="50800" tIns="50800" rIns="50800" bIns="50800" rtlCol="0" anchor="ctr"/>
            <a:lstStyle/>
            <a:p>
              <a:pPr algn="ctr">
                <a:lnSpc>
                  <a:spcPts val="5040"/>
                </a:lnSpc>
              </a:pPr>
              <a:r>
                <a:rPr lang="en-US" sz="4200" b="1">
                  <a:solidFill>
                    <a:srgbClr val="E7E2F2"/>
                  </a:solidFill>
                  <a:latin typeface="Calibri (MS) Bold"/>
                  <a:ea typeface="Calibri (MS) Bold"/>
                  <a:cs typeface="Calibri (MS) Bold"/>
                  <a:sym typeface="Calibri (MS) Bold"/>
                </a:rPr>
                <a:t>4</a:t>
              </a:r>
            </a:p>
          </p:txBody>
        </p:sp>
      </p:grpSp>
      <p:grpSp>
        <p:nvGrpSpPr>
          <p:cNvPr id="29" name="Group 29"/>
          <p:cNvGrpSpPr/>
          <p:nvPr/>
        </p:nvGrpSpPr>
        <p:grpSpPr>
          <a:xfrm>
            <a:off x="228600" y="5697939"/>
            <a:ext cx="3943266" cy="1024554"/>
            <a:chOff x="0" y="0"/>
            <a:chExt cx="5257688" cy="1366072"/>
          </a:xfrm>
        </p:grpSpPr>
        <p:sp>
          <p:nvSpPr>
            <p:cNvPr id="30" name="Freeform 30"/>
            <p:cNvSpPr/>
            <p:nvPr/>
          </p:nvSpPr>
          <p:spPr>
            <a:xfrm>
              <a:off x="0" y="0"/>
              <a:ext cx="5257673" cy="1366012"/>
            </a:xfrm>
            <a:custGeom>
              <a:avLst/>
              <a:gdLst/>
              <a:ahLst/>
              <a:cxnLst/>
              <a:rect l="l" t="t" r="r" b="b"/>
              <a:pathLst>
                <a:path w="5257673" h="1366012">
                  <a:moveTo>
                    <a:pt x="0" y="0"/>
                  </a:moveTo>
                  <a:lnTo>
                    <a:pt x="5257673" y="0"/>
                  </a:lnTo>
                  <a:lnTo>
                    <a:pt x="5257673" y="1366012"/>
                  </a:lnTo>
                  <a:lnTo>
                    <a:pt x="0" y="1366012"/>
                  </a:lnTo>
                  <a:close/>
                </a:path>
              </a:pathLst>
            </a:custGeom>
            <a:solidFill>
              <a:srgbClr val="1A1A1A"/>
            </a:solidFill>
          </p:spPr>
        </p:sp>
        <p:sp>
          <p:nvSpPr>
            <p:cNvPr id="31" name="TextBox 31"/>
            <p:cNvSpPr txBox="1"/>
            <p:nvPr/>
          </p:nvSpPr>
          <p:spPr>
            <a:xfrm>
              <a:off x="0" y="-57150"/>
              <a:ext cx="5257688" cy="1423222"/>
            </a:xfrm>
            <a:prstGeom prst="rect">
              <a:avLst/>
            </a:prstGeom>
          </p:spPr>
          <p:txBody>
            <a:bodyPr lIns="50800" tIns="50800" rIns="50800" bIns="50800" rtlCol="0" anchor="t"/>
            <a:lstStyle/>
            <a:p>
              <a:pPr algn="ctr">
                <a:lnSpc>
                  <a:spcPts val="3240"/>
                </a:lnSpc>
              </a:pPr>
              <a:r>
                <a:rPr lang="en-US" sz="2700" b="1">
                  <a:solidFill>
                    <a:srgbClr val="F6F2FF"/>
                  </a:solidFill>
                  <a:latin typeface="Calibri (MS) Bold"/>
                  <a:ea typeface="Calibri (MS) Bold"/>
                  <a:cs typeface="Calibri (MS) Bold"/>
                  <a:sym typeface="Calibri (MS) Bold"/>
                </a:rPr>
                <a:t> BELAJAR MANDIRI MELALUI MOOC</a:t>
              </a:r>
            </a:p>
          </p:txBody>
        </p:sp>
      </p:grpSp>
      <p:grpSp>
        <p:nvGrpSpPr>
          <p:cNvPr id="32" name="Group 32"/>
          <p:cNvGrpSpPr/>
          <p:nvPr/>
        </p:nvGrpSpPr>
        <p:grpSpPr>
          <a:xfrm>
            <a:off x="239487" y="7110391"/>
            <a:ext cx="3722065" cy="1881484"/>
            <a:chOff x="0" y="0"/>
            <a:chExt cx="4962754" cy="2508646"/>
          </a:xfrm>
        </p:grpSpPr>
        <p:sp>
          <p:nvSpPr>
            <p:cNvPr id="33" name="Freeform 33"/>
            <p:cNvSpPr/>
            <p:nvPr/>
          </p:nvSpPr>
          <p:spPr>
            <a:xfrm>
              <a:off x="0" y="0"/>
              <a:ext cx="4962652" cy="2508631"/>
            </a:xfrm>
            <a:custGeom>
              <a:avLst/>
              <a:gdLst/>
              <a:ahLst/>
              <a:cxnLst/>
              <a:rect l="l" t="t" r="r" b="b"/>
              <a:pathLst>
                <a:path w="4962652" h="2508631">
                  <a:moveTo>
                    <a:pt x="0" y="616077"/>
                  </a:moveTo>
                  <a:cubicBezTo>
                    <a:pt x="0" y="275844"/>
                    <a:pt x="275844" y="0"/>
                    <a:pt x="616077" y="0"/>
                  </a:cubicBezTo>
                  <a:lnTo>
                    <a:pt x="4346575" y="0"/>
                  </a:lnTo>
                  <a:cubicBezTo>
                    <a:pt x="4686808" y="0"/>
                    <a:pt x="4962652" y="275844"/>
                    <a:pt x="4962652" y="616077"/>
                  </a:cubicBezTo>
                  <a:lnTo>
                    <a:pt x="4962652" y="1892427"/>
                  </a:lnTo>
                  <a:cubicBezTo>
                    <a:pt x="4962652" y="2232660"/>
                    <a:pt x="4686808" y="2508504"/>
                    <a:pt x="4346575" y="2508504"/>
                  </a:cubicBezTo>
                  <a:lnTo>
                    <a:pt x="616077" y="2508504"/>
                  </a:lnTo>
                  <a:cubicBezTo>
                    <a:pt x="275844" y="2508631"/>
                    <a:pt x="0" y="2232787"/>
                    <a:pt x="0" y="1892554"/>
                  </a:cubicBezTo>
                  <a:close/>
                </a:path>
              </a:pathLst>
            </a:custGeom>
            <a:solidFill>
              <a:srgbClr val="FFFFFF"/>
            </a:solidFill>
          </p:spPr>
        </p:sp>
        <p:sp>
          <p:nvSpPr>
            <p:cNvPr id="34" name="TextBox 34"/>
            <p:cNvSpPr txBox="1"/>
            <p:nvPr/>
          </p:nvSpPr>
          <p:spPr>
            <a:xfrm>
              <a:off x="0" y="-38100"/>
              <a:ext cx="4962754" cy="2546746"/>
            </a:xfrm>
            <a:prstGeom prst="rect">
              <a:avLst/>
            </a:prstGeom>
          </p:spPr>
          <p:txBody>
            <a:bodyPr lIns="50800" tIns="50800" rIns="50800" bIns="50800" rtlCol="0" anchor="t"/>
            <a:lstStyle/>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Pembelajaran secara mandiri oleh PESERTA</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Dikelola oleh LAN</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9 Hari  = 48 JP</a:t>
              </a:r>
            </a:p>
          </p:txBody>
        </p:sp>
      </p:grpSp>
      <p:grpSp>
        <p:nvGrpSpPr>
          <p:cNvPr id="35" name="Group 35"/>
          <p:cNvGrpSpPr/>
          <p:nvPr/>
        </p:nvGrpSpPr>
        <p:grpSpPr>
          <a:xfrm>
            <a:off x="4415684" y="6863665"/>
            <a:ext cx="3197900" cy="3392299"/>
            <a:chOff x="0" y="0"/>
            <a:chExt cx="4263866" cy="4523066"/>
          </a:xfrm>
        </p:grpSpPr>
        <p:sp>
          <p:nvSpPr>
            <p:cNvPr id="36" name="Freeform 36"/>
            <p:cNvSpPr/>
            <p:nvPr/>
          </p:nvSpPr>
          <p:spPr>
            <a:xfrm>
              <a:off x="0" y="0"/>
              <a:ext cx="4263898" cy="4523105"/>
            </a:xfrm>
            <a:custGeom>
              <a:avLst/>
              <a:gdLst/>
              <a:ahLst/>
              <a:cxnLst/>
              <a:rect l="l" t="t" r="r" b="b"/>
              <a:pathLst>
                <a:path w="4263898" h="4523105">
                  <a:moveTo>
                    <a:pt x="0" y="710692"/>
                  </a:moveTo>
                  <a:cubicBezTo>
                    <a:pt x="0" y="318135"/>
                    <a:pt x="318135" y="0"/>
                    <a:pt x="710692" y="0"/>
                  </a:cubicBezTo>
                  <a:lnTo>
                    <a:pt x="3553206" y="0"/>
                  </a:lnTo>
                  <a:cubicBezTo>
                    <a:pt x="3945636" y="0"/>
                    <a:pt x="4263898" y="318135"/>
                    <a:pt x="4263898" y="710692"/>
                  </a:cubicBezTo>
                  <a:lnTo>
                    <a:pt x="4263898" y="3812413"/>
                  </a:lnTo>
                  <a:cubicBezTo>
                    <a:pt x="4263898" y="4204843"/>
                    <a:pt x="3945763" y="4523105"/>
                    <a:pt x="3553206" y="4523105"/>
                  </a:cubicBezTo>
                  <a:lnTo>
                    <a:pt x="710692" y="4523105"/>
                  </a:lnTo>
                  <a:cubicBezTo>
                    <a:pt x="318135" y="4523105"/>
                    <a:pt x="0" y="4204843"/>
                    <a:pt x="0" y="3812413"/>
                  </a:cubicBezTo>
                  <a:close/>
                </a:path>
              </a:pathLst>
            </a:custGeom>
            <a:solidFill>
              <a:srgbClr val="FFFFFF"/>
            </a:solidFill>
          </p:spPr>
        </p:sp>
        <p:sp>
          <p:nvSpPr>
            <p:cNvPr id="37" name="TextBox 37"/>
            <p:cNvSpPr txBox="1"/>
            <p:nvPr/>
          </p:nvSpPr>
          <p:spPr>
            <a:xfrm>
              <a:off x="0" y="-38100"/>
              <a:ext cx="4263866" cy="4561166"/>
            </a:xfrm>
            <a:prstGeom prst="rect">
              <a:avLst/>
            </a:prstGeom>
          </p:spPr>
          <p:txBody>
            <a:bodyPr lIns="50800" tIns="50800" rIns="50800" bIns="50800" rtlCol="0" anchor="t"/>
            <a:lstStyle/>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Merupakan </a:t>
              </a:r>
              <a:r>
                <a:rPr lang="en-US" sz="2400" b="1">
                  <a:solidFill>
                    <a:srgbClr val="1A1A1A"/>
                  </a:solidFill>
                  <a:latin typeface="Calibri (MS) Bold"/>
                  <a:ea typeface="Calibri (MS) Bold"/>
                  <a:cs typeface="Calibri (MS) Bold"/>
                  <a:sym typeface="Calibri (MS) Bold"/>
                </a:rPr>
                <a:t>pembelajaran secara daring  </a:t>
              </a:r>
              <a:r>
                <a:rPr lang="en-US" sz="2400">
                  <a:solidFill>
                    <a:srgbClr val="1A1A1A"/>
                  </a:solidFill>
                  <a:latin typeface="Calibri (MS)"/>
                  <a:ea typeface="Calibri (MS)"/>
                  <a:cs typeface="Calibri (MS)"/>
                  <a:sym typeface="Calibri (MS)"/>
                </a:rPr>
                <a:t>di tempat kerja </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Dikelola LAN melalui LMS Kolabjar</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203 JP</a:t>
              </a:r>
            </a:p>
          </p:txBody>
        </p:sp>
      </p:grpSp>
      <p:sp>
        <p:nvSpPr>
          <p:cNvPr id="38" name="Freeform 38"/>
          <p:cNvSpPr/>
          <p:nvPr/>
        </p:nvSpPr>
        <p:spPr>
          <a:xfrm>
            <a:off x="416622" y="21940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5"/>
            <a:stretch>
              <a:fillRect t="-743" b="-743"/>
            </a:stretch>
          </a:blipFill>
        </p:spPr>
      </p:sp>
      <p:sp>
        <p:nvSpPr>
          <p:cNvPr id="39" name="Freeform 39"/>
          <p:cNvSpPr/>
          <p:nvPr/>
        </p:nvSpPr>
        <p:spPr>
          <a:xfrm>
            <a:off x="16483799" y="456795"/>
            <a:ext cx="1221613" cy="534737"/>
          </a:xfrm>
          <a:custGeom>
            <a:avLst/>
            <a:gdLst/>
            <a:ahLst/>
            <a:cxnLst/>
            <a:rect l="l" t="t" r="r" b="b"/>
            <a:pathLst>
              <a:path w="1221613" h="534737">
                <a:moveTo>
                  <a:pt x="0" y="0"/>
                </a:moveTo>
                <a:lnTo>
                  <a:pt x="1221613" y="0"/>
                </a:lnTo>
                <a:lnTo>
                  <a:pt x="1221613" y="534737"/>
                </a:lnTo>
                <a:lnTo>
                  <a:pt x="0" y="534737"/>
                </a:lnTo>
                <a:lnTo>
                  <a:pt x="0" y="0"/>
                </a:lnTo>
                <a:close/>
              </a:path>
            </a:pathLst>
          </a:custGeom>
          <a:blipFill>
            <a:blip r:embed="rId6"/>
            <a:stretch>
              <a:fillRect t="-119" b="-119"/>
            </a:stretch>
          </a:blipFill>
        </p:spPr>
      </p:sp>
      <p:sp>
        <p:nvSpPr>
          <p:cNvPr id="40" name="Freeform 40"/>
          <p:cNvSpPr/>
          <p:nvPr/>
        </p:nvSpPr>
        <p:spPr>
          <a:xfrm>
            <a:off x="14209316" y="213639"/>
            <a:ext cx="2150820" cy="818156"/>
          </a:xfrm>
          <a:custGeom>
            <a:avLst/>
            <a:gdLst/>
            <a:ahLst/>
            <a:cxnLst/>
            <a:rect l="l" t="t" r="r" b="b"/>
            <a:pathLst>
              <a:path w="2150820" h="818156">
                <a:moveTo>
                  <a:pt x="0" y="0"/>
                </a:moveTo>
                <a:lnTo>
                  <a:pt x="2150820" y="0"/>
                </a:lnTo>
                <a:lnTo>
                  <a:pt x="2150820" y="818156"/>
                </a:lnTo>
                <a:lnTo>
                  <a:pt x="0" y="818156"/>
                </a:lnTo>
                <a:lnTo>
                  <a:pt x="0" y="0"/>
                </a:lnTo>
                <a:close/>
              </a:path>
            </a:pathLst>
          </a:custGeom>
          <a:blipFill>
            <a:blip r:embed="rId7"/>
            <a:stretch>
              <a:fillRect l="-89" r="-89"/>
            </a:stretch>
          </a:blipFill>
        </p:spPr>
      </p:sp>
      <p:grpSp>
        <p:nvGrpSpPr>
          <p:cNvPr id="41" name="Group 41"/>
          <p:cNvGrpSpPr/>
          <p:nvPr/>
        </p:nvGrpSpPr>
        <p:grpSpPr>
          <a:xfrm>
            <a:off x="14875988" y="5790045"/>
            <a:ext cx="2465452" cy="799021"/>
            <a:chOff x="0" y="0"/>
            <a:chExt cx="3287270" cy="1065362"/>
          </a:xfrm>
        </p:grpSpPr>
        <p:sp>
          <p:nvSpPr>
            <p:cNvPr id="42" name="Freeform 42"/>
            <p:cNvSpPr/>
            <p:nvPr/>
          </p:nvSpPr>
          <p:spPr>
            <a:xfrm>
              <a:off x="0" y="0"/>
              <a:ext cx="3287268" cy="1065403"/>
            </a:xfrm>
            <a:custGeom>
              <a:avLst/>
              <a:gdLst/>
              <a:ahLst/>
              <a:cxnLst/>
              <a:rect l="l" t="t" r="r" b="b"/>
              <a:pathLst>
                <a:path w="3287268" h="1065403">
                  <a:moveTo>
                    <a:pt x="0" y="0"/>
                  </a:moveTo>
                  <a:lnTo>
                    <a:pt x="3287268" y="0"/>
                  </a:lnTo>
                  <a:lnTo>
                    <a:pt x="3287268" y="1065403"/>
                  </a:lnTo>
                  <a:lnTo>
                    <a:pt x="0" y="1065403"/>
                  </a:lnTo>
                  <a:close/>
                </a:path>
              </a:pathLst>
            </a:custGeom>
            <a:solidFill>
              <a:srgbClr val="1A1A1A"/>
            </a:solidFill>
          </p:spPr>
        </p:sp>
        <p:sp>
          <p:nvSpPr>
            <p:cNvPr id="43" name="TextBox 43"/>
            <p:cNvSpPr txBox="1"/>
            <p:nvPr/>
          </p:nvSpPr>
          <p:spPr>
            <a:xfrm>
              <a:off x="0" y="-57150"/>
              <a:ext cx="3287270" cy="1122512"/>
            </a:xfrm>
            <a:prstGeom prst="rect">
              <a:avLst/>
            </a:prstGeom>
          </p:spPr>
          <p:txBody>
            <a:bodyPr lIns="50800" tIns="50800" rIns="50800" bIns="50800" rtlCol="0" anchor="t"/>
            <a:lstStyle/>
            <a:p>
              <a:pPr algn="ctr">
                <a:lnSpc>
                  <a:spcPts val="3240"/>
                </a:lnSpc>
              </a:pPr>
              <a:r>
                <a:rPr lang="en-US" sz="2700" b="1">
                  <a:solidFill>
                    <a:srgbClr val="F6F2FF"/>
                  </a:solidFill>
                  <a:latin typeface="Calibri (MS) Bold"/>
                  <a:ea typeface="Calibri (MS) Bold"/>
                  <a:cs typeface="Calibri (MS) Bold"/>
                  <a:sym typeface="Calibri (MS) Bold"/>
                </a:rPr>
                <a:t>KLASIKAL</a:t>
              </a:r>
            </a:p>
          </p:txBody>
        </p:sp>
      </p:grpSp>
      <p:grpSp>
        <p:nvGrpSpPr>
          <p:cNvPr id="44" name="Group 44"/>
          <p:cNvGrpSpPr/>
          <p:nvPr/>
        </p:nvGrpSpPr>
        <p:grpSpPr>
          <a:xfrm>
            <a:off x="7439236" y="5792544"/>
            <a:ext cx="4064257" cy="786131"/>
            <a:chOff x="0" y="0"/>
            <a:chExt cx="5419010" cy="1048174"/>
          </a:xfrm>
        </p:grpSpPr>
        <p:sp>
          <p:nvSpPr>
            <p:cNvPr id="45" name="Freeform 45"/>
            <p:cNvSpPr/>
            <p:nvPr/>
          </p:nvSpPr>
          <p:spPr>
            <a:xfrm>
              <a:off x="0" y="0"/>
              <a:ext cx="5418963" cy="1048131"/>
            </a:xfrm>
            <a:custGeom>
              <a:avLst/>
              <a:gdLst/>
              <a:ahLst/>
              <a:cxnLst/>
              <a:rect l="l" t="t" r="r" b="b"/>
              <a:pathLst>
                <a:path w="5418963" h="1048131">
                  <a:moveTo>
                    <a:pt x="0" y="0"/>
                  </a:moveTo>
                  <a:lnTo>
                    <a:pt x="5418963" y="0"/>
                  </a:lnTo>
                  <a:lnTo>
                    <a:pt x="5418963" y="1048131"/>
                  </a:lnTo>
                  <a:lnTo>
                    <a:pt x="0" y="1048131"/>
                  </a:lnTo>
                  <a:close/>
                </a:path>
              </a:pathLst>
            </a:custGeom>
            <a:solidFill>
              <a:srgbClr val="1A1A1A"/>
            </a:solidFill>
          </p:spPr>
        </p:sp>
        <p:sp>
          <p:nvSpPr>
            <p:cNvPr id="46" name="TextBox 46"/>
            <p:cNvSpPr txBox="1"/>
            <p:nvPr/>
          </p:nvSpPr>
          <p:spPr>
            <a:xfrm>
              <a:off x="0" y="-57150"/>
              <a:ext cx="5419010" cy="1105324"/>
            </a:xfrm>
            <a:prstGeom prst="rect">
              <a:avLst/>
            </a:prstGeom>
          </p:spPr>
          <p:txBody>
            <a:bodyPr lIns="50800" tIns="50800" rIns="50800" bIns="50800" rtlCol="0" anchor="t"/>
            <a:lstStyle/>
            <a:p>
              <a:pPr algn="ctr">
                <a:lnSpc>
                  <a:spcPts val="3240"/>
                </a:lnSpc>
              </a:pPr>
              <a:r>
                <a:rPr lang="en-US" sz="2700" b="1">
                  <a:solidFill>
                    <a:srgbClr val="F6F2FF"/>
                  </a:solidFill>
                  <a:latin typeface="Calibri (MS) Bold"/>
                  <a:ea typeface="Calibri (MS) Bold"/>
                  <a:cs typeface="Calibri (MS) Bold"/>
                  <a:sym typeface="Calibri (MS) Bold"/>
                </a:rPr>
                <a:t>Off campuss/ Habituasi</a:t>
              </a:r>
            </a:p>
          </p:txBody>
        </p:sp>
      </p:grpSp>
      <p:grpSp>
        <p:nvGrpSpPr>
          <p:cNvPr id="47" name="Group 47"/>
          <p:cNvGrpSpPr/>
          <p:nvPr/>
        </p:nvGrpSpPr>
        <p:grpSpPr>
          <a:xfrm>
            <a:off x="14780518" y="6923772"/>
            <a:ext cx="2953559" cy="1881484"/>
            <a:chOff x="0" y="0"/>
            <a:chExt cx="3938078" cy="2508646"/>
          </a:xfrm>
        </p:grpSpPr>
        <p:sp>
          <p:nvSpPr>
            <p:cNvPr id="48" name="Freeform 48"/>
            <p:cNvSpPr/>
            <p:nvPr/>
          </p:nvSpPr>
          <p:spPr>
            <a:xfrm>
              <a:off x="0" y="0"/>
              <a:ext cx="3938016" cy="2508631"/>
            </a:xfrm>
            <a:custGeom>
              <a:avLst/>
              <a:gdLst/>
              <a:ahLst/>
              <a:cxnLst/>
              <a:rect l="l" t="t" r="r" b="b"/>
              <a:pathLst>
                <a:path w="3938016" h="2508631">
                  <a:moveTo>
                    <a:pt x="0" y="616077"/>
                  </a:moveTo>
                  <a:cubicBezTo>
                    <a:pt x="0" y="275844"/>
                    <a:pt x="275844" y="0"/>
                    <a:pt x="616077" y="0"/>
                  </a:cubicBezTo>
                  <a:lnTo>
                    <a:pt x="3321939" y="0"/>
                  </a:lnTo>
                  <a:cubicBezTo>
                    <a:pt x="3662172" y="0"/>
                    <a:pt x="3938016" y="275844"/>
                    <a:pt x="3938016" y="616077"/>
                  </a:cubicBezTo>
                  <a:lnTo>
                    <a:pt x="3938016" y="1892427"/>
                  </a:lnTo>
                  <a:cubicBezTo>
                    <a:pt x="3938016" y="2232660"/>
                    <a:pt x="3662172" y="2508504"/>
                    <a:pt x="3321939" y="2508504"/>
                  </a:cubicBezTo>
                  <a:lnTo>
                    <a:pt x="616077" y="2508504"/>
                  </a:lnTo>
                  <a:cubicBezTo>
                    <a:pt x="275844" y="2508631"/>
                    <a:pt x="0" y="2232787"/>
                    <a:pt x="0" y="1892554"/>
                  </a:cubicBezTo>
                  <a:close/>
                </a:path>
              </a:pathLst>
            </a:custGeom>
            <a:solidFill>
              <a:srgbClr val="FFFFFF"/>
            </a:solidFill>
          </p:spPr>
        </p:sp>
        <p:sp>
          <p:nvSpPr>
            <p:cNvPr id="49" name="TextBox 49"/>
            <p:cNvSpPr txBox="1"/>
            <p:nvPr/>
          </p:nvSpPr>
          <p:spPr>
            <a:xfrm>
              <a:off x="0" y="-38100"/>
              <a:ext cx="3938078" cy="2546746"/>
            </a:xfrm>
            <a:prstGeom prst="rect">
              <a:avLst/>
            </a:prstGeom>
          </p:spPr>
          <p:txBody>
            <a:bodyPr lIns="50800" tIns="50800" rIns="50800" bIns="50800" rtlCol="0" anchor="t"/>
            <a:lstStyle/>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Tempat  di LAN Pejompongan</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3 Hari Pelatihan (30 JP)</a:t>
              </a:r>
            </a:p>
          </p:txBody>
        </p:sp>
      </p:grpSp>
      <p:grpSp>
        <p:nvGrpSpPr>
          <p:cNvPr id="50" name="Group 50"/>
          <p:cNvGrpSpPr/>
          <p:nvPr/>
        </p:nvGrpSpPr>
        <p:grpSpPr>
          <a:xfrm>
            <a:off x="7835665" y="6739058"/>
            <a:ext cx="3942054" cy="2311539"/>
            <a:chOff x="0" y="0"/>
            <a:chExt cx="5256072" cy="3082052"/>
          </a:xfrm>
        </p:grpSpPr>
        <p:sp>
          <p:nvSpPr>
            <p:cNvPr id="51" name="Freeform 51"/>
            <p:cNvSpPr/>
            <p:nvPr/>
          </p:nvSpPr>
          <p:spPr>
            <a:xfrm>
              <a:off x="0" y="0"/>
              <a:ext cx="5256022" cy="3082036"/>
            </a:xfrm>
            <a:custGeom>
              <a:avLst/>
              <a:gdLst/>
              <a:ahLst/>
              <a:cxnLst/>
              <a:rect l="l" t="t" r="r" b="b"/>
              <a:pathLst>
                <a:path w="5256022" h="3082036">
                  <a:moveTo>
                    <a:pt x="0" y="756920"/>
                  </a:moveTo>
                  <a:cubicBezTo>
                    <a:pt x="0" y="338836"/>
                    <a:pt x="338836" y="0"/>
                    <a:pt x="756920" y="0"/>
                  </a:cubicBezTo>
                  <a:lnTo>
                    <a:pt x="4499102" y="0"/>
                  </a:lnTo>
                  <a:cubicBezTo>
                    <a:pt x="4917186" y="0"/>
                    <a:pt x="5256022" y="338836"/>
                    <a:pt x="5256022" y="756920"/>
                  </a:cubicBezTo>
                  <a:lnTo>
                    <a:pt x="5256022" y="2325116"/>
                  </a:lnTo>
                  <a:cubicBezTo>
                    <a:pt x="5256022" y="2743200"/>
                    <a:pt x="4917186" y="3082036"/>
                    <a:pt x="4499102" y="3082036"/>
                  </a:cubicBezTo>
                  <a:lnTo>
                    <a:pt x="756920" y="3082036"/>
                  </a:lnTo>
                  <a:cubicBezTo>
                    <a:pt x="338836" y="3082036"/>
                    <a:pt x="0" y="2743200"/>
                    <a:pt x="0" y="2325116"/>
                  </a:cubicBezTo>
                  <a:close/>
                </a:path>
              </a:pathLst>
            </a:custGeom>
            <a:solidFill>
              <a:srgbClr val="FFFFFF"/>
            </a:solidFill>
          </p:spPr>
        </p:sp>
        <p:sp>
          <p:nvSpPr>
            <p:cNvPr id="52" name="TextBox 52"/>
            <p:cNvSpPr txBox="1"/>
            <p:nvPr/>
          </p:nvSpPr>
          <p:spPr>
            <a:xfrm>
              <a:off x="0" y="-38100"/>
              <a:ext cx="5256072" cy="3120152"/>
            </a:xfrm>
            <a:prstGeom prst="rect">
              <a:avLst/>
            </a:prstGeom>
          </p:spPr>
          <p:txBody>
            <a:bodyPr lIns="50800" tIns="50800" rIns="50800" bIns="50800" rtlCol="0" anchor="t"/>
            <a:lstStyle/>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Habituasi /Pelaksanaan Aktualisasi 360 JP</a:t>
              </a:r>
            </a:p>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Penguatan Kompetensi Teknis Bidang Tugas (Instansi asal Peserta) </a:t>
              </a:r>
            </a:p>
          </p:txBody>
        </p:sp>
      </p:grpSp>
      <p:grpSp>
        <p:nvGrpSpPr>
          <p:cNvPr id="53" name="Group 53"/>
          <p:cNvGrpSpPr/>
          <p:nvPr/>
        </p:nvGrpSpPr>
        <p:grpSpPr>
          <a:xfrm>
            <a:off x="11622712" y="5830180"/>
            <a:ext cx="2597989" cy="799026"/>
            <a:chOff x="0" y="0"/>
            <a:chExt cx="3463986" cy="1065368"/>
          </a:xfrm>
        </p:grpSpPr>
        <p:sp>
          <p:nvSpPr>
            <p:cNvPr id="54" name="Freeform 54"/>
            <p:cNvSpPr/>
            <p:nvPr/>
          </p:nvSpPr>
          <p:spPr>
            <a:xfrm>
              <a:off x="0" y="0"/>
              <a:ext cx="3463925" cy="1065403"/>
            </a:xfrm>
            <a:custGeom>
              <a:avLst/>
              <a:gdLst/>
              <a:ahLst/>
              <a:cxnLst/>
              <a:rect l="l" t="t" r="r" b="b"/>
              <a:pathLst>
                <a:path w="3463925" h="1065403">
                  <a:moveTo>
                    <a:pt x="0" y="0"/>
                  </a:moveTo>
                  <a:lnTo>
                    <a:pt x="3463925" y="0"/>
                  </a:lnTo>
                  <a:lnTo>
                    <a:pt x="3463925" y="1065403"/>
                  </a:lnTo>
                  <a:lnTo>
                    <a:pt x="0" y="1065403"/>
                  </a:lnTo>
                  <a:close/>
                </a:path>
              </a:pathLst>
            </a:custGeom>
            <a:solidFill>
              <a:srgbClr val="1A1A1A"/>
            </a:solidFill>
          </p:spPr>
        </p:sp>
        <p:sp>
          <p:nvSpPr>
            <p:cNvPr id="55" name="TextBox 55"/>
            <p:cNvSpPr txBox="1"/>
            <p:nvPr/>
          </p:nvSpPr>
          <p:spPr>
            <a:xfrm>
              <a:off x="0" y="-57150"/>
              <a:ext cx="3463986" cy="1122518"/>
            </a:xfrm>
            <a:prstGeom prst="rect">
              <a:avLst/>
            </a:prstGeom>
          </p:spPr>
          <p:txBody>
            <a:bodyPr lIns="50800" tIns="50800" rIns="50800" bIns="50800" rtlCol="0" anchor="t"/>
            <a:lstStyle/>
            <a:p>
              <a:pPr algn="ctr">
                <a:lnSpc>
                  <a:spcPts val="3240"/>
                </a:lnSpc>
              </a:pPr>
              <a:r>
                <a:rPr lang="en-US" sz="2700" b="1">
                  <a:solidFill>
                    <a:srgbClr val="F6F2FF"/>
                  </a:solidFill>
                  <a:latin typeface="Calibri (MS) Bold"/>
                  <a:ea typeface="Calibri (MS) Bold"/>
                  <a:cs typeface="Calibri (MS) Bold"/>
                  <a:sym typeface="Calibri (MS) Bold"/>
                </a:rPr>
                <a:t>E LEARNING II</a:t>
              </a:r>
            </a:p>
          </p:txBody>
        </p:sp>
      </p:grpSp>
      <p:grpSp>
        <p:nvGrpSpPr>
          <p:cNvPr id="56" name="Group 56"/>
          <p:cNvGrpSpPr/>
          <p:nvPr/>
        </p:nvGrpSpPr>
        <p:grpSpPr>
          <a:xfrm>
            <a:off x="12221375" y="7110390"/>
            <a:ext cx="1564474" cy="591324"/>
            <a:chOff x="0" y="0"/>
            <a:chExt cx="2085966" cy="788432"/>
          </a:xfrm>
        </p:grpSpPr>
        <p:sp>
          <p:nvSpPr>
            <p:cNvPr id="57" name="Freeform 57"/>
            <p:cNvSpPr/>
            <p:nvPr/>
          </p:nvSpPr>
          <p:spPr>
            <a:xfrm>
              <a:off x="0" y="0"/>
              <a:ext cx="2085975" cy="788416"/>
            </a:xfrm>
            <a:custGeom>
              <a:avLst/>
              <a:gdLst/>
              <a:ahLst/>
              <a:cxnLst/>
              <a:rect l="l" t="t" r="r" b="b"/>
              <a:pathLst>
                <a:path w="2085975" h="788416">
                  <a:moveTo>
                    <a:pt x="0" y="193675"/>
                  </a:moveTo>
                  <a:cubicBezTo>
                    <a:pt x="0" y="86741"/>
                    <a:pt x="86741" y="0"/>
                    <a:pt x="193675" y="0"/>
                  </a:cubicBezTo>
                  <a:lnTo>
                    <a:pt x="1892300" y="0"/>
                  </a:lnTo>
                  <a:cubicBezTo>
                    <a:pt x="1999234" y="0"/>
                    <a:pt x="2085975" y="86741"/>
                    <a:pt x="2085975" y="193675"/>
                  </a:cubicBezTo>
                  <a:lnTo>
                    <a:pt x="2085975" y="594741"/>
                  </a:lnTo>
                  <a:cubicBezTo>
                    <a:pt x="2085975" y="701675"/>
                    <a:pt x="1999234" y="788416"/>
                    <a:pt x="1892300" y="788416"/>
                  </a:cubicBezTo>
                  <a:lnTo>
                    <a:pt x="193675" y="788416"/>
                  </a:lnTo>
                  <a:cubicBezTo>
                    <a:pt x="86741" y="788416"/>
                    <a:pt x="0" y="701675"/>
                    <a:pt x="0" y="594741"/>
                  </a:cubicBezTo>
                  <a:close/>
                </a:path>
              </a:pathLst>
            </a:custGeom>
            <a:solidFill>
              <a:srgbClr val="FFFFFF"/>
            </a:solidFill>
          </p:spPr>
        </p:sp>
        <p:sp>
          <p:nvSpPr>
            <p:cNvPr id="58" name="TextBox 58"/>
            <p:cNvSpPr txBox="1"/>
            <p:nvPr/>
          </p:nvSpPr>
          <p:spPr>
            <a:xfrm>
              <a:off x="0" y="-38100"/>
              <a:ext cx="2085966" cy="826532"/>
            </a:xfrm>
            <a:prstGeom prst="rect">
              <a:avLst/>
            </a:prstGeom>
          </p:spPr>
          <p:txBody>
            <a:bodyPr lIns="50800" tIns="50800" rIns="50800" bIns="50800" rtlCol="0" anchor="t"/>
            <a:lstStyle/>
            <a:p>
              <a:pPr marL="434340" lvl="1" indent="-217170" algn="l">
                <a:lnSpc>
                  <a:spcPts val="2879"/>
                </a:lnSpc>
                <a:buFont typeface="Arial"/>
                <a:buChar char="•"/>
              </a:pPr>
              <a:r>
                <a:rPr lang="en-US" sz="2400">
                  <a:solidFill>
                    <a:srgbClr val="1A1A1A"/>
                  </a:solidFill>
                  <a:latin typeface="Calibri (MS)"/>
                  <a:ea typeface="Calibri (MS)"/>
                  <a:cs typeface="Calibri (MS)"/>
                  <a:sym typeface="Calibri (MS)"/>
                </a:rPr>
                <a:t>6 JP</a:t>
              </a:r>
            </a:p>
          </p:txBody>
        </p:sp>
      </p:grpSp>
      <p:grpSp>
        <p:nvGrpSpPr>
          <p:cNvPr id="59" name="Group 59"/>
          <p:cNvGrpSpPr/>
          <p:nvPr/>
        </p:nvGrpSpPr>
        <p:grpSpPr>
          <a:xfrm>
            <a:off x="14859524" y="2387960"/>
            <a:ext cx="3238690" cy="3238690"/>
            <a:chOff x="0" y="0"/>
            <a:chExt cx="4318254" cy="4318254"/>
          </a:xfrm>
        </p:grpSpPr>
        <p:sp>
          <p:nvSpPr>
            <p:cNvPr id="60" name="Freeform 60"/>
            <p:cNvSpPr/>
            <p:nvPr/>
          </p:nvSpPr>
          <p:spPr>
            <a:xfrm>
              <a:off x="0" y="0"/>
              <a:ext cx="4318254" cy="4318254"/>
            </a:xfrm>
            <a:custGeom>
              <a:avLst/>
              <a:gdLst/>
              <a:ahLst/>
              <a:cxnLst/>
              <a:rect l="l" t="t" r="r" b="b"/>
              <a:pathLst>
                <a:path w="4318254" h="4318254">
                  <a:moveTo>
                    <a:pt x="0" y="2159127"/>
                  </a:moveTo>
                  <a:cubicBezTo>
                    <a:pt x="0" y="966724"/>
                    <a:pt x="966724" y="0"/>
                    <a:pt x="2159127" y="0"/>
                  </a:cubicBezTo>
                  <a:cubicBezTo>
                    <a:pt x="3351530" y="0"/>
                    <a:pt x="4318254" y="966724"/>
                    <a:pt x="4318254" y="2159127"/>
                  </a:cubicBezTo>
                  <a:cubicBezTo>
                    <a:pt x="4318254" y="3351530"/>
                    <a:pt x="3351530" y="4318254"/>
                    <a:pt x="2159127" y="4318254"/>
                  </a:cubicBezTo>
                  <a:cubicBezTo>
                    <a:pt x="966724" y="4318254"/>
                    <a:pt x="0" y="3351530"/>
                    <a:pt x="0" y="2159127"/>
                  </a:cubicBezTo>
                  <a:close/>
                </a:path>
              </a:pathLst>
            </a:custGeom>
            <a:solidFill>
              <a:srgbClr val="F6F2FF"/>
            </a:solidFill>
          </p:spPr>
        </p:sp>
      </p:grpSp>
      <p:grpSp>
        <p:nvGrpSpPr>
          <p:cNvPr id="61" name="Group 61"/>
          <p:cNvGrpSpPr/>
          <p:nvPr/>
        </p:nvGrpSpPr>
        <p:grpSpPr>
          <a:xfrm>
            <a:off x="14472477" y="2141588"/>
            <a:ext cx="1024554" cy="1024554"/>
            <a:chOff x="0" y="0"/>
            <a:chExt cx="1366072" cy="1366072"/>
          </a:xfrm>
        </p:grpSpPr>
        <p:sp>
          <p:nvSpPr>
            <p:cNvPr id="62" name="Freeform 62"/>
            <p:cNvSpPr/>
            <p:nvPr/>
          </p:nvSpPr>
          <p:spPr>
            <a:xfrm>
              <a:off x="0" y="0"/>
              <a:ext cx="1366012" cy="1366012"/>
            </a:xfrm>
            <a:custGeom>
              <a:avLst/>
              <a:gdLst/>
              <a:ahLst/>
              <a:cxnLst/>
              <a:rect l="l" t="t" r="r" b="b"/>
              <a:pathLst>
                <a:path w="1366012" h="1366012">
                  <a:moveTo>
                    <a:pt x="0" y="683006"/>
                  </a:moveTo>
                  <a:cubicBezTo>
                    <a:pt x="0" y="305816"/>
                    <a:pt x="305816" y="0"/>
                    <a:pt x="683006" y="0"/>
                  </a:cubicBezTo>
                  <a:cubicBezTo>
                    <a:pt x="1060196" y="0"/>
                    <a:pt x="1366012" y="305816"/>
                    <a:pt x="1366012" y="683006"/>
                  </a:cubicBezTo>
                  <a:cubicBezTo>
                    <a:pt x="1366012" y="1060196"/>
                    <a:pt x="1060196" y="1366012"/>
                    <a:pt x="683006" y="1366012"/>
                  </a:cubicBezTo>
                  <a:cubicBezTo>
                    <a:pt x="305816" y="1366012"/>
                    <a:pt x="0" y="1060323"/>
                    <a:pt x="0" y="683006"/>
                  </a:cubicBezTo>
                  <a:close/>
                </a:path>
              </a:pathLst>
            </a:custGeom>
            <a:solidFill>
              <a:srgbClr val="14132F"/>
            </a:solidFill>
          </p:spPr>
        </p:sp>
        <p:sp>
          <p:nvSpPr>
            <p:cNvPr id="63" name="TextBox 63"/>
            <p:cNvSpPr txBox="1"/>
            <p:nvPr/>
          </p:nvSpPr>
          <p:spPr>
            <a:xfrm>
              <a:off x="0" y="-85725"/>
              <a:ext cx="1366072" cy="1451797"/>
            </a:xfrm>
            <a:prstGeom prst="rect">
              <a:avLst/>
            </a:prstGeom>
          </p:spPr>
          <p:txBody>
            <a:bodyPr lIns="50800" tIns="50800" rIns="50800" bIns="50800" rtlCol="0" anchor="ctr"/>
            <a:lstStyle/>
            <a:p>
              <a:pPr algn="ctr">
                <a:lnSpc>
                  <a:spcPts val="5040"/>
                </a:lnSpc>
              </a:pPr>
              <a:r>
                <a:rPr lang="en-US" sz="4200" b="1">
                  <a:solidFill>
                    <a:srgbClr val="E7E2F2"/>
                  </a:solidFill>
                  <a:latin typeface="Calibri (MS) Bold"/>
                  <a:ea typeface="Calibri (MS) Bold"/>
                  <a:cs typeface="Calibri (MS) Bold"/>
                  <a:sym typeface="Calibri (MS) Bold"/>
                </a:rPr>
                <a:t>5</a:t>
              </a:r>
            </a:p>
          </p:txBody>
        </p:sp>
      </p:grpSp>
      <p:sp>
        <p:nvSpPr>
          <p:cNvPr id="64" name="Freeform 64"/>
          <p:cNvSpPr/>
          <p:nvPr/>
        </p:nvSpPr>
        <p:spPr>
          <a:xfrm>
            <a:off x="962080" y="2978046"/>
            <a:ext cx="2027380" cy="1925641"/>
          </a:xfrm>
          <a:custGeom>
            <a:avLst/>
            <a:gdLst/>
            <a:ahLst/>
            <a:cxnLst/>
            <a:rect l="l" t="t" r="r" b="b"/>
            <a:pathLst>
              <a:path w="2027380" h="1925641">
                <a:moveTo>
                  <a:pt x="0" y="0"/>
                </a:moveTo>
                <a:lnTo>
                  <a:pt x="2027381" y="0"/>
                </a:lnTo>
                <a:lnTo>
                  <a:pt x="2027381" y="1925641"/>
                </a:lnTo>
                <a:lnTo>
                  <a:pt x="0" y="1925641"/>
                </a:lnTo>
                <a:lnTo>
                  <a:pt x="0" y="0"/>
                </a:lnTo>
                <a:close/>
              </a:path>
            </a:pathLst>
          </a:custGeom>
          <a:blipFill>
            <a:blip r:embed="rId8">
              <a:extLst>
                <a:ext uri="{96DAC541-7B7A-43D3-8B79-37D633B846F1}">
                  <asvg:svgBlip xmlns:asvg="http://schemas.microsoft.com/office/drawing/2016/SVG/main" r:embed="rId9"/>
                </a:ext>
              </a:extLst>
            </a:blip>
            <a:stretch>
              <a:fillRect t="-12527" b="-12527"/>
            </a:stretch>
          </a:blipFill>
        </p:spPr>
      </p:sp>
      <p:sp>
        <p:nvSpPr>
          <p:cNvPr id="65" name="Freeform 65"/>
          <p:cNvSpPr/>
          <p:nvPr/>
        </p:nvSpPr>
        <p:spPr>
          <a:xfrm>
            <a:off x="5002281" y="2978046"/>
            <a:ext cx="1960592" cy="1907276"/>
          </a:xfrm>
          <a:custGeom>
            <a:avLst/>
            <a:gdLst/>
            <a:ahLst/>
            <a:cxnLst/>
            <a:rect l="l" t="t" r="r" b="b"/>
            <a:pathLst>
              <a:path w="1960592" h="1907276">
                <a:moveTo>
                  <a:pt x="0" y="0"/>
                </a:moveTo>
                <a:lnTo>
                  <a:pt x="1960592" y="0"/>
                </a:lnTo>
                <a:lnTo>
                  <a:pt x="1960592" y="1907276"/>
                </a:lnTo>
                <a:lnTo>
                  <a:pt x="0" y="1907276"/>
                </a:lnTo>
                <a:lnTo>
                  <a:pt x="0" y="0"/>
                </a:lnTo>
                <a:close/>
              </a:path>
            </a:pathLst>
          </a:custGeom>
          <a:blipFill>
            <a:blip r:embed="rId10">
              <a:extLst>
                <a:ext uri="{96DAC541-7B7A-43D3-8B79-37D633B846F1}">
                  <asvg:svgBlip xmlns:asvg="http://schemas.microsoft.com/office/drawing/2016/SVG/main" r:embed="rId11"/>
                </a:ext>
              </a:extLst>
            </a:blip>
            <a:stretch>
              <a:fillRect l="-2028" r="-2028"/>
            </a:stretch>
          </a:blipFill>
        </p:spPr>
      </p:sp>
      <p:sp>
        <p:nvSpPr>
          <p:cNvPr id="66" name="Freeform 66"/>
          <p:cNvSpPr/>
          <p:nvPr/>
        </p:nvSpPr>
        <p:spPr>
          <a:xfrm>
            <a:off x="11824851" y="3235356"/>
            <a:ext cx="2308678" cy="1502096"/>
          </a:xfrm>
          <a:custGeom>
            <a:avLst/>
            <a:gdLst/>
            <a:ahLst/>
            <a:cxnLst/>
            <a:rect l="l" t="t" r="r" b="b"/>
            <a:pathLst>
              <a:path w="2308678" h="1502096">
                <a:moveTo>
                  <a:pt x="0" y="0"/>
                </a:moveTo>
                <a:lnTo>
                  <a:pt x="2308679" y="0"/>
                </a:lnTo>
                <a:lnTo>
                  <a:pt x="2308679" y="1502096"/>
                </a:lnTo>
                <a:lnTo>
                  <a:pt x="0" y="1502096"/>
                </a:lnTo>
                <a:lnTo>
                  <a:pt x="0" y="0"/>
                </a:lnTo>
                <a:close/>
              </a:path>
            </a:pathLst>
          </a:custGeom>
          <a:blipFill>
            <a:blip r:embed="rId12">
              <a:extLst>
                <a:ext uri="{96DAC541-7B7A-43D3-8B79-37D633B846F1}">
                  <asvg:svgBlip xmlns:asvg="http://schemas.microsoft.com/office/drawing/2016/SVG/main" r:embed="rId13"/>
                </a:ext>
              </a:extLst>
            </a:blip>
            <a:stretch>
              <a:fillRect t="-1864" b="-1864"/>
            </a:stretch>
          </a:blipFill>
        </p:spPr>
      </p:sp>
      <p:pic>
        <p:nvPicPr>
          <p:cNvPr id="67" name="Picture 67"/>
          <p:cNvPicPr>
            <a:picLocks noChangeAspect="1"/>
          </p:cNvPicPr>
          <p:nvPr/>
        </p:nvPicPr>
        <p:blipFill>
          <a:blip r:embed="rId14"/>
          <a:srcRect r="142"/>
          <a:stretch>
            <a:fillRect/>
          </a:stretch>
        </p:blipFill>
        <p:spPr>
          <a:xfrm>
            <a:off x="15031042" y="3069280"/>
            <a:ext cx="2920650" cy="2088265"/>
          </a:xfrm>
          <a:prstGeom prst="rect">
            <a:avLst/>
          </a:prstGeom>
        </p:spPr>
      </p:pic>
      <p:grpSp>
        <p:nvGrpSpPr>
          <p:cNvPr id="68" name="Group 68"/>
          <p:cNvGrpSpPr/>
          <p:nvPr/>
        </p:nvGrpSpPr>
        <p:grpSpPr>
          <a:xfrm>
            <a:off x="8578686" y="2690484"/>
            <a:ext cx="2046430" cy="2182983"/>
            <a:chOff x="0" y="0"/>
            <a:chExt cx="2728574" cy="2910644"/>
          </a:xfrm>
        </p:grpSpPr>
        <p:sp>
          <p:nvSpPr>
            <p:cNvPr id="69" name="Freeform 69"/>
            <p:cNvSpPr/>
            <p:nvPr/>
          </p:nvSpPr>
          <p:spPr>
            <a:xfrm>
              <a:off x="0" y="0"/>
              <a:ext cx="2728574" cy="2910644"/>
            </a:xfrm>
            <a:custGeom>
              <a:avLst/>
              <a:gdLst/>
              <a:ahLst/>
              <a:cxnLst/>
              <a:rect l="l" t="t" r="r" b="b"/>
              <a:pathLst>
                <a:path w="2728574" h="2910644">
                  <a:moveTo>
                    <a:pt x="0" y="0"/>
                  </a:moveTo>
                  <a:lnTo>
                    <a:pt x="2728574" y="0"/>
                  </a:lnTo>
                  <a:lnTo>
                    <a:pt x="2728574" y="2910644"/>
                  </a:lnTo>
                  <a:lnTo>
                    <a:pt x="0" y="2910644"/>
                  </a:lnTo>
                  <a:lnTo>
                    <a:pt x="0" y="0"/>
                  </a:lnTo>
                  <a:close/>
                </a:path>
              </a:pathLst>
            </a:custGeom>
            <a:blipFill>
              <a:blip r:embed="rId15">
                <a:extLst>
                  <a:ext uri="{96DAC541-7B7A-43D3-8B79-37D633B846F1}">
                    <asvg:svgBlip xmlns:asvg="http://schemas.microsoft.com/office/drawing/2016/SVG/main" r:embed="rId16"/>
                  </a:ext>
                </a:extLst>
              </a:blip>
              <a:stretch>
                <a:fillRect l="-7278" r="-7278"/>
              </a:stretch>
            </a:blipFill>
          </p:spPr>
        </p:sp>
        <p:grpSp>
          <p:nvGrpSpPr>
            <p:cNvPr id="70" name="Group 70"/>
            <p:cNvGrpSpPr/>
            <p:nvPr/>
          </p:nvGrpSpPr>
          <p:grpSpPr>
            <a:xfrm>
              <a:off x="0" y="0"/>
              <a:ext cx="2728574" cy="2910644"/>
              <a:chOff x="0" y="0"/>
              <a:chExt cx="2728574" cy="2910644"/>
            </a:xfrm>
          </p:grpSpPr>
          <p:sp>
            <p:nvSpPr>
              <p:cNvPr id="71" name="Freeform 71"/>
              <p:cNvSpPr/>
              <p:nvPr/>
            </p:nvSpPr>
            <p:spPr>
              <a:xfrm>
                <a:off x="0" y="0"/>
                <a:ext cx="2728574" cy="2910644"/>
              </a:xfrm>
              <a:custGeom>
                <a:avLst/>
                <a:gdLst/>
                <a:ahLst/>
                <a:cxnLst/>
                <a:rect l="l" t="t" r="r" b="b"/>
                <a:pathLst>
                  <a:path w="2728574" h="2910644">
                    <a:moveTo>
                      <a:pt x="0" y="0"/>
                    </a:moveTo>
                    <a:lnTo>
                      <a:pt x="2728574" y="0"/>
                    </a:lnTo>
                    <a:lnTo>
                      <a:pt x="2728574" y="2910644"/>
                    </a:lnTo>
                    <a:lnTo>
                      <a:pt x="0" y="2910644"/>
                    </a:lnTo>
                    <a:close/>
                  </a:path>
                </a:pathLst>
              </a:custGeom>
              <a:solidFill>
                <a:srgbClr val="000000">
                  <a:alpha val="0"/>
                </a:srgbClr>
              </a:solidFill>
            </p:spPr>
          </p:sp>
          <p:sp>
            <p:nvSpPr>
              <p:cNvPr id="72" name="TextBox 72"/>
              <p:cNvSpPr txBox="1"/>
              <p:nvPr/>
            </p:nvSpPr>
            <p:spPr>
              <a:xfrm>
                <a:off x="0" y="-38100"/>
                <a:ext cx="2728574" cy="2948744"/>
              </a:xfrm>
              <a:prstGeom prst="rect">
                <a:avLst/>
              </a:prstGeom>
            </p:spPr>
            <p:txBody>
              <a:bodyPr lIns="0" tIns="0" rIns="0" bIns="0" rtlCol="0" anchor="t"/>
              <a:lstStyle/>
              <a:p>
                <a:pPr algn="l">
                  <a:lnSpc>
                    <a:spcPts val="2160"/>
                  </a:lnSpc>
                </a:pPr>
                <a:r>
                  <a:rPr lang="en-US" sz="1800">
                    <a:solidFill>
                      <a:srgbClr val="000000"/>
                    </a:solidFill>
                    <a:latin typeface="Calibri (MS)"/>
                    <a:ea typeface="Calibri (MS)"/>
                    <a:cs typeface="Calibri (MS)"/>
                    <a:sym typeface="Calibri (MS)"/>
                  </a:rPr>
                  <a:t>v</a:t>
                </a:r>
              </a:p>
            </p:txBody>
          </p:sp>
        </p:grpSp>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6551" y="-66551"/>
            <a:ext cx="1339110" cy="1159354"/>
            <a:chOff x="0" y="0"/>
            <a:chExt cx="1339113" cy="1159358"/>
          </a:xfrm>
        </p:grpSpPr>
        <p:sp>
          <p:nvSpPr>
            <p:cNvPr id="3" name="Freeform 3"/>
            <p:cNvSpPr/>
            <p:nvPr/>
          </p:nvSpPr>
          <p:spPr>
            <a:xfrm>
              <a:off x="66548" y="66548"/>
              <a:ext cx="1194435" cy="1022604"/>
            </a:xfrm>
            <a:custGeom>
              <a:avLst/>
              <a:gdLst/>
              <a:ahLst/>
              <a:cxnLst/>
              <a:rect l="l" t="t" r="r" b="b"/>
              <a:pathLst>
                <a:path w="1194435" h="1022604">
                  <a:moveTo>
                    <a:pt x="0" y="0"/>
                  </a:moveTo>
                  <a:lnTo>
                    <a:pt x="0" y="1022604"/>
                  </a:lnTo>
                  <a:lnTo>
                    <a:pt x="604139" y="1022604"/>
                  </a:lnTo>
                  <a:lnTo>
                    <a:pt x="1194435" y="0"/>
                  </a:lnTo>
                  <a:close/>
                </a:path>
              </a:pathLst>
            </a:custGeom>
            <a:solidFill>
              <a:srgbClr val="243B55"/>
            </a:solidFill>
          </p:spPr>
        </p:sp>
        <p:sp>
          <p:nvSpPr>
            <p:cNvPr id="4" name="Freeform 4"/>
            <p:cNvSpPr/>
            <p:nvPr/>
          </p:nvSpPr>
          <p:spPr>
            <a:xfrm>
              <a:off x="92837" y="1082421"/>
              <a:ext cx="503174" cy="13462"/>
            </a:xfrm>
            <a:custGeom>
              <a:avLst/>
              <a:gdLst/>
              <a:ahLst/>
              <a:cxnLst/>
              <a:rect l="l" t="t" r="r" b="b"/>
              <a:pathLst>
                <a:path w="503174" h="13462">
                  <a:moveTo>
                    <a:pt x="6731" y="0"/>
                  </a:moveTo>
                  <a:cubicBezTo>
                    <a:pt x="3048" y="0"/>
                    <a:pt x="0" y="3048"/>
                    <a:pt x="0" y="6731"/>
                  </a:cubicBezTo>
                  <a:cubicBezTo>
                    <a:pt x="0" y="10414"/>
                    <a:pt x="3048" y="13462"/>
                    <a:pt x="6731" y="13462"/>
                  </a:cubicBezTo>
                  <a:lnTo>
                    <a:pt x="61214" y="13462"/>
                  </a:lnTo>
                  <a:cubicBezTo>
                    <a:pt x="64897" y="13462"/>
                    <a:pt x="67945" y="10414"/>
                    <a:pt x="67945" y="6731"/>
                  </a:cubicBezTo>
                  <a:cubicBezTo>
                    <a:pt x="67945" y="3048"/>
                    <a:pt x="64897" y="0"/>
                    <a:pt x="61214" y="0"/>
                  </a:cubicBezTo>
                  <a:close/>
                  <a:moveTo>
                    <a:pt x="115570" y="0"/>
                  </a:moveTo>
                  <a:cubicBezTo>
                    <a:pt x="111887" y="0"/>
                    <a:pt x="108839" y="3048"/>
                    <a:pt x="108839" y="6731"/>
                  </a:cubicBezTo>
                  <a:cubicBezTo>
                    <a:pt x="108839" y="10414"/>
                    <a:pt x="111887" y="13462"/>
                    <a:pt x="115570" y="13462"/>
                  </a:cubicBezTo>
                  <a:lnTo>
                    <a:pt x="170053" y="13462"/>
                  </a:lnTo>
                  <a:cubicBezTo>
                    <a:pt x="173736" y="13462"/>
                    <a:pt x="176784" y="10414"/>
                    <a:pt x="176784" y="6731"/>
                  </a:cubicBezTo>
                  <a:cubicBezTo>
                    <a:pt x="176784" y="3048"/>
                    <a:pt x="173736" y="0"/>
                    <a:pt x="170053" y="0"/>
                  </a:cubicBezTo>
                  <a:close/>
                  <a:moveTo>
                    <a:pt x="224409" y="0"/>
                  </a:moveTo>
                  <a:cubicBezTo>
                    <a:pt x="220726" y="0"/>
                    <a:pt x="217678" y="3048"/>
                    <a:pt x="217678" y="6731"/>
                  </a:cubicBezTo>
                  <a:cubicBezTo>
                    <a:pt x="217678" y="10414"/>
                    <a:pt x="220726" y="13462"/>
                    <a:pt x="224409" y="13462"/>
                  </a:cubicBezTo>
                  <a:lnTo>
                    <a:pt x="278892" y="13462"/>
                  </a:lnTo>
                  <a:cubicBezTo>
                    <a:pt x="282575" y="13462"/>
                    <a:pt x="285623" y="10414"/>
                    <a:pt x="285623" y="6731"/>
                  </a:cubicBezTo>
                  <a:cubicBezTo>
                    <a:pt x="285623" y="3048"/>
                    <a:pt x="282575" y="0"/>
                    <a:pt x="278892" y="0"/>
                  </a:cubicBezTo>
                  <a:close/>
                  <a:moveTo>
                    <a:pt x="333248" y="0"/>
                  </a:moveTo>
                  <a:cubicBezTo>
                    <a:pt x="329565" y="0"/>
                    <a:pt x="326517" y="3048"/>
                    <a:pt x="326517" y="6731"/>
                  </a:cubicBezTo>
                  <a:cubicBezTo>
                    <a:pt x="326517" y="10414"/>
                    <a:pt x="329565" y="13462"/>
                    <a:pt x="333248" y="13462"/>
                  </a:cubicBezTo>
                  <a:lnTo>
                    <a:pt x="387731" y="13462"/>
                  </a:lnTo>
                  <a:cubicBezTo>
                    <a:pt x="391541" y="13462"/>
                    <a:pt x="394462" y="10414"/>
                    <a:pt x="394462" y="6731"/>
                  </a:cubicBezTo>
                  <a:cubicBezTo>
                    <a:pt x="394462" y="3048"/>
                    <a:pt x="391414" y="0"/>
                    <a:pt x="387731" y="0"/>
                  </a:cubicBezTo>
                  <a:close/>
                  <a:moveTo>
                    <a:pt x="442087" y="0"/>
                  </a:moveTo>
                  <a:cubicBezTo>
                    <a:pt x="438404" y="0"/>
                    <a:pt x="435356" y="3048"/>
                    <a:pt x="435356" y="6731"/>
                  </a:cubicBezTo>
                  <a:cubicBezTo>
                    <a:pt x="435356" y="10414"/>
                    <a:pt x="438404" y="13462"/>
                    <a:pt x="442087" y="13462"/>
                  </a:cubicBezTo>
                  <a:lnTo>
                    <a:pt x="496443" y="13462"/>
                  </a:lnTo>
                  <a:cubicBezTo>
                    <a:pt x="500126" y="13462"/>
                    <a:pt x="503174" y="10414"/>
                    <a:pt x="503174" y="6731"/>
                  </a:cubicBezTo>
                  <a:cubicBezTo>
                    <a:pt x="503174" y="3048"/>
                    <a:pt x="500126" y="0"/>
                    <a:pt x="496443" y="0"/>
                  </a:cubicBezTo>
                  <a:close/>
                </a:path>
              </a:pathLst>
            </a:custGeom>
            <a:solidFill>
              <a:srgbClr val="243B55"/>
            </a:solidFill>
          </p:spPr>
        </p:sp>
        <p:sp>
          <p:nvSpPr>
            <p:cNvPr id="5" name="Freeform 5"/>
            <p:cNvSpPr/>
            <p:nvPr/>
          </p:nvSpPr>
          <p:spPr>
            <a:xfrm>
              <a:off x="637032" y="1058164"/>
              <a:ext cx="54610" cy="37719"/>
            </a:xfrm>
            <a:custGeom>
              <a:avLst/>
              <a:gdLst/>
              <a:ahLst/>
              <a:cxnLst/>
              <a:rect l="l" t="t" r="r" b="b"/>
              <a:pathLst>
                <a:path w="54610" h="37719">
                  <a:moveTo>
                    <a:pt x="33655" y="37719"/>
                  </a:moveTo>
                  <a:lnTo>
                    <a:pt x="6731" y="37719"/>
                  </a:lnTo>
                  <a:cubicBezTo>
                    <a:pt x="3048" y="37719"/>
                    <a:pt x="0" y="34671"/>
                    <a:pt x="0" y="30988"/>
                  </a:cubicBezTo>
                  <a:cubicBezTo>
                    <a:pt x="0" y="27305"/>
                    <a:pt x="3048" y="24257"/>
                    <a:pt x="6731" y="24257"/>
                  </a:cubicBezTo>
                  <a:lnTo>
                    <a:pt x="29718" y="24257"/>
                  </a:lnTo>
                  <a:lnTo>
                    <a:pt x="41148" y="4318"/>
                  </a:lnTo>
                  <a:cubicBezTo>
                    <a:pt x="43053" y="1143"/>
                    <a:pt x="47117" y="0"/>
                    <a:pt x="50292" y="1778"/>
                  </a:cubicBezTo>
                  <a:cubicBezTo>
                    <a:pt x="53467" y="3556"/>
                    <a:pt x="54610" y="7747"/>
                    <a:pt x="52832" y="10922"/>
                  </a:cubicBezTo>
                  <a:lnTo>
                    <a:pt x="39370" y="34163"/>
                  </a:lnTo>
                  <a:cubicBezTo>
                    <a:pt x="38100" y="36195"/>
                    <a:pt x="35814" y="37465"/>
                    <a:pt x="33528" y="37465"/>
                  </a:cubicBezTo>
                  <a:close/>
                </a:path>
              </a:pathLst>
            </a:custGeom>
            <a:solidFill>
              <a:srgbClr val="243B55"/>
            </a:solidFill>
          </p:spPr>
        </p:sp>
        <p:sp>
          <p:nvSpPr>
            <p:cNvPr id="6" name="Freeform 6"/>
            <p:cNvSpPr/>
            <p:nvPr/>
          </p:nvSpPr>
          <p:spPr>
            <a:xfrm>
              <a:off x="703707" y="115697"/>
              <a:ext cx="532257" cy="909701"/>
            </a:xfrm>
            <a:custGeom>
              <a:avLst/>
              <a:gdLst/>
              <a:ahLst/>
              <a:cxnLst/>
              <a:rect l="l" t="t" r="r" b="b"/>
              <a:pathLst>
                <a:path w="532257" h="909701">
                  <a:moveTo>
                    <a:pt x="7620" y="909701"/>
                  </a:moveTo>
                  <a:cubicBezTo>
                    <a:pt x="6477" y="909701"/>
                    <a:pt x="5334" y="909447"/>
                    <a:pt x="4318" y="908812"/>
                  </a:cubicBezTo>
                  <a:cubicBezTo>
                    <a:pt x="1143" y="906907"/>
                    <a:pt x="0" y="902843"/>
                    <a:pt x="1778" y="899668"/>
                  </a:cubicBezTo>
                  <a:lnTo>
                    <a:pt x="28956" y="852551"/>
                  </a:lnTo>
                  <a:cubicBezTo>
                    <a:pt x="30861" y="849376"/>
                    <a:pt x="34925" y="848233"/>
                    <a:pt x="38100" y="850011"/>
                  </a:cubicBezTo>
                  <a:cubicBezTo>
                    <a:pt x="41275" y="851789"/>
                    <a:pt x="42418" y="855980"/>
                    <a:pt x="40640" y="859155"/>
                  </a:cubicBezTo>
                  <a:lnTo>
                    <a:pt x="13462" y="906272"/>
                  </a:lnTo>
                  <a:cubicBezTo>
                    <a:pt x="12192" y="908431"/>
                    <a:pt x="9906" y="909574"/>
                    <a:pt x="7620" y="909574"/>
                  </a:cubicBezTo>
                  <a:close/>
                  <a:moveTo>
                    <a:pt x="61976" y="815467"/>
                  </a:moveTo>
                  <a:cubicBezTo>
                    <a:pt x="60833" y="815467"/>
                    <a:pt x="59690" y="815213"/>
                    <a:pt x="58674" y="814578"/>
                  </a:cubicBezTo>
                  <a:cubicBezTo>
                    <a:pt x="55499" y="812673"/>
                    <a:pt x="54356" y="808609"/>
                    <a:pt x="56134" y="805434"/>
                  </a:cubicBezTo>
                  <a:lnTo>
                    <a:pt x="83312" y="758317"/>
                  </a:lnTo>
                  <a:cubicBezTo>
                    <a:pt x="85217" y="755142"/>
                    <a:pt x="89281" y="753999"/>
                    <a:pt x="92456" y="755777"/>
                  </a:cubicBezTo>
                  <a:cubicBezTo>
                    <a:pt x="95631" y="757555"/>
                    <a:pt x="96774" y="761746"/>
                    <a:pt x="94996" y="764921"/>
                  </a:cubicBezTo>
                  <a:lnTo>
                    <a:pt x="67818" y="812038"/>
                  </a:lnTo>
                  <a:cubicBezTo>
                    <a:pt x="66548" y="814197"/>
                    <a:pt x="64262" y="815340"/>
                    <a:pt x="61976" y="815340"/>
                  </a:cubicBezTo>
                  <a:close/>
                  <a:moveTo>
                    <a:pt x="116459" y="721233"/>
                  </a:moveTo>
                  <a:cubicBezTo>
                    <a:pt x="115316" y="721233"/>
                    <a:pt x="114173" y="720979"/>
                    <a:pt x="113157" y="720344"/>
                  </a:cubicBezTo>
                  <a:cubicBezTo>
                    <a:pt x="109982" y="718439"/>
                    <a:pt x="108839" y="714375"/>
                    <a:pt x="110617" y="711200"/>
                  </a:cubicBezTo>
                  <a:lnTo>
                    <a:pt x="137795" y="664083"/>
                  </a:lnTo>
                  <a:cubicBezTo>
                    <a:pt x="139700" y="660908"/>
                    <a:pt x="143764" y="659765"/>
                    <a:pt x="146939" y="661543"/>
                  </a:cubicBezTo>
                  <a:cubicBezTo>
                    <a:pt x="150114" y="663321"/>
                    <a:pt x="151257" y="667512"/>
                    <a:pt x="149479" y="670687"/>
                  </a:cubicBezTo>
                  <a:lnTo>
                    <a:pt x="122301" y="717804"/>
                  </a:lnTo>
                  <a:cubicBezTo>
                    <a:pt x="121031" y="719963"/>
                    <a:pt x="118745" y="721106"/>
                    <a:pt x="116459" y="721106"/>
                  </a:cubicBezTo>
                  <a:close/>
                  <a:moveTo>
                    <a:pt x="170942" y="626999"/>
                  </a:moveTo>
                  <a:cubicBezTo>
                    <a:pt x="169799" y="626999"/>
                    <a:pt x="168656" y="626745"/>
                    <a:pt x="167640" y="626110"/>
                  </a:cubicBezTo>
                  <a:cubicBezTo>
                    <a:pt x="164465" y="624205"/>
                    <a:pt x="163322" y="620141"/>
                    <a:pt x="165100" y="616966"/>
                  </a:cubicBezTo>
                  <a:lnTo>
                    <a:pt x="192278" y="569849"/>
                  </a:lnTo>
                  <a:cubicBezTo>
                    <a:pt x="194183" y="566674"/>
                    <a:pt x="198247" y="565531"/>
                    <a:pt x="201422" y="567309"/>
                  </a:cubicBezTo>
                  <a:cubicBezTo>
                    <a:pt x="204597" y="569087"/>
                    <a:pt x="205740" y="573278"/>
                    <a:pt x="203962" y="576453"/>
                  </a:cubicBezTo>
                  <a:lnTo>
                    <a:pt x="176784" y="623570"/>
                  </a:lnTo>
                  <a:cubicBezTo>
                    <a:pt x="175514" y="625729"/>
                    <a:pt x="173228" y="626872"/>
                    <a:pt x="170942" y="626872"/>
                  </a:cubicBezTo>
                  <a:close/>
                  <a:moveTo>
                    <a:pt x="225425" y="532765"/>
                  </a:moveTo>
                  <a:cubicBezTo>
                    <a:pt x="224282" y="532765"/>
                    <a:pt x="223139" y="532511"/>
                    <a:pt x="222123" y="531876"/>
                  </a:cubicBezTo>
                  <a:cubicBezTo>
                    <a:pt x="218948" y="529971"/>
                    <a:pt x="217805" y="525907"/>
                    <a:pt x="219583" y="522732"/>
                  </a:cubicBezTo>
                  <a:lnTo>
                    <a:pt x="246761" y="475615"/>
                  </a:lnTo>
                  <a:cubicBezTo>
                    <a:pt x="248666" y="472440"/>
                    <a:pt x="252730" y="471297"/>
                    <a:pt x="255905" y="473075"/>
                  </a:cubicBezTo>
                  <a:cubicBezTo>
                    <a:pt x="259080" y="474853"/>
                    <a:pt x="260223" y="479044"/>
                    <a:pt x="258445" y="482219"/>
                  </a:cubicBezTo>
                  <a:lnTo>
                    <a:pt x="231267" y="529336"/>
                  </a:lnTo>
                  <a:cubicBezTo>
                    <a:pt x="229997" y="531495"/>
                    <a:pt x="227711" y="532638"/>
                    <a:pt x="225425" y="532638"/>
                  </a:cubicBezTo>
                  <a:close/>
                  <a:moveTo>
                    <a:pt x="279781" y="438531"/>
                  </a:moveTo>
                  <a:cubicBezTo>
                    <a:pt x="278638" y="438531"/>
                    <a:pt x="277495" y="438277"/>
                    <a:pt x="276479" y="437642"/>
                  </a:cubicBezTo>
                  <a:cubicBezTo>
                    <a:pt x="273304" y="435737"/>
                    <a:pt x="272161" y="431673"/>
                    <a:pt x="273939" y="428498"/>
                  </a:cubicBezTo>
                  <a:lnTo>
                    <a:pt x="301117" y="381381"/>
                  </a:lnTo>
                  <a:cubicBezTo>
                    <a:pt x="303022" y="378206"/>
                    <a:pt x="307086" y="377063"/>
                    <a:pt x="310261" y="378841"/>
                  </a:cubicBezTo>
                  <a:cubicBezTo>
                    <a:pt x="313436" y="380619"/>
                    <a:pt x="314579" y="384810"/>
                    <a:pt x="312801" y="387985"/>
                  </a:cubicBezTo>
                  <a:lnTo>
                    <a:pt x="285623" y="435102"/>
                  </a:lnTo>
                  <a:cubicBezTo>
                    <a:pt x="284353" y="437261"/>
                    <a:pt x="282067" y="438404"/>
                    <a:pt x="279781" y="438404"/>
                  </a:cubicBezTo>
                  <a:close/>
                  <a:moveTo>
                    <a:pt x="334264" y="344297"/>
                  </a:moveTo>
                  <a:cubicBezTo>
                    <a:pt x="333121" y="344297"/>
                    <a:pt x="331978" y="344043"/>
                    <a:pt x="330962" y="343408"/>
                  </a:cubicBezTo>
                  <a:cubicBezTo>
                    <a:pt x="327787" y="341503"/>
                    <a:pt x="326644" y="337439"/>
                    <a:pt x="328422" y="334264"/>
                  </a:cubicBezTo>
                  <a:lnTo>
                    <a:pt x="355600" y="287147"/>
                  </a:lnTo>
                  <a:cubicBezTo>
                    <a:pt x="357505" y="283972"/>
                    <a:pt x="361569" y="282829"/>
                    <a:pt x="364744" y="284607"/>
                  </a:cubicBezTo>
                  <a:cubicBezTo>
                    <a:pt x="367919" y="286385"/>
                    <a:pt x="369062" y="290576"/>
                    <a:pt x="367284" y="293751"/>
                  </a:cubicBezTo>
                  <a:lnTo>
                    <a:pt x="340106" y="340868"/>
                  </a:lnTo>
                  <a:cubicBezTo>
                    <a:pt x="338836" y="343027"/>
                    <a:pt x="336550" y="344170"/>
                    <a:pt x="334264" y="344170"/>
                  </a:cubicBezTo>
                  <a:close/>
                  <a:moveTo>
                    <a:pt x="388493" y="249936"/>
                  </a:moveTo>
                  <a:cubicBezTo>
                    <a:pt x="387350" y="249936"/>
                    <a:pt x="386207" y="249682"/>
                    <a:pt x="385191" y="249047"/>
                  </a:cubicBezTo>
                  <a:cubicBezTo>
                    <a:pt x="382016" y="247142"/>
                    <a:pt x="380873" y="243078"/>
                    <a:pt x="382651" y="239903"/>
                  </a:cubicBezTo>
                  <a:lnTo>
                    <a:pt x="409829" y="192786"/>
                  </a:lnTo>
                  <a:cubicBezTo>
                    <a:pt x="411734" y="189611"/>
                    <a:pt x="415798" y="188468"/>
                    <a:pt x="418973" y="190246"/>
                  </a:cubicBezTo>
                  <a:cubicBezTo>
                    <a:pt x="422148" y="192024"/>
                    <a:pt x="423291" y="196215"/>
                    <a:pt x="421513" y="199390"/>
                  </a:cubicBezTo>
                  <a:lnTo>
                    <a:pt x="394335" y="246507"/>
                  </a:lnTo>
                  <a:cubicBezTo>
                    <a:pt x="393065" y="248666"/>
                    <a:pt x="390779" y="249809"/>
                    <a:pt x="388493" y="249809"/>
                  </a:cubicBezTo>
                  <a:close/>
                  <a:moveTo>
                    <a:pt x="442976" y="155702"/>
                  </a:moveTo>
                  <a:cubicBezTo>
                    <a:pt x="441833" y="155702"/>
                    <a:pt x="440690" y="155448"/>
                    <a:pt x="439674" y="154813"/>
                  </a:cubicBezTo>
                  <a:cubicBezTo>
                    <a:pt x="436499" y="152908"/>
                    <a:pt x="435356" y="148844"/>
                    <a:pt x="437134" y="145669"/>
                  </a:cubicBezTo>
                  <a:lnTo>
                    <a:pt x="464312" y="98552"/>
                  </a:lnTo>
                  <a:cubicBezTo>
                    <a:pt x="466217" y="95377"/>
                    <a:pt x="470281" y="94234"/>
                    <a:pt x="473456" y="96012"/>
                  </a:cubicBezTo>
                  <a:cubicBezTo>
                    <a:pt x="476631" y="97790"/>
                    <a:pt x="477774" y="101981"/>
                    <a:pt x="475996" y="105156"/>
                  </a:cubicBezTo>
                  <a:lnTo>
                    <a:pt x="448818" y="152273"/>
                  </a:lnTo>
                  <a:cubicBezTo>
                    <a:pt x="447548" y="154432"/>
                    <a:pt x="445262" y="155575"/>
                    <a:pt x="442976" y="155575"/>
                  </a:cubicBezTo>
                  <a:close/>
                  <a:moveTo>
                    <a:pt x="497459" y="61468"/>
                  </a:moveTo>
                  <a:cubicBezTo>
                    <a:pt x="496316" y="61468"/>
                    <a:pt x="495173" y="61214"/>
                    <a:pt x="494157" y="60579"/>
                  </a:cubicBezTo>
                  <a:cubicBezTo>
                    <a:pt x="490982" y="58674"/>
                    <a:pt x="489839" y="54610"/>
                    <a:pt x="491617" y="51435"/>
                  </a:cubicBezTo>
                  <a:lnTo>
                    <a:pt x="518795" y="4318"/>
                  </a:lnTo>
                  <a:cubicBezTo>
                    <a:pt x="520700" y="1143"/>
                    <a:pt x="524764" y="0"/>
                    <a:pt x="527939" y="1778"/>
                  </a:cubicBezTo>
                  <a:cubicBezTo>
                    <a:pt x="531114" y="3556"/>
                    <a:pt x="532257" y="7747"/>
                    <a:pt x="530479" y="10922"/>
                  </a:cubicBezTo>
                  <a:lnTo>
                    <a:pt x="503301" y="58039"/>
                  </a:lnTo>
                  <a:cubicBezTo>
                    <a:pt x="502031" y="60198"/>
                    <a:pt x="499745" y="61341"/>
                    <a:pt x="497459" y="61341"/>
                  </a:cubicBezTo>
                  <a:close/>
                </a:path>
              </a:pathLst>
            </a:custGeom>
            <a:solidFill>
              <a:srgbClr val="243B55"/>
            </a:solidFill>
          </p:spPr>
        </p:sp>
        <p:sp>
          <p:nvSpPr>
            <p:cNvPr id="7" name="Freeform 7"/>
            <p:cNvSpPr/>
            <p:nvPr/>
          </p:nvSpPr>
          <p:spPr>
            <a:xfrm>
              <a:off x="1247775" y="66548"/>
              <a:ext cx="20955" cy="16256"/>
            </a:xfrm>
            <a:custGeom>
              <a:avLst/>
              <a:gdLst/>
              <a:ahLst/>
              <a:cxnLst/>
              <a:rect l="l" t="t" r="r" b="b"/>
              <a:pathLst>
                <a:path w="20955" h="16256">
                  <a:moveTo>
                    <a:pt x="5334" y="0"/>
                  </a:moveTo>
                  <a:lnTo>
                    <a:pt x="1778" y="6223"/>
                  </a:lnTo>
                  <a:cubicBezTo>
                    <a:pt x="0" y="9398"/>
                    <a:pt x="1016" y="13589"/>
                    <a:pt x="4318" y="15367"/>
                  </a:cubicBezTo>
                  <a:cubicBezTo>
                    <a:pt x="5334" y="16002"/>
                    <a:pt x="6477" y="16256"/>
                    <a:pt x="7620" y="16256"/>
                  </a:cubicBezTo>
                  <a:cubicBezTo>
                    <a:pt x="10033" y="16256"/>
                    <a:pt x="12319" y="14986"/>
                    <a:pt x="13462" y="12954"/>
                  </a:cubicBezTo>
                  <a:lnTo>
                    <a:pt x="20955" y="0"/>
                  </a:lnTo>
                  <a:close/>
                </a:path>
              </a:pathLst>
            </a:custGeom>
            <a:solidFill>
              <a:srgbClr val="243B55"/>
            </a:solidFill>
          </p:spPr>
        </p:sp>
      </p:grpSp>
      <p:sp>
        <p:nvSpPr>
          <p:cNvPr id="8" name="Freeform 8"/>
          <p:cNvSpPr/>
          <p:nvPr/>
        </p:nvSpPr>
        <p:spPr>
          <a:xfrm>
            <a:off x="-63503" y="9044902"/>
            <a:ext cx="18414997" cy="1308649"/>
          </a:xfrm>
          <a:custGeom>
            <a:avLst/>
            <a:gdLst/>
            <a:ahLst/>
            <a:cxnLst/>
            <a:rect l="l" t="t" r="r" b="b"/>
            <a:pathLst>
              <a:path w="18414997" h="1308649">
                <a:moveTo>
                  <a:pt x="0" y="0"/>
                </a:moveTo>
                <a:lnTo>
                  <a:pt x="18414997" y="0"/>
                </a:lnTo>
                <a:lnTo>
                  <a:pt x="18414997" y="1308649"/>
                </a:lnTo>
                <a:lnTo>
                  <a:pt x="0" y="13086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2428265" y="238487"/>
            <a:ext cx="713137" cy="732663"/>
          </a:xfrm>
          <a:custGeom>
            <a:avLst/>
            <a:gdLst/>
            <a:ahLst/>
            <a:cxnLst/>
            <a:rect l="l" t="t" r="r" b="b"/>
            <a:pathLst>
              <a:path w="713137" h="732663">
                <a:moveTo>
                  <a:pt x="0" y="0"/>
                </a:moveTo>
                <a:lnTo>
                  <a:pt x="713137" y="0"/>
                </a:lnTo>
                <a:lnTo>
                  <a:pt x="713137" y="732663"/>
                </a:lnTo>
                <a:lnTo>
                  <a:pt x="0" y="732663"/>
                </a:lnTo>
                <a:lnTo>
                  <a:pt x="0" y="0"/>
                </a:lnTo>
                <a:close/>
              </a:path>
            </a:pathLst>
          </a:custGeom>
          <a:blipFill>
            <a:blip r:embed="rId4"/>
            <a:stretch>
              <a:fillRect l="-89" b="-85"/>
            </a:stretch>
          </a:blipFill>
        </p:spPr>
      </p:sp>
      <p:sp>
        <p:nvSpPr>
          <p:cNvPr id="10" name="Freeform 10"/>
          <p:cNvSpPr/>
          <p:nvPr/>
        </p:nvSpPr>
        <p:spPr>
          <a:xfrm>
            <a:off x="111500" y="124787"/>
            <a:ext cx="2286762" cy="1016318"/>
          </a:xfrm>
          <a:custGeom>
            <a:avLst/>
            <a:gdLst/>
            <a:ahLst/>
            <a:cxnLst/>
            <a:rect l="l" t="t" r="r" b="b"/>
            <a:pathLst>
              <a:path w="2286762" h="1016318">
                <a:moveTo>
                  <a:pt x="0" y="0"/>
                </a:moveTo>
                <a:lnTo>
                  <a:pt x="2286762" y="0"/>
                </a:lnTo>
                <a:lnTo>
                  <a:pt x="2286762" y="1016318"/>
                </a:lnTo>
                <a:lnTo>
                  <a:pt x="0" y="1016318"/>
                </a:lnTo>
                <a:lnTo>
                  <a:pt x="0" y="0"/>
                </a:lnTo>
                <a:close/>
              </a:path>
            </a:pathLst>
          </a:custGeom>
          <a:blipFill>
            <a:blip r:embed="rId5"/>
            <a:stretch>
              <a:fillRect t="-168" b="-223"/>
            </a:stretch>
          </a:blipFill>
        </p:spPr>
      </p:sp>
      <p:grpSp>
        <p:nvGrpSpPr>
          <p:cNvPr id="11" name="Group 11"/>
          <p:cNvGrpSpPr>
            <a:grpSpLocks noChangeAspect="1"/>
          </p:cNvGrpSpPr>
          <p:nvPr/>
        </p:nvGrpSpPr>
        <p:grpSpPr>
          <a:xfrm>
            <a:off x="0" y="0"/>
            <a:ext cx="1209142" cy="1028700"/>
            <a:chOff x="0" y="0"/>
            <a:chExt cx="1209142" cy="1028700"/>
          </a:xfrm>
        </p:grpSpPr>
        <p:sp>
          <p:nvSpPr>
            <p:cNvPr id="12" name="Freeform 12"/>
            <p:cNvSpPr/>
            <p:nvPr/>
          </p:nvSpPr>
          <p:spPr>
            <a:xfrm>
              <a:off x="0" y="0"/>
              <a:ext cx="1209167" cy="1028700"/>
            </a:xfrm>
            <a:custGeom>
              <a:avLst/>
              <a:gdLst/>
              <a:ahLst/>
              <a:cxnLst/>
              <a:rect l="l" t="t" r="r" b="b"/>
              <a:pathLst>
                <a:path w="1209167" h="1028700">
                  <a:moveTo>
                    <a:pt x="0" y="0"/>
                  </a:moveTo>
                  <a:lnTo>
                    <a:pt x="0" y="1028700"/>
                  </a:lnTo>
                  <a:lnTo>
                    <a:pt x="1209167" y="1028700"/>
                  </a:lnTo>
                  <a:lnTo>
                    <a:pt x="1209167" y="0"/>
                  </a:lnTo>
                  <a:close/>
                </a:path>
              </a:pathLst>
            </a:custGeom>
            <a:solidFill>
              <a:srgbClr val="000000">
                <a:alpha val="0"/>
              </a:srgbClr>
            </a:solidFill>
          </p:spPr>
        </p:sp>
      </p:grpSp>
      <p:sp>
        <p:nvSpPr>
          <p:cNvPr id="13" name="Freeform 13"/>
          <p:cNvSpPr/>
          <p:nvPr/>
        </p:nvSpPr>
        <p:spPr>
          <a:xfrm>
            <a:off x="-63503" y="-394735"/>
            <a:ext cx="18719873" cy="10745229"/>
          </a:xfrm>
          <a:custGeom>
            <a:avLst/>
            <a:gdLst/>
            <a:ahLst/>
            <a:cxnLst/>
            <a:rect l="l" t="t" r="r" b="b"/>
            <a:pathLst>
              <a:path w="18719873" h="10745229">
                <a:moveTo>
                  <a:pt x="0" y="0"/>
                </a:moveTo>
                <a:lnTo>
                  <a:pt x="18719873" y="0"/>
                </a:lnTo>
                <a:lnTo>
                  <a:pt x="18719873" y="10745229"/>
                </a:lnTo>
                <a:lnTo>
                  <a:pt x="0" y="107452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7066121" y="9864252"/>
            <a:ext cx="1160012" cy="244554"/>
          </a:xfrm>
          <a:prstGeom prst="rect">
            <a:avLst/>
          </a:prstGeom>
        </p:spPr>
        <p:txBody>
          <a:bodyPr lIns="0" tIns="0" rIns="0" bIns="0" rtlCol="0" anchor="t">
            <a:spAutoFit/>
          </a:bodyPr>
          <a:lstStyle/>
          <a:p>
            <a:pPr algn="l">
              <a:lnSpc>
                <a:spcPts val="1820"/>
              </a:lnSpc>
            </a:pPr>
            <a:r>
              <a:rPr lang="en-US" sz="1300">
                <a:solidFill>
                  <a:srgbClr val="FFFFFF"/>
                </a:solidFill>
                <a:latin typeface="Poppins"/>
                <a:ea typeface="Poppins"/>
                <a:cs typeface="Poppins"/>
                <a:sym typeface="Poppins"/>
              </a:rPr>
              <a:t>www.lan.go.id</a:t>
            </a:r>
          </a:p>
        </p:txBody>
      </p:sp>
      <p:sp>
        <p:nvSpPr>
          <p:cNvPr id="15" name="TextBox 15"/>
          <p:cNvSpPr txBox="1"/>
          <p:nvPr/>
        </p:nvSpPr>
        <p:spPr>
          <a:xfrm>
            <a:off x="8913181" y="9878654"/>
            <a:ext cx="977008" cy="244554"/>
          </a:xfrm>
          <a:prstGeom prst="rect">
            <a:avLst/>
          </a:prstGeom>
        </p:spPr>
        <p:txBody>
          <a:bodyPr lIns="0" tIns="0" rIns="0" bIns="0" rtlCol="0" anchor="t">
            <a:spAutoFit/>
          </a:bodyPr>
          <a:lstStyle/>
          <a:p>
            <a:pPr algn="l">
              <a:lnSpc>
                <a:spcPts val="1820"/>
              </a:lnSpc>
            </a:pPr>
            <a:r>
              <a:rPr lang="en-US" sz="1300">
                <a:solidFill>
                  <a:srgbClr val="FFFFFF"/>
                </a:solidFill>
                <a:latin typeface="Poppins"/>
                <a:ea typeface="Poppins"/>
                <a:cs typeface="Poppins"/>
                <a:sym typeface="Poppins"/>
              </a:rPr>
              <a:t>humas_lan</a:t>
            </a:r>
          </a:p>
        </p:txBody>
      </p:sp>
      <p:sp>
        <p:nvSpPr>
          <p:cNvPr id="16" name="TextBox 16"/>
          <p:cNvSpPr txBox="1"/>
          <p:nvPr/>
        </p:nvSpPr>
        <p:spPr>
          <a:xfrm>
            <a:off x="10578370" y="9878654"/>
            <a:ext cx="571748" cy="244554"/>
          </a:xfrm>
          <a:prstGeom prst="rect">
            <a:avLst/>
          </a:prstGeom>
        </p:spPr>
        <p:txBody>
          <a:bodyPr lIns="0" tIns="0" rIns="0" bIns="0" rtlCol="0" anchor="t">
            <a:spAutoFit/>
          </a:bodyPr>
          <a:lstStyle/>
          <a:p>
            <a:pPr algn="l">
              <a:lnSpc>
                <a:spcPts val="1820"/>
              </a:lnSpc>
            </a:pPr>
            <a:r>
              <a:rPr lang="en-US" sz="1300">
                <a:solidFill>
                  <a:srgbClr val="FFFFFF"/>
                </a:solidFill>
                <a:latin typeface="Poppins"/>
                <a:ea typeface="Poppins"/>
                <a:cs typeface="Poppins"/>
                <a:sym typeface="Poppins"/>
              </a:rPr>
              <a:t>LAN_RI</a:t>
            </a:r>
          </a:p>
        </p:txBody>
      </p:sp>
      <p:sp>
        <p:nvSpPr>
          <p:cNvPr id="17" name="TextBox 17"/>
          <p:cNvSpPr txBox="1"/>
          <p:nvPr/>
        </p:nvSpPr>
        <p:spPr>
          <a:xfrm>
            <a:off x="11910184" y="9878654"/>
            <a:ext cx="1137571" cy="244554"/>
          </a:xfrm>
          <a:prstGeom prst="rect">
            <a:avLst/>
          </a:prstGeom>
        </p:spPr>
        <p:txBody>
          <a:bodyPr lIns="0" tIns="0" rIns="0" bIns="0" rtlCol="0" anchor="t">
            <a:spAutoFit/>
          </a:bodyPr>
          <a:lstStyle/>
          <a:p>
            <a:pPr algn="l">
              <a:lnSpc>
                <a:spcPts val="1820"/>
              </a:lnSpc>
            </a:pPr>
            <a:r>
              <a:rPr lang="en-US" sz="1300">
                <a:solidFill>
                  <a:srgbClr val="FFFFFF"/>
                </a:solidFill>
                <a:latin typeface="Poppins"/>
                <a:ea typeface="Poppins"/>
                <a:cs typeface="Poppins"/>
                <a:sym typeface="Poppins"/>
              </a:rPr>
              <a:t>Humas LAN RI</a:t>
            </a:r>
          </a:p>
        </p:txBody>
      </p:sp>
      <p:sp>
        <p:nvSpPr>
          <p:cNvPr id="18" name="TextBox 18"/>
          <p:cNvSpPr txBox="1"/>
          <p:nvPr/>
        </p:nvSpPr>
        <p:spPr>
          <a:xfrm>
            <a:off x="13804878" y="9878654"/>
            <a:ext cx="2568940" cy="244554"/>
          </a:xfrm>
          <a:prstGeom prst="rect">
            <a:avLst/>
          </a:prstGeom>
        </p:spPr>
        <p:txBody>
          <a:bodyPr lIns="0" tIns="0" rIns="0" bIns="0" rtlCol="0" anchor="t">
            <a:spAutoFit/>
          </a:bodyPr>
          <a:lstStyle/>
          <a:p>
            <a:pPr algn="l">
              <a:lnSpc>
                <a:spcPts val="1820"/>
              </a:lnSpc>
            </a:pPr>
            <a:r>
              <a:rPr lang="en-US" sz="1300">
                <a:solidFill>
                  <a:srgbClr val="FFFFFF"/>
                </a:solidFill>
                <a:latin typeface="Poppins"/>
                <a:ea typeface="Poppins"/>
                <a:cs typeface="Poppins"/>
                <a:sym typeface="Poppins"/>
              </a:rPr>
              <a:t>Lembaga Administrasi Negara</a:t>
            </a:r>
          </a:p>
        </p:txBody>
      </p:sp>
      <p:sp>
        <p:nvSpPr>
          <p:cNvPr id="19" name="TextBox 19"/>
          <p:cNvSpPr txBox="1"/>
          <p:nvPr/>
        </p:nvSpPr>
        <p:spPr>
          <a:xfrm>
            <a:off x="4588183" y="496824"/>
            <a:ext cx="9654092" cy="619125"/>
          </a:xfrm>
          <a:prstGeom prst="rect">
            <a:avLst/>
          </a:prstGeom>
        </p:spPr>
        <p:txBody>
          <a:bodyPr lIns="0" tIns="0" rIns="0" bIns="0" rtlCol="0" anchor="t">
            <a:spAutoFit/>
          </a:bodyPr>
          <a:lstStyle/>
          <a:p>
            <a:pPr algn="l">
              <a:lnSpc>
                <a:spcPts val="3000"/>
              </a:lnSpc>
            </a:pPr>
            <a:r>
              <a:rPr lang="en-US" sz="6000" b="1">
                <a:solidFill>
                  <a:srgbClr val="243A55"/>
                </a:solidFill>
                <a:latin typeface="Poppins Bold"/>
                <a:ea typeface="Poppins Bold"/>
                <a:cs typeface="Poppins Bold"/>
                <a:sym typeface="Poppins Bold"/>
              </a:rPr>
              <a:t>AGENDA PEMBELAJARAN</a:t>
            </a:r>
          </a:p>
        </p:txBody>
      </p:sp>
      <p:sp>
        <p:nvSpPr>
          <p:cNvPr id="20" name="TextBox 20"/>
          <p:cNvSpPr txBox="1"/>
          <p:nvPr/>
        </p:nvSpPr>
        <p:spPr>
          <a:xfrm>
            <a:off x="8407956" y="1023566"/>
            <a:ext cx="1690973" cy="134102"/>
          </a:xfrm>
          <a:prstGeom prst="rect">
            <a:avLst/>
          </a:prstGeom>
        </p:spPr>
        <p:txBody>
          <a:bodyPr lIns="0" tIns="0" rIns="0" bIns="0" rtlCol="0" anchor="t">
            <a:spAutoFit/>
          </a:bodyPr>
          <a:lstStyle/>
          <a:p>
            <a:pPr algn="l">
              <a:lnSpc>
                <a:spcPts val="654"/>
              </a:lnSpc>
            </a:pPr>
            <a:r>
              <a:rPr lang="en-US" sz="1309">
                <a:solidFill>
                  <a:srgbClr val="000000"/>
                </a:solidFill>
                <a:latin typeface="Calibri (MS)"/>
                <a:ea typeface="Calibri (MS)"/>
                <a:cs typeface="Calibri (MS)"/>
                <a:sym typeface="Calibri (MS)"/>
              </a:rPr>
              <a:t>PELATIHAN DASAR CPNS</a:t>
            </a:r>
          </a:p>
        </p:txBody>
      </p:sp>
      <p:sp>
        <p:nvSpPr>
          <p:cNvPr id="21" name="TextBox 21"/>
          <p:cNvSpPr txBox="1"/>
          <p:nvPr/>
        </p:nvSpPr>
        <p:spPr>
          <a:xfrm>
            <a:off x="11244644" y="1286104"/>
            <a:ext cx="75600" cy="611400"/>
          </a:xfrm>
          <a:prstGeom prst="rect">
            <a:avLst/>
          </a:prstGeom>
        </p:spPr>
        <p:txBody>
          <a:bodyPr lIns="0" tIns="0" rIns="0" bIns="0" rtlCol="0" anchor="t">
            <a:spAutoFit/>
          </a:bodyPr>
          <a:lstStyle/>
          <a:p>
            <a:pPr algn="l">
              <a:lnSpc>
                <a:spcPts val="5248"/>
              </a:lnSpc>
            </a:pPr>
            <a:r>
              <a:rPr lang="en-US" sz="2099" b="1">
                <a:solidFill>
                  <a:srgbClr val="F2F2F2"/>
                </a:solidFill>
                <a:latin typeface="Arial Bold"/>
                <a:ea typeface="Arial Bold"/>
                <a:cs typeface="Arial Bold"/>
                <a:sym typeface="Arial Bold"/>
              </a:rPr>
              <a:t> </a:t>
            </a:r>
          </a:p>
        </p:txBody>
      </p:sp>
      <p:sp>
        <p:nvSpPr>
          <p:cNvPr id="22" name="TextBox 22"/>
          <p:cNvSpPr txBox="1"/>
          <p:nvPr/>
        </p:nvSpPr>
        <p:spPr>
          <a:xfrm>
            <a:off x="128292" y="9183795"/>
            <a:ext cx="2221659" cy="392325"/>
          </a:xfrm>
          <a:prstGeom prst="rect">
            <a:avLst/>
          </a:prstGeom>
        </p:spPr>
        <p:txBody>
          <a:bodyPr lIns="0" tIns="0" rIns="0" bIns="0" rtlCol="0" anchor="t">
            <a:spAutoFit/>
          </a:bodyPr>
          <a:lstStyle/>
          <a:p>
            <a:pPr algn="l">
              <a:lnSpc>
                <a:spcPts val="2938"/>
              </a:lnSpc>
            </a:pPr>
            <a:r>
              <a:rPr lang="en-US" sz="2099">
                <a:solidFill>
                  <a:srgbClr val="FFFFFF"/>
                </a:solidFill>
                <a:latin typeface="Arial"/>
                <a:ea typeface="Arial"/>
                <a:cs typeface="Arial"/>
                <a:sym typeface="Arial"/>
              </a:rPr>
              <a:t>Agenda Habituasi </a:t>
            </a:r>
          </a:p>
        </p:txBody>
      </p:sp>
      <p:sp>
        <p:nvSpPr>
          <p:cNvPr id="23" name="TextBox 23"/>
          <p:cNvSpPr txBox="1"/>
          <p:nvPr/>
        </p:nvSpPr>
        <p:spPr>
          <a:xfrm>
            <a:off x="1467441" y="1505179"/>
            <a:ext cx="1178109" cy="392325"/>
          </a:xfrm>
          <a:prstGeom prst="rect">
            <a:avLst/>
          </a:prstGeom>
        </p:spPr>
        <p:txBody>
          <a:bodyPr lIns="0" tIns="0" rIns="0" bIns="0" rtlCol="0" anchor="t">
            <a:spAutoFit/>
          </a:bodyPr>
          <a:lstStyle/>
          <a:p>
            <a:pPr algn="l">
              <a:lnSpc>
                <a:spcPts val="2938"/>
              </a:lnSpc>
            </a:pPr>
            <a:r>
              <a:rPr lang="en-US" sz="2099" b="1">
                <a:solidFill>
                  <a:srgbClr val="F2F2F2"/>
                </a:solidFill>
                <a:latin typeface="Arial Bold"/>
                <a:ea typeface="Arial Bold"/>
                <a:cs typeface="Arial Bold"/>
                <a:sym typeface="Arial Bold"/>
              </a:rPr>
              <a:t>AGENDA</a:t>
            </a:r>
          </a:p>
        </p:txBody>
      </p:sp>
      <p:sp>
        <p:nvSpPr>
          <p:cNvPr id="24" name="TextBox 24"/>
          <p:cNvSpPr txBox="1"/>
          <p:nvPr/>
        </p:nvSpPr>
        <p:spPr>
          <a:xfrm>
            <a:off x="128292" y="2697270"/>
            <a:ext cx="3370012" cy="659025"/>
          </a:xfrm>
          <a:prstGeom prst="rect">
            <a:avLst/>
          </a:prstGeom>
        </p:spPr>
        <p:txBody>
          <a:bodyPr lIns="0" tIns="0" rIns="0" bIns="0" rtlCol="0" anchor="t">
            <a:spAutoFit/>
          </a:bodyPr>
          <a:lstStyle/>
          <a:p>
            <a:pPr algn="l">
              <a:lnSpc>
                <a:spcPts val="2475"/>
              </a:lnSpc>
            </a:pPr>
            <a:r>
              <a:rPr lang="en-US" sz="2099">
                <a:solidFill>
                  <a:srgbClr val="F2F2F2"/>
                </a:solidFill>
                <a:latin typeface="Arial"/>
                <a:ea typeface="Arial"/>
                <a:cs typeface="Arial"/>
                <a:sym typeface="Arial"/>
              </a:rPr>
              <a:t>Agenda Sikap Perilaku Bela Negara </a:t>
            </a:r>
          </a:p>
        </p:txBody>
      </p:sp>
      <p:sp>
        <p:nvSpPr>
          <p:cNvPr id="25" name="TextBox 25"/>
          <p:cNvSpPr txBox="1"/>
          <p:nvPr/>
        </p:nvSpPr>
        <p:spPr>
          <a:xfrm>
            <a:off x="128292" y="4701978"/>
            <a:ext cx="3913527" cy="392325"/>
          </a:xfrm>
          <a:prstGeom prst="rect">
            <a:avLst/>
          </a:prstGeom>
        </p:spPr>
        <p:txBody>
          <a:bodyPr lIns="0" tIns="0" rIns="0" bIns="0" rtlCol="0" anchor="t">
            <a:spAutoFit/>
          </a:bodyPr>
          <a:lstStyle/>
          <a:p>
            <a:pPr algn="l">
              <a:lnSpc>
                <a:spcPts val="2938"/>
              </a:lnSpc>
            </a:pPr>
            <a:r>
              <a:rPr lang="en-US" sz="2099" b="1">
                <a:solidFill>
                  <a:srgbClr val="F2F2F2"/>
                </a:solidFill>
                <a:latin typeface="Arial Bold"/>
                <a:ea typeface="Arial Bold"/>
                <a:cs typeface="Arial Bold"/>
                <a:sym typeface="Arial Bold"/>
              </a:rPr>
              <a:t>Agenda Nilai–Nilai Dasar PNS </a:t>
            </a:r>
          </a:p>
        </p:txBody>
      </p:sp>
      <p:sp>
        <p:nvSpPr>
          <p:cNvPr id="26" name="TextBox 26"/>
          <p:cNvSpPr txBox="1"/>
          <p:nvPr/>
        </p:nvSpPr>
        <p:spPr>
          <a:xfrm>
            <a:off x="128292" y="6187878"/>
            <a:ext cx="3822154" cy="1916325"/>
          </a:xfrm>
          <a:prstGeom prst="rect">
            <a:avLst/>
          </a:prstGeom>
        </p:spPr>
        <p:txBody>
          <a:bodyPr lIns="0" tIns="0" rIns="0" bIns="0" rtlCol="0" anchor="t">
            <a:spAutoFit/>
          </a:bodyPr>
          <a:lstStyle/>
          <a:p>
            <a:pPr algn="l">
              <a:lnSpc>
                <a:spcPts val="2475"/>
              </a:lnSpc>
            </a:pPr>
            <a:r>
              <a:rPr lang="en-US" sz="2099" b="1">
                <a:solidFill>
                  <a:srgbClr val="F2F2F2"/>
                </a:solidFill>
                <a:latin typeface="Arial Bold"/>
                <a:ea typeface="Arial Bold"/>
                <a:cs typeface="Arial Bold"/>
                <a:sym typeface="Arial Bold"/>
              </a:rPr>
              <a:t>Agenda Kedudukan dan Peran PNS untuk mendukung terwujudnya Smart Governance sesuai dengan ketentuan peraturan perundang-undangan.</a:t>
            </a:r>
          </a:p>
        </p:txBody>
      </p:sp>
      <p:sp>
        <p:nvSpPr>
          <p:cNvPr id="27" name="TextBox 27"/>
          <p:cNvSpPr txBox="1"/>
          <p:nvPr/>
        </p:nvSpPr>
        <p:spPr>
          <a:xfrm>
            <a:off x="10044636" y="1505179"/>
            <a:ext cx="2296620" cy="392325"/>
          </a:xfrm>
          <a:prstGeom prst="rect">
            <a:avLst/>
          </a:prstGeom>
        </p:spPr>
        <p:txBody>
          <a:bodyPr lIns="0" tIns="0" rIns="0" bIns="0" rtlCol="0" anchor="t">
            <a:spAutoFit/>
          </a:bodyPr>
          <a:lstStyle/>
          <a:p>
            <a:pPr algn="l">
              <a:lnSpc>
                <a:spcPts val="2938"/>
              </a:lnSpc>
            </a:pPr>
            <a:r>
              <a:rPr lang="en-US" sz="2099" b="1">
                <a:solidFill>
                  <a:srgbClr val="F2F2F2"/>
                </a:solidFill>
                <a:latin typeface="Arial Bold"/>
                <a:ea typeface="Arial Bold"/>
                <a:cs typeface="Arial Bold"/>
                <a:sym typeface="Arial Bold"/>
              </a:rPr>
              <a:t>Deskripsi</a:t>
            </a:r>
            <a:r>
              <a:rPr lang="en-US" sz="2099" b="1">
                <a:solidFill>
                  <a:srgbClr val="FFFFFF"/>
                </a:solidFill>
                <a:latin typeface="Arial Bold"/>
                <a:ea typeface="Arial Bold"/>
                <a:cs typeface="Arial Bold"/>
                <a:sym typeface="Arial Bold"/>
              </a:rPr>
              <a:t> </a:t>
            </a:r>
            <a:r>
              <a:rPr lang="en-US" sz="2099" b="1">
                <a:solidFill>
                  <a:srgbClr val="F2F2F2"/>
                </a:solidFill>
                <a:latin typeface="Arial Bold"/>
                <a:ea typeface="Arial Bold"/>
                <a:cs typeface="Arial Bold"/>
                <a:sym typeface="Arial Bold"/>
              </a:rPr>
              <a:t>Agenda</a:t>
            </a:r>
          </a:p>
        </p:txBody>
      </p:sp>
      <p:sp>
        <p:nvSpPr>
          <p:cNvPr id="28" name="TextBox 28"/>
          <p:cNvSpPr txBox="1"/>
          <p:nvPr/>
        </p:nvSpPr>
        <p:spPr>
          <a:xfrm>
            <a:off x="4220689" y="2382945"/>
            <a:ext cx="13963069" cy="1287675"/>
          </a:xfrm>
          <a:prstGeom prst="rect">
            <a:avLst/>
          </a:prstGeom>
        </p:spPr>
        <p:txBody>
          <a:bodyPr lIns="0" tIns="0" rIns="0" bIns="0" rtlCol="0" anchor="t">
            <a:spAutoFit/>
          </a:bodyPr>
          <a:lstStyle/>
          <a:p>
            <a:pPr algn="l">
              <a:lnSpc>
                <a:spcPts val="2475"/>
              </a:lnSpc>
            </a:pPr>
            <a:r>
              <a:rPr lang="en-US" sz="2099">
                <a:solidFill>
                  <a:srgbClr val="000000"/>
                </a:solidFill>
                <a:latin typeface="Arial"/>
                <a:ea typeface="Arial"/>
                <a:cs typeface="Arial"/>
                <a:sym typeface="Arial"/>
              </a:rPr>
              <a:t>membekali Peserta dengan pemahaman wawasan kebangsaan melalui pemaknaan terhadap nilai-nilai bela negara, sehingga Peserta memiliki kemampuan untuk menunjukkan sikap perilaku bela negara dalam suatu kesiapsiagaan yang mencerminkan sehat jasmani dan mental menghadapi isu kontemporer dalam menjalankan tugas jabatan sebagai PNS profesional pelayan masyarakat. </a:t>
            </a:r>
          </a:p>
        </p:txBody>
      </p:sp>
      <p:sp>
        <p:nvSpPr>
          <p:cNvPr id="29" name="TextBox 29"/>
          <p:cNvSpPr txBox="1"/>
          <p:nvPr/>
        </p:nvSpPr>
        <p:spPr>
          <a:xfrm>
            <a:off x="4220689" y="3706920"/>
            <a:ext cx="14115069" cy="2183025"/>
          </a:xfrm>
          <a:prstGeom prst="rect">
            <a:avLst/>
          </a:prstGeom>
        </p:spPr>
        <p:txBody>
          <a:bodyPr lIns="0" tIns="0" rIns="0" bIns="0" rtlCol="0" anchor="t">
            <a:spAutoFit/>
          </a:bodyPr>
          <a:lstStyle/>
          <a:p>
            <a:pPr algn="l">
              <a:lnSpc>
                <a:spcPts val="5248"/>
              </a:lnSpc>
            </a:pPr>
            <a:r>
              <a:rPr lang="en-US" sz="2099">
                <a:solidFill>
                  <a:srgbClr val="000000"/>
                </a:solidFill>
                <a:latin typeface="Arial"/>
                <a:ea typeface="Arial"/>
                <a:cs typeface="Arial"/>
                <a:sym typeface="Arial"/>
              </a:rPr>
              <a:t>membekali Peserta dengan menginternalisasi nilai-nilai dasar PNS yang dibutuhkan dalam menjalankan tugas</a:t>
            </a:r>
          </a:p>
          <a:p>
            <a:pPr algn="l">
              <a:lnSpc>
                <a:spcPts val="1049"/>
              </a:lnSpc>
            </a:pPr>
            <a:r>
              <a:rPr lang="en-US" sz="2099">
                <a:solidFill>
                  <a:srgbClr val="000000"/>
                </a:solidFill>
                <a:latin typeface="Arial"/>
                <a:ea typeface="Arial"/>
                <a:cs typeface="Arial"/>
                <a:sym typeface="Arial"/>
              </a:rPr>
              <a:t>jabatan PNS secara profesional sebagai pelayan masyarakat yang meliputi kemampuan untuk: memberikan</a:t>
            </a:r>
          </a:p>
          <a:p>
            <a:pPr algn="l">
              <a:lnSpc>
                <a:spcPts val="3900"/>
              </a:lnSpc>
            </a:pPr>
            <a:r>
              <a:rPr lang="en-US" sz="2099">
                <a:solidFill>
                  <a:srgbClr val="000000"/>
                </a:solidFill>
                <a:latin typeface="Arial"/>
                <a:ea typeface="Arial"/>
                <a:cs typeface="Arial"/>
                <a:sym typeface="Arial"/>
              </a:rPr>
              <a:t>pelayanan prima demi kepuasan masyarakat, bertanggungjawab atas kepercayaan yang diberikan, terus belajar dan</a:t>
            </a:r>
          </a:p>
          <a:p>
            <a:pPr algn="l">
              <a:lnSpc>
                <a:spcPts val="1049"/>
              </a:lnSpc>
            </a:pPr>
            <a:r>
              <a:rPr lang="en-US" sz="2099">
                <a:solidFill>
                  <a:srgbClr val="000000"/>
                </a:solidFill>
                <a:latin typeface="Arial"/>
                <a:ea typeface="Arial"/>
                <a:cs typeface="Arial"/>
                <a:sym typeface="Arial"/>
              </a:rPr>
              <a:t>mengembangkan kapabilitas, saling peduli dan menghargai perbedaan, berdedikasi dan mengutamakan kepentingan</a:t>
            </a:r>
          </a:p>
          <a:p>
            <a:pPr algn="l">
              <a:lnSpc>
                <a:spcPts val="3900"/>
              </a:lnSpc>
            </a:pPr>
            <a:r>
              <a:rPr lang="en-US" sz="2099">
                <a:solidFill>
                  <a:srgbClr val="000000"/>
                </a:solidFill>
                <a:latin typeface="Arial"/>
                <a:ea typeface="Arial"/>
                <a:cs typeface="Arial"/>
                <a:sym typeface="Arial"/>
              </a:rPr>
              <a:t>bangsa dan negara, terus berinovasi dan antusias dalam menggerakkan serta menghadapi perubahan, dan</a:t>
            </a:r>
          </a:p>
          <a:p>
            <a:pPr algn="l">
              <a:lnSpc>
                <a:spcPts val="1049"/>
              </a:lnSpc>
            </a:pPr>
            <a:r>
              <a:rPr lang="en-US" sz="2099">
                <a:solidFill>
                  <a:srgbClr val="000000"/>
                </a:solidFill>
                <a:latin typeface="Arial"/>
                <a:ea typeface="Arial"/>
                <a:cs typeface="Arial"/>
                <a:sym typeface="Arial"/>
              </a:rPr>
              <a:t>membangun kerja sama yang sinergi. </a:t>
            </a:r>
          </a:p>
        </p:txBody>
      </p:sp>
      <p:sp>
        <p:nvSpPr>
          <p:cNvPr id="30" name="TextBox 30"/>
          <p:cNvSpPr txBox="1"/>
          <p:nvPr/>
        </p:nvSpPr>
        <p:spPr>
          <a:xfrm>
            <a:off x="4220689" y="6078645"/>
            <a:ext cx="13828214" cy="1868700"/>
          </a:xfrm>
          <a:prstGeom prst="rect">
            <a:avLst/>
          </a:prstGeom>
        </p:spPr>
        <p:txBody>
          <a:bodyPr lIns="0" tIns="0" rIns="0" bIns="0" rtlCol="0" anchor="t">
            <a:spAutoFit/>
          </a:bodyPr>
          <a:lstStyle/>
          <a:p>
            <a:pPr algn="l">
              <a:lnSpc>
                <a:spcPts val="5248"/>
              </a:lnSpc>
            </a:pPr>
            <a:r>
              <a:rPr lang="en-US" sz="2099">
                <a:solidFill>
                  <a:srgbClr val="000000"/>
                </a:solidFill>
                <a:latin typeface="Arial"/>
                <a:ea typeface="Arial"/>
                <a:cs typeface="Arial"/>
                <a:sym typeface="Arial"/>
              </a:rPr>
              <a:t>membekali Peserta dengan pengetahuan tentang kedudukan dan peran PNS untuk mendukung terwujudnya smart</a:t>
            </a:r>
          </a:p>
          <a:p>
            <a:pPr algn="l">
              <a:lnSpc>
                <a:spcPts val="1049"/>
              </a:lnSpc>
            </a:pPr>
            <a:r>
              <a:rPr lang="en-US" sz="2099">
                <a:solidFill>
                  <a:srgbClr val="000000"/>
                </a:solidFill>
                <a:latin typeface="Arial"/>
                <a:ea typeface="Arial"/>
                <a:cs typeface="Arial"/>
                <a:sym typeface="Arial"/>
              </a:rPr>
              <a:t>governance sesuai dengan ketentuan peraturan perundang-undangan untuk menjalankan fungsi ASN sebagai</a:t>
            </a:r>
          </a:p>
          <a:p>
            <a:pPr algn="l">
              <a:lnSpc>
                <a:spcPts val="3900"/>
              </a:lnSpc>
            </a:pPr>
            <a:r>
              <a:rPr lang="en-US" sz="2099">
                <a:solidFill>
                  <a:srgbClr val="000000"/>
                </a:solidFill>
                <a:latin typeface="Arial"/>
                <a:ea typeface="Arial"/>
                <a:cs typeface="Arial"/>
                <a:sym typeface="Arial"/>
              </a:rPr>
              <a:t>pelaksana kebijakan publik, pelayan publik, dan perekat dan pemersatu bangsa sehingga mampu memberikan</a:t>
            </a:r>
          </a:p>
          <a:p>
            <a:pPr algn="l">
              <a:lnSpc>
                <a:spcPts val="1049"/>
              </a:lnSpc>
            </a:pPr>
            <a:r>
              <a:rPr lang="en-US" sz="2099">
                <a:solidFill>
                  <a:srgbClr val="000000"/>
                </a:solidFill>
                <a:latin typeface="Arial"/>
                <a:ea typeface="Arial"/>
                <a:cs typeface="Arial"/>
                <a:sym typeface="Arial"/>
              </a:rPr>
              <a:t>dukungan mengelola tantangan dan masalah dalam mendukung pelaksanaan tugas jabatannya dengan</a:t>
            </a:r>
          </a:p>
          <a:p>
            <a:pPr algn="l">
              <a:lnSpc>
                <a:spcPts val="3900"/>
              </a:lnSpc>
            </a:pPr>
            <a:r>
              <a:rPr lang="en-US" sz="2099">
                <a:solidFill>
                  <a:srgbClr val="000000"/>
                </a:solidFill>
                <a:latin typeface="Arial"/>
                <a:ea typeface="Arial"/>
                <a:cs typeface="Arial"/>
                <a:sym typeface="Arial"/>
              </a:rPr>
              <a:t>menggunakan perspektif smart ASN.</a:t>
            </a:r>
          </a:p>
        </p:txBody>
      </p:sp>
      <p:sp>
        <p:nvSpPr>
          <p:cNvPr id="31" name="TextBox 31"/>
          <p:cNvSpPr txBox="1"/>
          <p:nvPr/>
        </p:nvSpPr>
        <p:spPr>
          <a:xfrm>
            <a:off x="4220689" y="8917095"/>
            <a:ext cx="14129204" cy="973350"/>
          </a:xfrm>
          <a:prstGeom prst="rect">
            <a:avLst/>
          </a:prstGeom>
        </p:spPr>
        <p:txBody>
          <a:bodyPr lIns="0" tIns="0" rIns="0" bIns="0" rtlCol="0" anchor="t">
            <a:spAutoFit/>
          </a:bodyPr>
          <a:lstStyle/>
          <a:p>
            <a:pPr algn="l">
              <a:lnSpc>
                <a:spcPts val="2475"/>
              </a:lnSpc>
            </a:pPr>
            <a:r>
              <a:rPr lang="en-US" sz="2099">
                <a:solidFill>
                  <a:srgbClr val="000000"/>
                </a:solidFill>
                <a:latin typeface="Arial"/>
                <a:ea typeface="Arial"/>
                <a:cs typeface="Arial"/>
                <a:sym typeface="Arial"/>
              </a:rPr>
              <a:t>memfasilitasi Peserta melakukan proses aktualisasi substansi Mata Pelatihan agenda 2 dan agenda 3 di tempat kerja melalui pembiasaan diri terhadap kompetensi yang telah diperolehnya melalui berbagai Mata Pelatihan yang telah dipelajari.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3"/>
            <a:stretch>
              <a:fillRect t="-119" b="-119"/>
            </a:stretch>
          </a:blipFill>
        </p:spPr>
      </p:sp>
      <p:grpSp>
        <p:nvGrpSpPr>
          <p:cNvPr id="3" name="Group 3"/>
          <p:cNvGrpSpPr/>
          <p:nvPr/>
        </p:nvGrpSpPr>
        <p:grpSpPr>
          <a:xfrm>
            <a:off x="4512364" y="9929589"/>
            <a:ext cx="14451496" cy="874644"/>
            <a:chOff x="0" y="0"/>
            <a:chExt cx="19268662" cy="1166192"/>
          </a:xfrm>
        </p:grpSpPr>
        <p:sp>
          <p:nvSpPr>
            <p:cNvPr id="4" name="Freeform 4"/>
            <p:cNvSpPr/>
            <p:nvPr/>
          </p:nvSpPr>
          <p:spPr>
            <a:xfrm>
              <a:off x="0" y="0"/>
              <a:ext cx="19268694" cy="1166241"/>
            </a:xfrm>
            <a:custGeom>
              <a:avLst/>
              <a:gdLst/>
              <a:ahLst/>
              <a:cxnLst/>
              <a:rect l="l" t="t" r="r" b="b"/>
              <a:pathLst>
                <a:path w="19268694" h="1166241">
                  <a:moveTo>
                    <a:pt x="0" y="1166241"/>
                  </a:moveTo>
                  <a:lnTo>
                    <a:pt x="1033653" y="0"/>
                  </a:lnTo>
                  <a:lnTo>
                    <a:pt x="19268694" y="0"/>
                  </a:lnTo>
                  <a:lnTo>
                    <a:pt x="18235040" y="1166241"/>
                  </a:lnTo>
                  <a:close/>
                </a:path>
              </a:pathLst>
            </a:custGeom>
            <a:solidFill>
              <a:srgbClr val="B42B2D"/>
            </a:solidFill>
          </p:spPr>
        </p:sp>
      </p:grpSp>
      <p:grpSp>
        <p:nvGrpSpPr>
          <p:cNvPr id="5" name="Group 5"/>
          <p:cNvGrpSpPr/>
          <p:nvPr/>
        </p:nvGrpSpPr>
        <p:grpSpPr>
          <a:xfrm>
            <a:off x="-969264" y="10066474"/>
            <a:ext cx="6000451" cy="874644"/>
            <a:chOff x="0" y="0"/>
            <a:chExt cx="8000602" cy="1166192"/>
          </a:xfrm>
        </p:grpSpPr>
        <p:sp>
          <p:nvSpPr>
            <p:cNvPr id="6" name="Freeform 6"/>
            <p:cNvSpPr/>
            <p:nvPr/>
          </p:nvSpPr>
          <p:spPr>
            <a:xfrm>
              <a:off x="0" y="0"/>
              <a:ext cx="8000619" cy="1166241"/>
            </a:xfrm>
            <a:custGeom>
              <a:avLst/>
              <a:gdLst/>
              <a:ahLst/>
              <a:cxnLst/>
              <a:rect l="l" t="t" r="r" b="b"/>
              <a:pathLst>
                <a:path w="8000619" h="1166241">
                  <a:moveTo>
                    <a:pt x="0" y="1166241"/>
                  </a:moveTo>
                  <a:lnTo>
                    <a:pt x="1033653" y="0"/>
                  </a:lnTo>
                  <a:lnTo>
                    <a:pt x="8000619" y="0"/>
                  </a:lnTo>
                  <a:lnTo>
                    <a:pt x="6966966" y="1166241"/>
                  </a:lnTo>
                  <a:close/>
                </a:path>
              </a:pathLst>
            </a:custGeom>
            <a:solidFill>
              <a:srgbClr val="222324"/>
            </a:solidFill>
          </p:spPr>
        </p:sp>
      </p:grpSp>
      <p:sp>
        <p:nvSpPr>
          <p:cNvPr id="7" name="Freeform 7"/>
          <p:cNvSpPr/>
          <p:nvPr/>
        </p:nvSpPr>
        <p:spPr>
          <a:xfrm>
            <a:off x="557522" y="33663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4"/>
            <a:stretch>
              <a:fillRect t="-743" b="-743"/>
            </a:stretch>
          </a:blipFill>
        </p:spPr>
      </p:sp>
      <p:sp>
        <p:nvSpPr>
          <p:cNvPr id="8" name="Freeform 8"/>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3"/>
            <a:stretch>
              <a:fillRect t="-119" b="-119"/>
            </a:stretch>
          </a:blipFill>
        </p:spPr>
      </p:sp>
      <p:sp>
        <p:nvSpPr>
          <p:cNvPr id="9" name="Freeform 9"/>
          <p:cNvSpPr/>
          <p:nvPr/>
        </p:nvSpPr>
        <p:spPr>
          <a:xfrm>
            <a:off x="14187954" y="168039"/>
            <a:ext cx="2150820" cy="818156"/>
          </a:xfrm>
          <a:custGeom>
            <a:avLst/>
            <a:gdLst/>
            <a:ahLst/>
            <a:cxnLst/>
            <a:rect l="l" t="t" r="r" b="b"/>
            <a:pathLst>
              <a:path w="2150820" h="818156">
                <a:moveTo>
                  <a:pt x="0" y="0"/>
                </a:moveTo>
                <a:lnTo>
                  <a:pt x="2150820" y="0"/>
                </a:lnTo>
                <a:lnTo>
                  <a:pt x="2150820" y="818155"/>
                </a:lnTo>
                <a:lnTo>
                  <a:pt x="0" y="818155"/>
                </a:lnTo>
                <a:lnTo>
                  <a:pt x="0" y="0"/>
                </a:lnTo>
                <a:close/>
              </a:path>
            </a:pathLst>
          </a:custGeom>
          <a:blipFill>
            <a:blip r:embed="rId5"/>
            <a:stretch>
              <a:fillRect t="-85" b="-85"/>
            </a:stretch>
          </a:blipFill>
        </p:spPr>
      </p:sp>
      <p:grpSp>
        <p:nvGrpSpPr>
          <p:cNvPr id="10" name="Group 10"/>
          <p:cNvGrpSpPr/>
          <p:nvPr/>
        </p:nvGrpSpPr>
        <p:grpSpPr>
          <a:xfrm>
            <a:off x="1937206" y="6309178"/>
            <a:ext cx="14677534" cy="3433424"/>
            <a:chOff x="0" y="0"/>
            <a:chExt cx="19570046" cy="4577898"/>
          </a:xfrm>
        </p:grpSpPr>
        <p:sp>
          <p:nvSpPr>
            <p:cNvPr id="11" name="Freeform 11"/>
            <p:cNvSpPr/>
            <p:nvPr/>
          </p:nvSpPr>
          <p:spPr>
            <a:xfrm>
              <a:off x="0" y="0"/>
              <a:ext cx="19570064" cy="4577842"/>
            </a:xfrm>
            <a:custGeom>
              <a:avLst/>
              <a:gdLst/>
              <a:ahLst/>
              <a:cxnLst/>
              <a:rect l="l" t="t" r="r" b="b"/>
              <a:pathLst>
                <a:path w="19570064" h="4577842">
                  <a:moveTo>
                    <a:pt x="0" y="400177"/>
                  </a:moveTo>
                  <a:cubicBezTo>
                    <a:pt x="0" y="179197"/>
                    <a:pt x="179197" y="0"/>
                    <a:pt x="400177" y="0"/>
                  </a:cubicBezTo>
                  <a:lnTo>
                    <a:pt x="19169887" y="0"/>
                  </a:lnTo>
                  <a:cubicBezTo>
                    <a:pt x="19390868" y="0"/>
                    <a:pt x="19570064" y="179197"/>
                    <a:pt x="19570064" y="400177"/>
                  </a:cubicBezTo>
                  <a:lnTo>
                    <a:pt x="19570064" y="4177665"/>
                  </a:lnTo>
                  <a:cubicBezTo>
                    <a:pt x="19570064" y="4398645"/>
                    <a:pt x="19390868" y="4577842"/>
                    <a:pt x="19169887" y="4577842"/>
                  </a:cubicBezTo>
                  <a:lnTo>
                    <a:pt x="400177" y="4577842"/>
                  </a:lnTo>
                  <a:cubicBezTo>
                    <a:pt x="179197" y="4577842"/>
                    <a:pt x="0" y="4398772"/>
                    <a:pt x="0" y="4177665"/>
                  </a:cubicBezTo>
                  <a:close/>
                </a:path>
              </a:pathLst>
            </a:custGeom>
            <a:solidFill>
              <a:srgbClr val="FFCCCC"/>
            </a:solidFill>
          </p:spPr>
        </p:sp>
      </p:grpSp>
      <p:grpSp>
        <p:nvGrpSpPr>
          <p:cNvPr id="12" name="Group 12"/>
          <p:cNvGrpSpPr/>
          <p:nvPr/>
        </p:nvGrpSpPr>
        <p:grpSpPr>
          <a:xfrm>
            <a:off x="1937206" y="2179281"/>
            <a:ext cx="9710974" cy="2977816"/>
            <a:chOff x="0" y="0"/>
            <a:chExt cx="12947966" cy="3970422"/>
          </a:xfrm>
        </p:grpSpPr>
        <p:sp>
          <p:nvSpPr>
            <p:cNvPr id="13" name="Freeform 13"/>
            <p:cNvSpPr/>
            <p:nvPr/>
          </p:nvSpPr>
          <p:spPr>
            <a:xfrm>
              <a:off x="0" y="0"/>
              <a:ext cx="12947904" cy="3970401"/>
            </a:xfrm>
            <a:custGeom>
              <a:avLst/>
              <a:gdLst/>
              <a:ahLst/>
              <a:cxnLst/>
              <a:rect l="l" t="t" r="r" b="b"/>
              <a:pathLst>
                <a:path w="12947904" h="3970401">
                  <a:moveTo>
                    <a:pt x="0" y="303530"/>
                  </a:moveTo>
                  <a:cubicBezTo>
                    <a:pt x="0" y="135890"/>
                    <a:pt x="135890" y="0"/>
                    <a:pt x="303530" y="0"/>
                  </a:cubicBezTo>
                  <a:lnTo>
                    <a:pt x="12644374" y="0"/>
                  </a:lnTo>
                  <a:cubicBezTo>
                    <a:pt x="12812014" y="0"/>
                    <a:pt x="12947904" y="135890"/>
                    <a:pt x="12947904" y="303530"/>
                  </a:cubicBezTo>
                  <a:lnTo>
                    <a:pt x="12947904" y="3666871"/>
                  </a:lnTo>
                  <a:cubicBezTo>
                    <a:pt x="12947904" y="3834511"/>
                    <a:pt x="12812014" y="3970401"/>
                    <a:pt x="12644374" y="3970401"/>
                  </a:cubicBezTo>
                  <a:lnTo>
                    <a:pt x="303530" y="3970401"/>
                  </a:lnTo>
                  <a:cubicBezTo>
                    <a:pt x="135890" y="3970401"/>
                    <a:pt x="0" y="3834511"/>
                    <a:pt x="0" y="3666871"/>
                  </a:cubicBezTo>
                  <a:close/>
                </a:path>
              </a:pathLst>
            </a:custGeom>
            <a:solidFill>
              <a:srgbClr val="FFCCCC"/>
            </a:solidFill>
          </p:spPr>
        </p:sp>
      </p:grpSp>
      <p:grpSp>
        <p:nvGrpSpPr>
          <p:cNvPr id="14" name="Group 14"/>
          <p:cNvGrpSpPr/>
          <p:nvPr/>
        </p:nvGrpSpPr>
        <p:grpSpPr>
          <a:xfrm>
            <a:off x="2232982" y="2560193"/>
            <a:ext cx="9119420" cy="2215992"/>
            <a:chOff x="0" y="0"/>
            <a:chExt cx="12159226" cy="2954656"/>
          </a:xfrm>
        </p:grpSpPr>
        <p:sp>
          <p:nvSpPr>
            <p:cNvPr id="15" name="Freeform 15"/>
            <p:cNvSpPr/>
            <p:nvPr/>
          </p:nvSpPr>
          <p:spPr>
            <a:xfrm>
              <a:off x="0" y="0"/>
              <a:ext cx="12159226" cy="2954656"/>
            </a:xfrm>
            <a:custGeom>
              <a:avLst/>
              <a:gdLst/>
              <a:ahLst/>
              <a:cxnLst/>
              <a:rect l="l" t="t" r="r" b="b"/>
              <a:pathLst>
                <a:path w="12159226" h="2954656">
                  <a:moveTo>
                    <a:pt x="0" y="0"/>
                  </a:moveTo>
                  <a:lnTo>
                    <a:pt x="12159226" y="0"/>
                  </a:lnTo>
                  <a:lnTo>
                    <a:pt x="12159226" y="2954656"/>
                  </a:lnTo>
                  <a:lnTo>
                    <a:pt x="0" y="2954656"/>
                  </a:lnTo>
                  <a:close/>
                </a:path>
              </a:pathLst>
            </a:custGeom>
            <a:solidFill>
              <a:srgbClr val="000000">
                <a:alpha val="0"/>
              </a:srgbClr>
            </a:solidFill>
          </p:spPr>
        </p:sp>
        <p:sp>
          <p:nvSpPr>
            <p:cNvPr id="16" name="TextBox 16"/>
            <p:cNvSpPr txBox="1"/>
            <p:nvPr/>
          </p:nvSpPr>
          <p:spPr>
            <a:xfrm>
              <a:off x="0" y="-57150"/>
              <a:ext cx="12159226" cy="3011806"/>
            </a:xfrm>
            <a:prstGeom prst="rect">
              <a:avLst/>
            </a:prstGeom>
          </p:spPr>
          <p:txBody>
            <a:bodyPr lIns="0" tIns="0" rIns="0" bIns="0" rtlCol="0" anchor="t"/>
            <a:lstStyle/>
            <a:p>
              <a:pPr algn="just">
                <a:lnSpc>
                  <a:spcPts val="3240"/>
                </a:lnSpc>
              </a:pPr>
              <a:r>
                <a:rPr lang="en-US" sz="2700">
                  <a:solidFill>
                    <a:srgbClr val="000000"/>
                  </a:solidFill>
                  <a:latin typeface="Calibri (MS)"/>
                  <a:ea typeface="Calibri (MS)"/>
                  <a:cs typeface="Calibri (MS)"/>
                  <a:sym typeface="Calibri (MS)"/>
                </a:rPr>
                <a:t>Agenda Habituasi Agenda pembelajaran ini diberikan untuk memfasilitasi Peserta melakukan proses aktualisasi substansi Mata Pelatihan agenda 2 dan agenda 3 di tempat kerja melalui pembiasaan diri terhadap kompetensi yang telah diperolehnya melalui berbagai Mata Pelatihan yang telah dipelajari.</a:t>
              </a:r>
            </a:p>
          </p:txBody>
        </p:sp>
      </p:grpSp>
      <p:grpSp>
        <p:nvGrpSpPr>
          <p:cNvPr id="17" name="Group 17"/>
          <p:cNvGrpSpPr/>
          <p:nvPr/>
        </p:nvGrpSpPr>
        <p:grpSpPr>
          <a:xfrm>
            <a:off x="1938468" y="6392830"/>
            <a:ext cx="14676272" cy="3046988"/>
            <a:chOff x="0" y="0"/>
            <a:chExt cx="19568362" cy="4062650"/>
          </a:xfrm>
        </p:grpSpPr>
        <p:sp>
          <p:nvSpPr>
            <p:cNvPr id="18" name="Freeform 18"/>
            <p:cNvSpPr/>
            <p:nvPr/>
          </p:nvSpPr>
          <p:spPr>
            <a:xfrm>
              <a:off x="0" y="0"/>
              <a:ext cx="19568362" cy="4062650"/>
            </a:xfrm>
            <a:custGeom>
              <a:avLst/>
              <a:gdLst/>
              <a:ahLst/>
              <a:cxnLst/>
              <a:rect l="l" t="t" r="r" b="b"/>
              <a:pathLst>
                <a:path w="19568362" h="4062650">
                  <a:moveTo>
                    <a:pt x="0" y="0"/>
                  </a:moveTo>
                  <a:lnTo>
                    <a:pt x="19568362" y="0"/>
                  </a:lnTo>
                  <a:lnTo>
                    <a:pt x="19568362" y="4062650"/>
                  </a:lnTo>
                  <a:lnTo>
                    <a:pt x="0" y="4062650"/>
                  </a:lnTo>
                  <a:close/>
                </a:path>
              </a:pathLst>
            </a:custGeom>
            <a:solidFill>
              <a:srgbClr val="000000">
                <a:alpha val="0"/>
              </a:srgbClr>
            </a:solidFill>
          </p:spPr>
        </p:sp>
        <p:sp>
          <p:nvSpPr>
            <p:cNvPr id="19" name="TextBox 19"/>
            <p:cNvSpPr txBox="1"/>
            <p:nvPr/>
          </p:nvSpPr>
          <p:spPr>
            <a:xfrm>
              <a:off x="0" y="-57150"/>
              <a:ext cx="19568362" cy="4119800"/>
            </a:xfrm>
            <a:prstGeom prst="rect">
              <a:avLst/>
            </a:prstGeom>
          </p:spPr>
          <p:txBody>
            <a:bodyPr lIns="0" tIns="0" rIns="0" bIns="0" rtlCol="0" anchor="t"/>
            <a:lstStyle/>
            <a:p>
              <a:pPr marL="488632" lvl="1" indent="-244316" algn="just">
                <a:lnSpc>
                  <a:spcPts val="3240"/>
                </a:lnSpc>
                <a:buFont typeface="Arial"/>
                <a:buChar char="•"/>
              </a:pPr>
              <a:r>
                <a:rPr lang="en-US" sz="2700">
                  <a:solidFill>
                    <a:srgbClr val="000000"/>
                  </a:solidFill>
                  <a:latin typeface="Calibri (MS)"/>
                  <a:ea typeface="Calibri (MS)"/>
                  <a:cs typeface="Calibri (MS)"/>
                  <a:sym typeface="Calibri (MS)"/>
                </a:rPr>
                <a:t>Deskripsi Singkat Mata Pelatihan Aktualisasi diberikan untuk membekali Peserta dengan kegiatan pembelajaran konsepsi aktualisasi, penjelasan aktualisasi, penyusunan dan penyajian rancangan aktualisasi, pelaksanaan aktualisasi di tempat kerja, penyusunan laporan, dan penyajian hasil aktualisasi. </a:t>
              </a:r>
            </a:p>
            <a:p>
              <a:pPr marL="488632" lvl="1" indent="-244316" algn="just">
                <a:lnSpc>
                  <a:spcPts val="3240"/>
                </a:lnSpc>
                <a:buFont typeface="Arial"/>
                <a:buChar char="•"/>
              </a:pPr>
              <a:r>
                <a:rPr lang="en-US" sz="2700">
                  <a:solidFill>
                    <a:srgbClr val="000000"/>
                  </a:solidFill>
                  <a:latin typeface="Calibri (MS)"/>
                  <a:ea typeface="Calibri (MS)"/>
                  <a:cs typeface="Calibri (MS)"/>
                  <a:sym typeface="Calibri (MS)"/>
                </a:rPr>
                <a:t>Hasil Belajar Setelah mengikuti kegiatan pembelajaran ini, Peserta diharapkan mampu menjelaskan konsepsi aktualisasi, penjelasan aktualisasi, penyusunan dan penyajian rancangan aktualisasi, pelaksanaan aktualisasi di tempat kerja, penyusunan laporan, dan penyajian hasil aktualisasi.</a:t>
              </a:r>
            </a:p>
          </p:txBody>
        </p:sp>
      </p:grpSp>
      <p:grpSp>
        <p:nvGrpSpPr>
          <p:cNvPr id="20" name="Group 20"/>
          <p:cNvGrpSpPr/>
          <p:nvPr/>
        </p:nvGrpSpPr>
        <p:grpSpPr>
          <a:xfrm>
            <a:off x="1937206" y="5466417"/>
            <a:ext cx="10124389" cy="735291"/>
            <a:chOff x="0" y="0"/>
            <a:chExt cx="13499186" cy="980388"/>
          </a:xfrm>
        </p:grpSpPr>
        <p:sp>
          <p:nvSpPr>
            <p:cNvPr id="21" name="Freeform 21"/>
            <p:cNvSpPr/>
            <p:nvPr/>
          </p:nvSpPr>
          <p:spPr>
            <a:xfrm>
              <a:off x="0" y="0"/>
              <a:ext cx="13499085" cy="980440"/>
            </a:xfrm>
            <a:custGeom>
              <a:avLst/>
              <a:gdLst/>
              <a:ahLst/>
              <a:cxnLst/>
              <a:rect l="l" t="t" r="r" b="b"/>
              <a:pathLst>
                <a:path w="13499085" h="980440">
                  <a:moveTo>
                    <a:pt x="0" y="276479"/>
                  </a:moveTo>
                  <a:cubicBezTo>
                    <a:pt x="0" y="123825"/>
                    <a:pt x="123825" y="0"/>
                    <a:pt x="276479" y="0"/>
                  </a:cubicBezTo>
                  <a:lnTo>
                    <a:pt x="13222605" y="0"/>
                  </a:lnTo>
                  <a:cubicBezTo>
                    <a:pt x="13375387" y="0"/>
                    <a:pt x="13499085" y="123825"/>
                    <a:pt x="13499085" y="276479"/>
                  </a:cubicBezTo>
                  <a:lnTo>
                    <a:pt x="13499085" y="703834"/>
                  </a:lnTo>
                  <a:cubicBezTo>
                    <a:pt x="13499085" y="856615"/>
                    <a:pt x="13375260" y="980313"/>
                    <a:pt x="13222605" y="980313"/>
                  </a:cubicBezTo>
                  <a:lnTo>
                    <a:pt x="276479" y="980313"/>
                  </a:lnTo>
                  <a:cubicBezTo>
                    <a:pt x="123825" y="980440"/>
                    <a:pt x="0" y="856615"/>
                    <a:pt x="0" y="703834"/>
                  </a:cubicBezTo>
                  <a:close/>
                </a:path>
              </a:pathLst>
            </a:custGeom>
            <a:solidFill>
              <a:srgbClr val="96212C"/>
            </a:solidFill>
          </p:spPr>
        </p:sp>
      </p:grpSp>
      <p:grpSp>
        <p:nvGrpSpPr>
          <p:cNvPr id="22" name="Group 22"/>
          <p:cNvGrpSpPr/>
          <p:nvPr/>
        </p:nvGrpSpPr>
        <p:grpSpPr>
          <a:xfrm>
            <a:off x="1937206" y="1287573"/>
            <a:ext cx="9078014" cy="735291"/>
            <a:chOff x="0" y="0"/>
            <a:chExt cx="12104018" cy="980388"/>
          </a:xfrm>
        </p:grpSpPr>
        <p:sp>
          <p:nvSpPr>
            <p:cNvPr id="23" name="Freeform 23"/>
            <p:cNvSpPr/>
            <p:nvPr/>
          </p:nvSpPr>
          <p:spPr>
            <a:xfrm>
              <a:off x="0" y="0"/>
              <a:ext cx="12104116" cy="980440"/>
            </a:xfrm>
            <a:custGeom>
              <a:avLst/>
              <a:gdLst/>
              <a:ahLst/>
              <a:cxnLst/>
              <a:rect l="l" t="t" r="r" b="b"/>
              <a:pathLst>
                <a:path w="12104116" h="980440">
                  <a:moveTo>
                    <a:pt x="0" y="257683"/>
                  </a:moveTo>
                  <a:cubicBezTo>
                    <a:pt x="0" y="115316"/>
                    <a:pt x="115316" y="0"/>
                    <a:pt x="257683" y="0"/>
                  </a:cubicBezTo>
                  <a:lnTo>
                    <a:pt x="11846433" y="0"/>
                  </a:lnTo>
                  <a:cubicBezTo>
                    <a:pt x="11988800" y="0"/>
                    <a:pt x="12104116" y="115316"/>
                    <a:pt x="12104116" y="257683"/>
                  </a:cubicBezTo>
                  <a:lnTo>
                    <a:pt x="12104116" y="722757"/>
                  </a:lnTo>
                  <a:cubicBezTo>
                    <a:pt x="12104116" y="865124"/>
                    <a:pt x="11988800" y="980440"/>
                    <a:pt x="11846433" y="980440"/>
                  </a:cubicBezTo>
                  <a:lnTo>
                    <a:pt x="257683" y="980440"/>
                  </a:lnTo>
                  <a:cubicBezTo>
                    <a:pt x="115316" y="980440"/>
                    <a:pt x="0" y="864997"/>
                    <a:pt x="0" y="722757"/>
                  </a:cubicBezTo>
                  <a:close/>
                </a:path>
              </a:pathLst>
            </a:custGeom>
            <a:solidFill>
              <a:srgbClr val="96212C"/>
            </a:solidFill>
          </p:spPr>
        </p:sp>
      </p:grpSp>
      <p:grpSp>
        <p:nvGrpSpPr>
          <p:cNvPr id="24" name="Group 24"/>
          <p:cNvGrpSpPr/>
          <p:nvPr/>
        </p:nvGrpSpPr>
        <p:grpSpPr>
          <a:xfrm>
            <a:off x="2084224" y="998482"/>
            <a:ext cx="12376342" cy="1313470"/>
            <a:chOff x="0" y="0"/>
            <a:chExt cx="16501790" cy="1751294"/>
          </a:xfrm>
        </p:grpSpPr>
        <p:sp>
          <p:nvSpPr>
            <p:cNvPr id="25" name="Freeform 25"/>
            <p:cNvSpPr/>
            <p:nvPr/>
          </p:nvSpPr>
          <p:spPr>
            <a:xfrm>
              <a:off x="0" y="0"/>
              <a:ext cx="16501790" cy="1751294"/>
            </a:xfrm>
            <a:custGeom>
              <a:avLst/>
              <a:gdLst/>
              <a:ahLst/>
              <a:cxnLst/>
              <a:rect l="l" t="t" r="r" b="b"/>
              <a:pathLst>
                <a:path w="16501790" h="1751294">
                  <a:moveTo>
                    <a:pt x="0" y="0"/>
                  </a:moveTo>
                  <a:lnTo>
                    <a:pt x="16501790" y="0"/>
                  </a:lnTo>
                  <a:lnTo>
                    <a:pt x="16501790" y="1751294"/>
                  </a:lnTo>
                  <a:lnTo>
                    <a:pt x="0" y="1751294"/>
                  </a:lnTo>
                  <a:close/>
                </a:path>
              </a:pathLst>
            </a:custGeom>
            <a:solidFill>
              <a:srgbClr val="000000">
                <a:alpha val="0"/>
              </a:srgbClr>
            </a:solidFill>
          </p:spPr>
        </p:sp>
        <p:sp>
          <p:nvSpPr>
            <p:cNvPr id="26" name="TextBox 26"/>
            <p:cNvSpPr txBox="1"/>
            <p:nvPr/>
          </p:nvSpPr>
          <p:spPr>
            <a:xfrm>
              <a:off x="0" y="-76200"/>
              <a:ext cx="16501790" cy="1827494"/>
            </a:xfrm>
            <a:prstGeom prst="rect">
              <a:avLst/>
            </a:prstGeom>
          </p:spPr>
          <p:txBody>
            <a:bodyPr lIns="0" tIns="0" rIns="0" bIns="0" rtlCol="0" anchor="ctr"/>
            <a:lstStyle/>
            <a:p>
              <a:pPr algn="l">
                <a:lnSpc>
                  <a:spcPts val="4320"/>
                </a:lnSpc>
              </a:pPr>
              <a:r>
                <a:rPr lang="en-US" sz="3600" b="1">
                  <a:solidFill>
                    <a:srgbClr val="FFFFFF"/>
                  </a:solidFill>
                  <a:latin typeface="Arial Bold"/>
                  <a:ea typeface="Arial Bold"/>
                  <a:cs typeface="Arial Bold"/>
                  <a:sym typeface="Arial Bold"/>
                </a:rPr>
                <a:t>AGENDA HABITUASI</a:t>
              </a:r>
            </a:p>
          </p:txBody>
        </p:sp>
      </p:grpSp>
      <p:grpSp>
        <p:nvGrpSpPr>
          <p:cNvPr id="27" name="Group 27"/>
          <p:cNvGrpSpPr/>
          <p:nvPr/>
        </p:nvGrpSpPr>
        <p:grpSpPr>
          <a:xfrm>
            <a:off x="2232982" y="5217018"/>
            <a:ext cx="12376342" cy="1313470"/>
            <a:chOff x="0" y="0"/>
            <a:chExt cx="16501790" cy="1751294"/>
          </a:xfrm>
        </p:grpSpPr>
        <p:sp>
          <p:nvSpPr>
            <p:cNvPr id="28" name="Freeform 28"/>
            <p:cNvSpPr/>
            <p:nvPr/>
          </p:nvSpPr>
          <p:spPr>
            <a:xfrm>
              <a:off x="0" y="0"/>
              <a:ext cx="16501790" cy="1751294"/>
            </a:xfrm>
            <a:custGeom>
              <a:avLst/>
              <a:gdLst/>
              <a:ahLst/>
              <a:cxnLst/>
              <a:rect l="l" t="t" r="r" b="b"/>
              <a:pathLst>
                <a:path w="16501790" h="1751294">
                  <a:moveTo>
                    <a:pt x="0" y="0"/>
                  </a:moveTo>
                  <a:lnTo>
                    <a:pt x="16501790" y="0"/>
                  </a:lnTo>
                  <a:lnTo>
                    <a:pt x="16501790" y="1751294"/>
                  </a:lnTo>
                  <a:lnTo>
                    <a:pt x="0" y="1751294"/>
                  </a:lnTo>
                  <a:close/>
                </a:path>
              </a:pathLst>
            </a:custGeom>
            <a:solidFill>
              <a:srgbClr val="000000">
                <a:alpha val="0"/>
              </a:srgbClr>
            </a:solidFill>
          </p:spPr>
        </p:sp>
        <p:sp>
          <p:nvSpPr>
            <p:cNvPr id="29" name="TextBox 29"/>
            <p:cNvSpPr txBox="1"/>
            <p:nvPr/>
          </p:nvSpPr>
          <p:spPr>
            <a:xfrm>
              <a:off x="0" y="-76200"/>
              <a:ext cx="16501790" cy="1827494"/>
            </a:xfrm>
            <a:prstGeom prst="rect">
              <a:avLst/>
            </a:prstGeom>
          </p:spPr>
          <p:txBody>
            <a:bodyPr lIns="0" tIns="0" rIns="0" bIns="0" rtlCol="0" anchor="ctr"/>
            <a:lstStyle/>
            <a:p>
              <a:pPr algn="l">
                <a:lnSpc>
                  <a:spcPts val="4320"/>
                </a:lnSpc>
              </a:pPr>
              <a:r>
                <a:rPr lang="en-US" sz="3600" b="1">
                  <a:solidFill>
                    <a:srgbClr val="FFFFFF"/>
                  </a:solidFill>
                  <a:latin typeface="Arial Bold"/>
                  <a:ea typeface="Arial Bold"/>
                  <a:cs typeface="Arial Bold"/>
                  <a:sym typeface="Arial Bold"/>
                </a:rPr>
                <a:t>DESKRIPSI DAN HASIL BELAJAR</a:t>
              </a:r>
            </a:p>
          </p:txBody>
        </p:sp>
      </p:grpSp>
      <p:sp>
        <p:nvSpPr>
          <p:cNvPr id="30" name="Freeform 30"/>
          <p:cNvSpPr/>
          <p:nvPr/>
        </p:nvSpPr>
        <p:spPr>
          <a:xfrm>
            <a:off x="10221388" y="1383020"/>
            <a:ext cx="7125762" cy="5043890"/>
          </a:xfrm>
          <a:custGeom>
            <a:avLst/>
            <a:gdLst/>
            <a:ahLst/>
            <a:cxnLst/>
            <a:rect l="l" t="t" r="r" b="b"/>
            <a:pathLst>
              <a:path w="7125762" h="5043890">
                <a:moveTo>
                  <a:pt x="0" y="0"/>
                </a:moveTo>
                <a:lnTo>
                  <a:pt x="7125762" y="0"/>
                </a:lnTo>
                <a:lnTo>
                  <a:pt x="7125762" y="5043889"/>
                </a:lnTo>
                <a:lnTo>
                  <a:pt x="0" y="5043889"/>
                </a:lnTo>
                <a:lnTo>
                  <a:pt x="0" y="0"/>
                </a:lnTo>
                <a:close/>
              </a:path>
            </a:pathLst>
          </a:custGeom>
          <a:blipFill>
            <a:blip r:embed="rId6"/>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3"/>
            <a:stretch>
              <a:fillRect t="-119" b="-119"/>
            </a:stretch>
          </a:blipFill>
        </p:spPr>
      </p:sp>
      <p:grpSp>
        <p:nvGrpSpPr>
          <p:cNvPr id="3" name="Group 3"/>
          <p:cNvGrpSpPr/>
          <p:nvPr/>
        </p:nvGrpSpPr>
        <p:grpSpPr>
          <a:xfrm>
            <a:off x="4512364" y="9929589"/>
            <a:ext cx="14451496" cy="874644"/>
            <a:chOff x="0" y="0"/>
            <a:chExt cx="19268662" cy="1166192"/>
          </a:xfrm>
        </p:grpSpPr>
        <p:sp>
          <p:nvSpPr>
            <p:cNvPr id="4" name="Freeform 4"/>
            <p:cNvSpPr/>
            <p:nvPr/>
          </p:nvSpPr>
          <p:spPr>
            <a:xfrm>
              <a:off x="0" y="0"/>
              <a:ext cx="19268694" cy="1166241"/>
            </a:xfrm>
            <a:custGeom>
              <a:avLst/>
              <a:gdLst/>
              <a:ahLst/>
              <a:cxnLst/>
              <a:rect l="l" t="t" r="r" b="b"/>
              <a:pathLst>
                <a:path w="19268694" h="1166241">
                  <a:moveTo>
                    <a:pt x="0" y="1166241"/>
                  </a:moveTo>
                  <a:lnTo>
                    <a:pt x="1033653" y="0"/>
                  </a:lnTo>
                  <a:lnTo>
                    <a:pt x="19268694" y="0"/>
                  </a:lnTo>
                  <a:lnTo>
                    <a:pt x="18235040" y="1166241"/>
                  </a:lnTo>
                  <a:close/>
                </a:path>
              </a:pathLst>
            </a:custGeom>
            <a:solidFill>
              <a:srgbClr val="B42B2D"/>
            </a:solidFill>
          </p:spPr>
        </p:sp>
      </p:grpSp>
      <p:grpSp>
        <p:nvGrpSpPr>
          <p:cNvPr id="5" name="Group 5"/>
          <p:cNvGrpSpPr/>
          <p:nvPr/>
        </p:nvGrpSpPr>
        <p:grpSpPr>
          <a:xfrm>
            <a:off x="-969264" y="10066474"/>
            <a:ext cx="6000451" cy="874644"/>
            <a:chOff x="0" y="0"/>
            <a:chExt cx="8000602" cy="1166192"/>
          </a:xfrm>
        </p:grpSpPr>
        <p:sp>
          <p:nvSpPr>
            <p:cNvPr id="6" name="Freeform 6"/>
            <p:cNvSpPr/>
            <p:nvPr/>
          </p:nvSpPr>
          <p:spPr>
            <a:xfrm>
              <a:off x="0" y="0"/>
              <a:ext cx="8000619" cy="1166241"/>
            </a:xfrm>
            <a:custGeom>
              <a:avLst/>
              <a:gdLst/>
              <a:ahLst/>
              <a:cxnLst/>
              <a:rect l="l" t="t" r="r" b="b"/>
              <a:pathLst>
                <a:path w="8000619" h="1166241">
                  <a:moveTo>
                    <a:pt x="0" y="1166241"/>
                  </a:moveTo>
                  <a:lnTo>
                    <a:pt x="1033653" y="0"/>
                  </a:lnTo>
                  <a:lnTo>
                    <a:pt x="8000619" y="0"/>
                  </a:lnTo>
                  <a:lnTo>
                    <a:pt x="6966966" y="1166241"/>
                  </a:lnTo>
                  <a:close/>
                </a:path>
              </a:pathLst>
            </a:custGeom>
            <a:solidFill>
              <a:srgbClr val="222324"/>
            </a:solidFill>
          </p:spPr>
        </p:sp>
      </p:grpSp>
      <p:sp>
        <p:nvSpPr>
          <p:cNvPr id="7" name="Freeform 7"/>
          <p:cNvSpPr/>
          <p:nvPr/>
        </p:nvSpPr>
        <p:spPr>
          <a:xfrm>
            <a:off x="557522" y="33663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4"/>
            <a:stretch>
              <a:fillRect t="-743" b="-743"/>
            </a:stretch>
          </a:blipFill>
        </p:spPr>
      </p:sp>
      <p:sp>
        <p:nvSpPr>
          <p:cNvPr id="8" name="Freeform 8"/>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3"/>
            <a:stretch>
              <a:fillRect t="-119" b="-119"/>
            </a:stretch>
          </a:blipFill>
        </p:spPr>
      </p:sp>
      <p:sp>
        <p:nvSpPr>
          <p:cNvPr id="9" name="Freeform 9"/>
          <p:cNvSpPr/>
          <p:nvPr/>
        </p:nvSpPr>
        <p:spPr>
          <a:xfrm>
            <a:off x="14187954" y="168039"/>
            <a:ext cx="2150820" cy="818156"/>
          </a:xfrm>
          <a:custGeom>
            <a:avLst/>
            <a:gdLst/>
            <a:ahLst/>
            <a:cxnLst/>
            <a:rect l="l" t="t" r="r" b="b"/>
            <a:pathLst>
              <a:path w="2150820" h="818156">
                <a:moveTo>
                  <a:pt x="0" y="0"/>
                </a:moveTo>
                <a:lnTo>
                  <a:pt x="2150820" y="0"/>
                </a:lnTo>
                <a:lnTo>
                  <a:pt x="2150820" y="818155"/>
                </a:lnTo>
                <a:lnTo>
                  <a:pt x="0" y="818155"/>
                </a:lnTo>
                <a:lnTo>
                  <a:pt x="0" y="0"/>
                </a:lnTo>
                <a:close/>
              </a:path>
            </a:pathLst>
          </a:custGeom>
          <a:blipFill>
            <a:blip r:embed="rId5"/>
            <a:stretch>
              <a:fillRect t="-85" b="-85"/>
            </a:stretch>
          </a:blipFill>
        </p:spPr>
      </p:sp>
      <p:grpSp>
        <p:nvGrpSpPr>
          <p:cNvPr id="10" name="Group 10"/>
          <p:cNvGrpSpPr/>
          <p:nvPr/>
        </p:nvGrpSpPr>
        <p:grpSpPr>
          <a:xfrm>
            <a:off x="3534634" y="1624506"/>
            <a:ext cx="5811517" cy="7407402"/>
            <a:chOff x="0" y="0"/>
            <a:chExt cx="7748690" cy="9876536"/>
          </a:xfrm>
        </p:grpSpPr>
        <p:sp>
          <p:nvSpPr>
            <p:cNvPr id="11" name="Freeform 11"/>
            <p:cNvSpPr/>
            <p:nvPr/>
          </p:nvSpPr>
          <p:spPr>
            <a:xfrm>
              <a:off x="12700" y="12700"/>
              <a:ext cx="7723378" cy="9851136"/>
            </a:xfrm>
            <a:custGeom>
              <a:avLst/>
              <a:gdLst/>
              <a:ahLst/>
              <a:cxnLst/>
              <a:rect l="l" t="t" r="r" b="b"/>
              <a:pathLst>
                <a:path w="7723378" h="9851136">
                  <a:moveTo>
                    <a:pt x="0" y="1288161"/>
                  </a:moveTo>
                  <a:cubicBezTo>
                    <a:pt x="0" y="576707"/>
                    <a:pt x="576326" y="0"/>
                    <a:pt x="1287272" y="0"/>
                  </a:cubicBezTo>
                  <a:lnTo>
                    <a:pt x="6436106" y="0"/>
                  </a:lnTo>
                  <a:cubicBezTo>
                    <a:pt x="7147052" y="0"/>
                    <a:pt x="7723378" y="576707"/>
                    <a:pt x="7723378" y="1288161"/>
                  </a:cubicBezTo>
                  <a:lnTo>
                    <a:pt x="7723378" y="8562975"/>
                  </a:lnTo>
                  <a:cubicBezTo>
                    <a:pt x="7723378" y="9274429"/>
                    <a:pt x="7147052" y="9851136"/>
                    <a:pt x="6436106" y="9851136"/>
                  </a:cubicBezTo>
                  <a:lnTo>
                    <a:pt x="1287272" y="9851136"/>
                  </a:lnTo>
                  <a:cubicBezTo>
                    <a:pt x="576326" y="9851136"/>
                    <a:pt x="0" y="9274429"/>
                    <a:pt x="0" y="8562975"/>
                  </a:cubicBezTo>
                  <a:close/>
                </a:path>
              </a:pathLst>
            </a:custGeom>
            <a:solidFill>
              <a:srgbClr val="96212C"/>
            </a:solidFill>
          </p:spPr>
        </p:sp>
        <p:sp>
          <p:nvSpPr>
            <p:cNvPr id="12" name="Freeform 12"/>
            <p:cNvSpPr/>
            <p:nvPr/>
          </p:nvSpPr>
          <p:spPr>
            <a:xfrm>
              <a:off x="0" y="0"/>
              <a:ext cx="7748778" cy="9876536"/>
            </a:xfrm>
            <a:custGeom>
              <a:avLst/>
              <a:gdLst/>
              <a:ahLst/>
              <a:cxnLst/>
              <a:rect l="l" t="t" r="r" b="b"/>
              <a:pathLst>
                <a:path w="7748778" h="9876536">
                  <a:moveTo>
                    <a:pt x="0" y="1300861"/>
                  </a:moveTo>
                  <a:cubicBezTo>
                    <a:pt x="0" y="582422"/>
                    <a:pt x="582041" y="0"/>
                    <a:pt x="1299972" y="0"/>
                  </a:cubicBezTo>
                  <a:lnTo>
                    <a:pt x="6448806" y="0"/>
                  </a:lnTo>
                  <a:lnTo>
                    <a:pt x="6448806" y="12700"/>
                  </a:lnTo>
                  <a:lnTo>
                    <a:pt x="6448806" y="0"/>
                  </a:lnTo>
                  <a:lnTo>
                    <a:pt x="6448806" y="12700"/>
                  </a:lnTo>
                  <a:lnTo>
                    <a:pt x="6448806" y="0"/>
                  </a:lnTo>
                  <a:cubicBezTo>
                    <a:pt x="7166737" y="0"/>
                    <a:pt x="7748778" y="582422"/>
                    <a:pt x="7748778" y="1300861"/>
                  </a:cubicBezTo>
                  <a:lnTo>
                    <a:pt x="7736078" y="1300861"/>
                  </a:lnTo>
                  <a:lnTo>
                    <a:pt x="7748778" y="1300861"/>
                  </a:lnTo>
                  <a:lnTo>
                    <a:pt x="7748778" y="8575675"/>
                  </a:lnTo>
                  <a:lnTo>
                    <a:pt x="7736078" y="8575675"/>
                  </a:lnTo>
                  <a:lnTo>
                    <a:pt x="7748778" y="8575675"/>
                  </a:lnTo>
                  <a:cubicBezTo>
                    <a:pt x="7748778" y="9294114"/>
                    <a:pt x="7166737" y="9876536"/>
                    <a:pt x="6448806" y="9876536"/>
                  </a:cubicBezTo>
                  <a:lnTo>
                    <a:pt x="6448806" y="9863836"/>
                  </a:lnTo>
                  <a:lnTo>
                    <a:pt x="6448806" y="9876536"/>
                  </a:lnTo>
                  <a:lnTo>
                    <a:pt x="1299972" y="9876536"/>
                  </a:lnTo>
                  <a:lnTo>
                    <a:pt x="1299972" y="9863836"/>
                  </a:lnTo>
                  <a:lnTo>
                    <a:pt x="1299972" y="9876536"/>
                  </a:lnTo>
                  <a:cubicBezTo>
                    <a:pt x="582041" y="9876536"/>
                    <a:pt x="0" y="9294114"/>
                    <a:pt x="0" y="8575675"/>
                  </a:cubicBezTo>
                  <a:lnTo>
                    <a:pt x="0" y="1300861"/>
                  </a:lnTo>
                  <a:lnTo>
                    <a:pt x="12700" y="1300861"/>
                  </a:lnTo>
                  <a:lnTo>
                    <a:pt x="0" y="1300861"/>
                  </a:lnTo>
                  <a:moveTo>
                    <a:pt x="25400" y="1300861"/>
                  </a:moveTo>
                  <a:lnTo>
                    <a:pt x="25400" y="8575675"/>
                  </a:lnTo>
                  <a:lnTo>
                    <a:pt x="12700" y="8575675"/>
                  </a:lnTo>
                  <a:lnTo>
                    <a:pt x="25400" y="8575675"/>
                  </a:lnTo>
                  <a:cubicBezTo>
                    <a:pt x="25400" y="9280144"/>
                    <a:pt x="596011" y="9851136"/>
                    <a:pt x="1299972" y="9851136"/>
                  </a:cubicBezTo>
                  <a:lnTo>
                    <a:pt x="6448806" y="9851136"/>
                  </a:lnTo>
                  <a:cubicBezTo>
                    <a:pt x="7152767" y="9851136"/>
                    <a:pt x="7723378" y="9280144"/>
                    <a:pt x="7723378" y="8575675"/>
                  </a:cubicBezTo>
                  <a:lnTo>
                    <a:pt x="7723378" y="1300861"/>
                  </a:lnTo>
                  <a:cubicBezTo>
                    <a:pt x="7723251" y="596392"/>
                    <a:pt x="7152640" y="25400"/>
                    <a:pt x="6448806" y="25400"/>
                  </a:cubicBezTo>
                  <a:lnTo>
                    <a:pt x="1299972" y="25400"/>
                  </a:lnTo>
                  <a:lnTo>
                    <a:pt x="1299972" y="12700"/>
                  </a:lnTo>
                  <a:lnTo>
                    <a:pt x="1299972" y="25400"/>
                  </a:lnTo>
                  <a:cubicBezTo>
                    <a:pt x="596011" y="25400"/>
                    <a:pt x="25400" y="596392"/>
                    <a:pt x="25400" y="1300861"/>
                  </a:cubicBezTo>
                  <a:close/>
                </a:path>
              </a:pathLst>
            </a:custGeom>
            <a:solidFill>
              <a:srgbClr val="FFFFFF"/>
            </a:solidFill>
          </p:spPr>
        </p:sp>
      </p:grpSp>
      <p:grpSp>
        <p:nvGrpSpPr>
          <p:cNvPr id="13" name="Group 13"/>
          <p:cNvGrpSpPr/>
          <p:nvPr/>
        </p:nvGrpSpPr>
        <p:grpSpPr>
          <a:xfrm>
            <a:off x="4176404" y="4552599"/>
            <a:ext cx="4479250" cy="4452060"/>
            <a:chOff x="0" y="0"/>
            <a:chExt cx="5972334" cy="5936080"/>
          </a:xfrm>
        </p:grpSpPr>
        <p:sp>
          <p:nvSpPr>
            <p:cNvPr id="14" name="Freeform 14"/>
            <p:cNvSpPr/>
            <p:nvPr/>
          </p:nvSpPr>
          <p:spPr>
            <a:xfrm>
              <a:off x="0" y="0"/>
              <a:ext cx="5972334" cy="5936080"/>
            </a:xfrm>
            <a:custGeom>
              <a:avLst/>
              <a:gdLst/>
              <a:ahLst/>
              <a:cxnLst/>
              <a:rect l="l" t="t" r="r" b="b"/>
              <a:pathLst>
                <a:path w="5972334" h="5936080">
                  <a:moveTo>
                    <a:pt x="0" y="0"/>
                  </a:moveTo>
                  <a:lnTo>
                    <a:pt x="5972334" y="0"/>
                  </a:lnTo>
                  <a:lnTo>
                    <a:pt x="5972334" y="5936080"/>
                  </a:lnTo>
                  <a:lnTo>
                    <a:pt x="0" y="5936080"/>
                  </a:lnTo>
                  <a:close/>
                </a:path>
              </a:pathLst>
            </a:custGeom>
            <a:solidFill>
              <a:srgbClr val="000000">
                <a:alpha val="0"/>
              </a:srgbClr>
            </a:solidFill>
          </p:spPr>
        </p:sp>
        <p:sp>
          <p:nvSpPr>
            <p:cNvPr id="15" name="TextBox 15"/>
            <p:cNvSpPr txBox="1"/>
            <p:nvPr/>
          </p:nvSpPr>
          <p:spPr>
            <a:xfrm>
              <a:off x="0" y="-76200"/>
              <a:ext cx="5972334" cy="6012280"/>
            </a:xfrm>
            <a:prstGeom prst="rect">
              <a:avLst/>
            </a:prstGeom>
          </p:spPr>
          <p:txBody>
            <a:bodyPr lIns="0" tIns="0" rIns="0" bIns="0" rtlCol="0" anchor="b"/>
            <a:lstStyle/>
            <a:p>
              <a:pPr algn="ctr">
                <a:lnSpc>
                  <a:spcPts val="4320"/>
                </a:lnSpc>
              </a:pPr>
              <a:r>
                <a:rPr lang="en-US" sz="3600" b="1">
                  <a:solidFill>
                    <a:srgbClr val="FFFFFF"/>
                  </a:solidFill>
                  <a:latin typeface="Arial Bold"/>
                  <a:ea typeface="Arial Bold"/>
                  <a:cs typeface="Arial Bold"/>
                  <a:sym typeface="Arial Bold"/>
                </a:rPr>
                <a:t>Tim/Pembimbing Aktualisasi</a:t>
              </a:r>
            </a:p>
          </p:txBody>
        </p:sp>
      </p:grpSp>
      <p:grpSp>
        <p:nvGrpSpPr>
          <p:cNvPr id="16" name="Group 16"/>
          <p:cNvGrpSpPr/>
          <p:nvPr/>
        </p:nvGrpSpPr>
        <p:grpSpPr>
          <a:xfrm>
            <a:off x="8329676" y="1255089"/>
            <a:ext cx="2013905" cy="2013904"/>
            <a:chOff x="0" y="0"/>
            <a:chExt cx="2685206" cy="2685206"/>
          </a:xfrm>
        </p:grpSpPr>
        <p:sp>
          <p:nvSpPr>
            <p:cNvPr id="17" name="Freeform 17"/>
            <p:cNvSpPr/>
            <p:nvPr/>
          </p:nvSpPr>
          <p:spPr>
            <a:xfrm>
              <a:off x="12700" y="12700"/>
              <a:ext cx="2659761" cy="2659761"/>
            </a:xfrm>
            <a:custGeom>
              <a:avLst/>
              <a:gdLst/>
              <a:ahLst/>
              <a:cxnLst/>
              <a:rect l="l" t="t" r="r" b="b"/>
              <a:pathLst>
                <a:path w="2659761" h="2659761">
                  <a:moveTo>
                    <a:pt x="0" y="1329944"/>
                  </a:moveTo>
                  <a:cubicBezTo>
                    <a:pt x="0" y="595376"/>
                    <a:pt x="595376" y="0"/>
                    <a:pt x="1329944" y="0"/>
                  </a:cubicBezTo>
                  <a:cubicBezTo>
                    <a:pt x="2064512" y="0"/>
                    <a:pt x="2659761" y="595376"/>
                    <a:pt x="2659761" y="1329944"/>
                  </a:cubicBezTo>
                  <a:cubicBezTo>
                    <a:pt x="2659761" y="2064512"/>
                    <a:pt x="2064385" y="2659761"/>
                    <a:pt x="1329944" y="2659761"/>
                  </a:cubicBezTo>
                  <a:cubicBezTo>
                    <a:pt x="595503" y="2659761"/>
                    <a:pt x="0" y="2064385"/>
                    <a:pt x="0" y="1329944"/>
                  </a:cubicBezTo>
                  <a:close/>
                </a:path>
              </a:pathLst>
            </a:custGeom>
            <a:solidFill>
              <a:srgbClr val="FCBCBF"/>
            </a:solidFill>
          </p:spPr>
        </p:sp>
        <p:sp>
          <p:nvSpPr>
            <p:cNvPr id="18" name="Freeform 18"/>
            <p:cNvSpPr/>
            <p:nvPr/>
          </p:nvSpPr>
          <p:spPr>
            <a:xfrm>
              <a:off x="0" y="0"/>
              <a:ext cx="2685161" cy="2685288"/>
            </a:xfrm>
            <a:custGeom>
              <a:avLst/>
              <a:gdLst/>
              <a:ahLst/>
              <a:cxnLst/>
              <a:rect l="l" t="t" r="r" b="b"/>
              <a:pathLst>
                <a:path w="2685161" h="2685288">
                  <a:moveTo>
                    <a:pt x="0" y="1342644"/>
                  </a:moveTo>
                  <a:cubicBezTo>
                    <a:pt x="0" y="601091"/>
                    <a:pt x="601091" y="0"/>
                    <a:pt x="1342644" y="0"/>
                  </a:cubicBezTo>
                  <a:lnTo>
                    <a:pt x="1342644" y="12700"/>
                  </a:lnTo>
                  <a:lnTo>
                    <a:pt x="1342644" y="0"/>
                  </a:lnTo>
                  <a:cubicBezTo>
                    <a:pt x="2084070" y="0"/>
                    <a:pt x="2685161" y="601091"/>
                    <a:pt x="2685161" y="1342644"/>
                  </a:cubicBezTo>
                  <a:lnTo>
                    <a:pt x="2672461" y="1342644"/>
                  </a:lnTo>
                  <a:lnTo>
                    <a:pt x="2685161" y="1342644"/>
                  </a:lnTo>
                  <a:cubicBezTo>
                    <a:pt x="2685161" y="2084197"/>
                    <a:pt x="2084070" y="2685288"/>
                    <a:pt x="1342517" y="2685288"/>
                  </a:cubicBezTo>
                  <a:lnTo>
                    <a:pt x="1342517" y="2672588"/>
                  </a:lnTo>
                  <a:lnTo>
                    <a:pt x="1342517" y="2685288"/>
                  </a:lnTo>
                  <a:cubicBezTo>
                    <a:pt x="601091" y="2685161"/>
                    <a:pt x="0" y="2084070"/>
                    <a:pt x="0" y="1342644"/>
                  </a:cubicBezTo>
                  <a:lnTo>
                    <a:pt x="12700" y="1342644"/>
                  </a:lnTo>
                  <a:lnTo>
                    <a:pt x="25400" y="1342644"/>
                  </a:lnTo>
                  <a:lnTo>
                    <a:pt x="12700" y="1342644"/>
                  </a:lnTo>
                  <a:lnTo>
                    <a:pt x="0" y="1342644"/>
                  </a:lnTo>
                  <a:moveTo>
                    <a:pt x="25400" y="1342644"/>
                  </a:moveTo>
                  <a:cubicBezTo>
                    <a:pt x="25400" y="1349629"/>
                    <a:pt x="19685" y="1355344"/>
                    <a:pt x="12700" y="1355344"/>
                  </a:cubicBezTo>
                  <a:cubicBezTo>
                    <a:pt x="5715" y="1355344"/>
                    <a:pt x="0" y="1349629"/>
                    <a:pt x="0" y="1342644"/>
                  </a:cubicBezTo>
                  <a:cubicBezTo>
                    <a:pt x="0" y="1335659"/>
                    <a:pt x="5715" y="1329944"/>
                    <a:pt x="12700" y="1329944"/>
                  </a:cubicBezTo>
                  <a:cubicBezTo>
                    <a:pt x="19685" y="1329944"/>
                    <a:pt x="25400" y="1335659"/>
                    <a:pt x="25400" y="1342644"/>
                  </a:cubicBezTo>
                  <a:cubicBezTo>
                    <a:pt x="25400" y="2070100"/>
                    <a:pt x="615188" y="2659761"/>
                    <a:pt x="1342644" y="2659761"/>
                  </a:cubicBezTo>
                  <a:cubicBezTo>
                    <a:pt x="2070100" y="2659761"/>
                    <a:pt x="2659761" y="2070100"/>
                    <a:pt x="2659761" y="1342644"/>
                  </a:cubicBezTo>
                  <a:cubicBezTo>
                    <a:pt x="2659761" y="615188"/>
                    <a:pt x="2070100" y="25400"/>
                    <a:pt x="1342644" y="25400"/>
                  </a:cubicBezTo>
                  <a:lnTo>
                    <a:pt x="1342644" y="12700"/>
                  </a:lnTo>
                  <a:lnTo>
                    <a:pt x="1342644" y="25400"/>
                  </a:lnTo>
                  <a:cubicBezTo>
                    <a:pt x="615188" y="25400"/>
                    <a:pt x="25400" y="615188"/>
                    <a:pt x="25400" y="1342644"/>
                  </a:cubicBezTo>
                  <a:close/>
                </a:path>
              </a:pathLst>
            </a:custGeom>
            <a:solidFill>
              <a:srgbClr val="FFFFFF"/>
            </a:solidFill>
          </p:spPr>
        </p:sp>
      </p:grpSp>
      <p:grpSp>
        <p:nvGrpSpPr>
          <p:cNvPr id="19" name="Group 19"/>
          <p:cNvGrpSpPr/>
          <p:nvPr/>
        </p:nvGrpSpPr>
        <p:grpSpPr>
          <a:xfrm>
            <a:off x="10329293" y="1259852"/>
            <a:ext cx="4419308" cy="2004379"/>
            <a:chOff x="0" y="0"/>
            <a:chExt cx="5892410" cy="2672506"/>
          </a:xfrm>
        </p:grpSpPr>
        <p:sp>
          <p:nvSpPr>
            <p:cNvPr id="20" name="Freeform 20"/>
            <p:cNvSpPr/>
            <p:nvPr/>
          </p:nvSpPr>
          <p:spPr>
            <a:xfrm>
              <a:off x="0" y="0"/>
              <a:ext cx="5892410" cy="2672506"/>
            </a:xfrm>
            <a:custGeom>
              <a:avLst/>
              <a:gdLst/>
              <a:ahLst/>
              <a:cxnLst/>
              <a:rect l="l" t="t" r="r" b="b"/>
              <a:pathLst>
                <a:path w="5892410" h="2672506">
                  <a:moveTo>
                    <a:pt x="0" y="0"/>
                  </a:moveTo>
                  <a:lnTo>
                    <a:pt x="5892410" y="0"/>
                  </a:lnTo>
                  <a:lnTo>
                    <a:pt x="5892410" y="2672506"/>
                  </a:lnTo>
                  <a:lnTo>
                    <a:pt x="0" y="2672506"/>
                  </a:lnTo>
                  <a:close/>
                </a:path>
              </a:pathLst>
            </a:custGeom>
            <a:solidFill>
              <a:srgbClr val="000000">
                <a:alpha val="0"/>
              </a:srgbClr>
            </a:solidFill>
          </p:spPr>
        </p:sp>
        <p:sp>
          <p:nvSpPr>
            <p:cNvPr id="21" name="TextBox 21"/>
            <p:cNvSpPr txBox="1"/>
            <p:nvPr/>
          </p:nvSpPr>
          <p:spPr>
            <a:xfrm>
              <a:off x="0" y="-95250"/>
              <a:ext cx="5892410" cy="2767756"/>
            </a:xfrm>
            <a:prstGeom prst="rect">
              <a:avLst/>
            </a:prstGeom>
          </p:spPr>
          <p:txBody>
            <a:bodyPr lIns="0" tIns="0" rIns="0" bIns="0" rtlCol="0" anchor="ctr"/>
            <a:lstStyle/>
            <a:p>
              <a:pPr algn="l">
                <a:lnSpc>
                  <a:spcPts val="10530"/>
                </a:lnSpc>
              </a:pPr>
              <a:r>
                <a:rPr lang="en-US" sz="9750" b="1">
                  <a:solidFill>
                    <a:srgbClr val="96212C"/>
                  </a:solidFill>
                  <a:latin typeface="Calibri (MS) Bold"/>
                  <a:ea typeface="Calibri (MS) Bold"/>
                  <a:cs typeface="Calibri (MS) Bold"/>
                  <a:sym typeface="Calibri (MS) Bold"/>
                </a:rPr>
                <a:t>Coach</a:t>
              </a:r>
            </a:p>
          </p:txBody>
        </p:sp>
      </p:grpSp>
      <p:grpSp>
        <p:nvGrpSpPr>
          <p:cNvPr id="22" name="Group 22"/>
          <p:cNvGrpSpPr/>
          <p:nvPr/>
        </p:nvGrpSpPr>
        <p:grpSpPr>
          <a:xfrm>
            <a:off x="8329676" y="3609018"/>
            <a:ext cx="2013905" cy="2013904"/>
            <a:chOff x="0" y="0"/>
            <a:chExt cx="2685206" cy="2685206"/>
          </a:xfrm>
        </p:grpSpPr>
        <p:sp>
          <p:nvSpPr>
            <p:cNvPr id="23" name="Freeform 23"/>
            <p:cNvSpPr/>
            <p:nvPr/>
          </p:nvSpPr>
          <p:spPr>
            <a:xfrm>
              <a:off x="12700" y="12700"/>
              <a:ext cx="2659761" cy="2659761"/>
            </a:xfrm>
            <a:custGeom>
              <a:avLst/>
              <a:gdLst/>
              <a:ahLst/>
              <a:cxnLst/>
              <a:rect l="l" t="t" r="r" b="b"/>
              <a:pathLst>
                <a:path w="2659761" h="2659761">
                  <a:moveTo>
                    <a:pt x="0" y="1329944"/>
                  </a:moveTo>
                  <a:cubicBezTo>
                    <a:pt x="0" y="595376"/>
                    <a:pt x="595376" y="0"/>
                    <a:pt x="1329944" y="0"/>
                  </a:cubicBezTo>
                  <a:cubicBezTo>
                    <a:pt x="2064512" y="0"/>
                    <a:pt x="2659761" y="595376"/>
                    <a:pt x="2659761" y="1329944"/>
                  </a:cubicBezTo>
                  <a:cubicBezTo>
                    <a:pt x="2659761" y="2064512"/>
                    <a:pt x="2064385" y="2659761"/>
                    <a:pt x="1329944" y="2659761"/>
                  </a:cubicBezTo>
                  <a:cubicBezTo>
                    <a:pt x="595503" y="2659761"/>
                    <a:pt x="0" y="2064385"/>
                    <a:pt x="0" y="1329944"/>
                  </a:cubicBezTo>
                  <a:close/>
                </a:path>
              </a:pathLst>
            </a:custGeom>
            <a:solidFill>
              <a:srgbClr val="FCBCBF"/>
            </a:solidFill>
          </p:spPr>
        </p:sp>
        <p:sp>
          <p:nvSpPr>
            <p:cNvPr id="24" name="Freeform 24"/>
            <p:cNvSpPr/>
            <p:nvPr/>
          </p:nvSpPr>
          <p:spPr>
            <a:xfrm>
              <a:off x="0" y="0"/>
              <a:ext cx="2685161" cy="2685288"/>
            </a:xfrm>
            <a:custGeom>
              <a:avLst/>
              <a:gdLst/>
              <a:ahLst/>
              <a:cxnLst/>
              <a:rect l="l" t="t" r="r" b="b"/>
              <a:pathLst>
                <a:path w="2685161" h="2685288">
                  <a:moveTo>
                    <a:pt x="0" y="1342644"/>
                  </a:moveTo>
                  <a:cubicBezTo>
                    <a:pt x="0" y="601091"/>
                    <a:pt x="601091" y="0"/>
                    <a:pt x="1342644" y="0"/>
                  </a:cubicBezTo>
                  <a:lnTo>
                    <a:pt x="1342644" y="12700"/>
                  </a:lnTo>
                  <a:lnTo>
                    <a:pt x="1342644" y="0"/>
                  </a:lnTo>
                  <a:cubicBezTo>
                    <a:pt x="2084070" y="0"/>
                    <a:pt x="2685161" y="601091"/>
                    <a:pt x="2685161" y="1342644"/>
                  </a:cubicBezTo>
                  <a:lnTo>
                    <a:pt x="2672461" y="1342644"/>
                  </a:lnTo>
                  <a:lnTo>
                    <a:pt x="2685161" y="1342644"/>
                  </a:lnTo>
                  <a:cubicBezTo>
                    <a:pt x="2685161" y="2084197"/>
                    <a:pt x="2084070" y="2685288"/>
                    <a:pt x="1342517" y="2685288"/>
                  </a:cubicBezTo>
                  <a:lnTo>
                    <a:pt x="1342517" y="2672588"/>
                  </a:lnTo>
                  <a:lnTo>
                    <a:pt x="1342517" y="2685288"/>
                  </a:lnTo>
                  <a:cubicBezTo>
                    <a:pt x="601091" y="2685161"/>
                    <a:pt x="0" y="2084070"/>
                    <a:pt x="0" y="1342644"/>
                  </a:cubicBezTo>
                  <a:lnTo>
                    <a:pt x="12700" y="1342644"/>
                  </a:lnTo>
                  <a:lnTo>
                    <a:pt x="25400" y="1342644"/>
                  </a:lnTo>
                  <a:lnTo>
                    <a:pt x="12700" y="1342644"/>
                  </a:lnTo>
                  <a:lnTo>
                    <a:pt x="0" y="1342644"/>
                  </a:lnTo>
                  <a:moveTo>
                    <a:pt x="25400" y="1342644"/>
                  </a:moveTo>
                  <a:cubicBezTo>
                    <a:pt x="25400" y="1349629"/>
                    <a:pt x="19685" y="1355344"/>
                    <a:pt x="12700" y="1355344"/>
                  </a:cubicBezTo>
                  <a:cubicBezTo>
                    <a:pt x="5715" y="1355344"/>
                    <a:pt x="0" y="1349629"/>
                    <a:pt x="0" y="1342644"/>
                  </a:cubicBezTo>
                  <a:cubicBezTo>
                    <a:pt x="0" y="1335659"/>
                    <a:pt x="5715" y="1329944"/>
                    <a:pt x="12700" y="1329944"/>
                  </a:cubicBezTo>
                  <a:cubicBezTo>
                    <a:pt x="19685" y="1329944"/>
                    <a:pt x="25400" y="1335659"/>
                    <a:pt x="25400" y="1342644"/>
                  </a:cubicBezTo>
                  <a:cubicBezTo>
                    <a:pt x="25400" y="2070100"/>
                    <a:pt x="615188" y="2659761"/>
                    <a:pt x="1342644" y="2659761"/>
                  </a:cubicBezTo>
                  <a:cubicBezTo>
                    <a:pt x="2070100" y="2659761"/>
                    <a:pt x="2659761" y="2070100"/>
                    <a:pt x="2659761" y="1342644"/>
                  </a:cubicBezTo>
                  <a:cubicBezTo>
                    <a:pt x="2659761" y="615188"/>
                    <a:pt x="2070100" y="25400"/>
                    <a:pt x="1342644" y="25400"/>
                  </a:cubicBezTo>
                  <a:lnTo>
                    <a:pt x="1342644" y="12700"/>
                  </a:lnTo>
                  <a:lnTo>
                    <a:pt x="1342644" y="25400"/>
                  </a:lnTo>
                  <a:cubicBezTo>
                    <a:pt x="615188" y="25400"/>
                    <a:pt x="25400" y="615188"/>
                    <a:pt x="25400" y="1342644"/>
                  </a:cubicBezTo>
                  <a:close/>
                </a:path>
              </a:pathLst>
            </a:custGeom>
            <a:solidFill>
              <a:srgbClr val="FFFFFF"/>
            </a:solidFill>
          </p:spPr>
        </p:sp>
      </p:grpSp>
      <p:grpSp>
        <p:nvGrpSpPr>
          <p:cNvPr id="25" name="Group 25"/>
          <p:cNvGrpSpPr/>
          <p:nvPr/>
        </p:nvGrpSpPr>
        <p:grpSpPr>
          <a:xfrm>
            <a:off x="10329293" y="3613780"/>
            <a:ext cx="4419308" cy="2004379"/>
            <a:chOff x="0" y="0"/>
            <a:chExt cx="5892410" cy="2672506"/>
          </a:xfrm>
        </p:grpSpPr>
        <p:sp>
          <p:nvSpPr>
            <p:cNvPr id="26" name="Freeform 26"/>
            <p:cNvSpPr/>
            <p:nvPr/>
          </p:nvSpPr>
          <p:spPr>
            <a:xfrm>
              <a:off x="0" y="0"/>
              <a:ext cx="5892410" cy="2672506"/>
            </a:xfrm>
            <a:custGeom>
              <a:avLst/>
              <a:gdLst/>
              <a:ahLst/>
              <a:cxnLst/>
              <a:rect l="l" t="t" r="r" b="b"/>
              <a:pathLst>
                <a:path w="5892410" h="2672506">
                  <a:moveTo>
                    <a:pt x="0" y="0"/>
                  </a:moveTo>
                  <a:lnTo>
                    <a:pt x="5892410" y="0"/>
                  </a:lnTo>
                  <a:lnTo>
                    <a:pt x="5892410" y="2672506"/>
                  </a:lnTo>
                  <a:lnTo>
                    <a:pt x="0" y="2672506"/>
                  </a:lnTo>
                  <a:close/>
                </a:path>
              </a:pathLst>
            </a:custGeom>
            <a:solidFill>
              <a:srgbClr val="000000">
                <a:alpha val="0"/>
              </a:srgbClr>
            </a:solidFill>
          </p:spPr>
        </p:sp>
        <p:sp>
          <p:nvSpPr>
            <p:cNvPr id="27" name="TextBox 27"/>
            <p:cNvSpPr txBox="1"/>
            <p:nvPr/>
          </p:nvSpPr>
          <p:spPr>
            <a:xfrm>
              <a:off x="0" y="-95250"/>
              <a:ext cx="5892410" cy="2767756"/>
            </a:xfrm>
            <a:prstGeom prst="rect">
              <a:avLst/>
            </a:prstGeom>
          </p:spPr>
          <p:txBody>
            <a:bodyPr lIns="0" tIns="0" rIns="0" bIns="0" rtlCol="0" anchor="ctr"/>
            <a:lstStyle/>
            <a:p>
              <a:pPr algn="l">
                <a:lnSpc>
                  <a:spcPts val="10530"/>
                </a:lnSpc>
              </a:pPr>
              <a:r>
                <a:rPr lang="en-US" sz="9750" b="1">
                  <a:solidFill>
                    <a:srgbClr val="96212C"/>
                  </a:solidFill>
                  <a:latin typeface="Calibri (MS) Bold"/>
                  <a:ea typeface="Calibri (MS) Bold"/>
                  <a:cs typeface="Calibri (MS) Bold"/>
                  <a:sym typeface="Calibri (MS) Bold"/>
                </a:rPr>
                <a:t>Mentor</a:t>
              </a:r>
            </a:p>
          </p:txBody>
        </p:sp>
      </p:grpSp>
      <p:grpSp>
        <p:nvGrpSpPr>
          <p:cNvPr id="28" name="Group 28"/>
          <p:cNvGrpSpPr/>
          <p:nvPr/>
        </p:nvGrpSpPr>
        <p:grpSpPr>
          <a:xfrm>
            <a:off x="8329676" y="5962947"/>
            <a:ext cx="2013905" cy="2013904"/>
            <a:chOff x="0" y="0"/>
            <a:chExt cx="2685206" cy="2685206"/>
          </a:xfrm>
        </p:grpSpPr>
        <p:sp>
          <p:nvSpPr>
            <p:cNvPr id="29" name="Freeform 29"/>
            <p:cNvSpPr/>
            <p:nvPr/>
          </p:nvSpPr>
          <p:spPr>
            <a:xfrm>
              <a:off x="12700" y="12700"/>
              <a:ext cx="2659761" cy="2659761"/>
            </a:xfrm>
            <a:custGeom>
              <a:avLst/>
              <a:gdLst/>
              <a:ahLst/>
              <a:cxnLst/>
              <a:rect l="l" t="t" r="r" b="b"/>
              <a:pathLst>
                <a:path w="2659761" h="2659761">
                  <a:moveTo>
                    <a:pt x="0" y="1329944"/>
                  </a:moveTo>
                  <a:cubicBezTo>
                    <a:pt x="0" y="595376"/>
                    <a:pt x="595376" y="0"/>
                    <a:pt x="1329944" y="0"/>
                  </a:cubicBezTo>
                  <a:cubicBezTo>
                    <a:pt x="2064512" y="0"/>
                    <a:pt x="2659761" y="595376"/>
                    <a:pt x="2659761" y="1329944"/>
                  </a:cubicBezTo>
                  <a:cubicBezTo>
                    <a:pt x="2659761" y="2064512"/>
                    <a:pt x="2064385" y="2659761"/>
                    <a:pt x="1329944" y="2659761"/>
                  </a:cubicBezTo>
                  <a:cubicBezTo>
                    <a:pt x="595503" y="2659761"/>
                    <a:pt x="0" y="2064385"/>
                    <a:pt x="0" y="1329944"/>
                  </a:cubicBezTo>
                  <a:close/>
                </a:path>
              </a:pathLst>
            </a:custGeom>
            <a:solidFill>
              <a:srgbClr val="FCBCBF"/>
            </a:solidFill>
          </p:spPr>
        </p:sp>
        <p:sp>
          <p:nvSpPr>
            <p:cNvPr id="30" name="Freeform 30"/>
            <p:cNvSpPr/>
            <p:nvPr/>
          </p:nvSpPr>
          <p:spPr>
            <a:xfrm>
              <a:off x="0" y="0"/>
              <a:ext cx="2685161" cy="2685288"/>
            </a:xfrm>
            <a:custGeom>
              <a:avLst/>
              <a:gdLst/>
              <a:ahLst/>
              <a:cxnLst/>
              <a:rect l="l" t="t" r="r" b="b"/>
              <a:pathLst>
                <a:path w="2685161" h="2685288">
                  <a:moveTo>
                    <a:pt x="0" y="1342644"/>
                  </a:moveTo>
                  <a:cubicBezTo>
                    <a:pt x="0" y="601091"/>
                    <a:pt x="601091" y="0"/>
                    <a:pt x="1342644" y="0"/>
                  </a:cubicBezTo>
                  <a:lnTo>
                    <a:pt x="1342644" y="12700"/>
                  </a:lnTo>
                  <a:lnTo>
                    <a:pt x="1342644" y="0"/>
                  </a:lnTo>
                  <a:cubicBezTo>
                    <a:pt x="2084070" y="0"/>
                    <a:pt x="2685161" y="601091"/>
                    <a:pt x="2685161" y="1342644"/>
                  </a:cubicBezTo>
                  <a:lnTo>
                    <a:pt x="2672461" y="1342644"/>
                  </a:lnTo>
                  <a:lnTo>
                    <a:pt x="2685161" y="1342644"/>
                  </a:lnTo>
                  <a:cubicBezTo>
                    <a:pt x="2685161" y="2084197"/>
                    <a:pt x="2084070" y="2685288"/>
                    <a:pt x="1342517" y="2685288"/>
                  </a:cubicBezTo>
                  <a:lnTo>
                    <a:pt x="1342517" y="2672588"/>
                  </a:lnTo>
                  <a:lnTo>
                    <a:pt x="1342517" y="2685288"/>
                  </a:lnTo>
                  <a:cubicBezTo>
                    <a:pt x="601091" y="2685161"/>
                    <a:pt x="0" y="2084070"/>
                    <a:pt x="0" y="1342644"/>
                  </a:cubicBezTo>
                  <a:lnTo>
                    <a:pt x="12700" y="1342644"/>
                  </a:lnTo>
                  <a:lnTo>
                    <a:pt x="25400" y="1342644"/>
                  </a:lnTo>
                  <a:lnTo>
                    <a:pt x="12700" y="1342644"/>
                  </a:lnTo>
                  <a:lnTo>
                    <a:pt x="0" y="1342644"/>
                  </a:lnTo>
                  <a:moveTo>
                    <a:pt x="25400" y="1342644"/>
                  </a:moveTo>
                  <a:cubicBezTo>
                    <a:pt x="25400" y="1349629"/>
                    <a:pt x="19685" y="1355344"/>
                    <a:pt x="12700" y="1355344"/>
                  </a:cubicBezTo>
                  <a:cubicBezTo>
                    <a:pt x="5715" y="1355344"/>
                    <a:pt x="0" y="1349629"/>
                    <a:pt x="0" y="1342644"/>
                  </a:cubicBezTo>
                  <a:cubicBezTo>
                    <a:pt x="0" y="1335659"/>
                    <a:pt x="5715" y="1329944"/>
                    <a:pt x="12700" y="1329944"/>
                  </a:cubicBezTo>
                  <a:cubicBezTo>
                    <a:pt x="19685" y="1329944"/>
                    <a:pt x="25400" y="1335659"/>
                    <a:pt x="25400" y="1342644"/>
                  </a:cubicBezTo>
                  <a:cubicBezTo>
                    <a:pt x="25400" y="2070100"/>
                    <a:pt x="615188" y="2659761"/>
                    <a:pt x="1342644" y="2659761"/>
                  </a:cubicBezTo>
                  <a:cubicBezTo>
                    <a:pt x="2070100" y="2659761"/>
                    <a:pt x="2659761" y="2070100"/>
                    <a:pt x="2659761" y="1342644"/>
                  </a:cubicBezTo>
                  <a:cubicBezTo>
                    <a:pt x="2659761" y="615188"/>
                    <a:pt x="2070100" y="25400"/>
                    <a:pt x="1342644" y="25400"/>
                  </a:cubicBezTo>
                  <a:lnTo>
                    <a:pt x="1342644" y="12700"/>
                  </a:lnTo>
                  <a:lnTo>
                    <a:pt x="1342644" y="25400"/>
                  </a:lnTo>
                  <a:cubicBezTo>
                    <a:pt x="615188" y="25400"/>
                    <a:pt x="25400" y="615188"/>
                    <a:pt x="25400" y="1342644"/>
                  </a:cubicBezTo>
                  <a:close/>
                </a:path>
              </a:pathLst>
            </a:custGeom>
            <a:solidFill>
              <a:srgbClr val="FFFFFF"/>
            </a:solidFill>
          </p:spPr>
        </p:sp>
      </p:grpSp>
      <p:grpSp>
        <p:nvGrpSpPr>
          <p:cNvPr id="31" name="Group 31"/>
          <p:cNvGrpSpPr/>
          <p:nvPr/>
        </p:nvGrpSpPr>
        <p:grpSpPr>
          <a:xfrm>
            <a:off x="10329293" y="5967710"/>
            <a:ext cx="4419308" cy="2004379"/>
            <a:chOff x="0" y="0"/>
            <a:chExt cx="5892410" cy="2672506"/>
          </a:xfrm>
        </p:grpSpPr>
        <p:sp>
          <p:nvSpPr>
            <p:cNvPr id="32" name="Freeform 32"/>
            <p:cNvSpPr/>
            <p:nvPr/>
          </p:nvSpPr>
          <p:spPr>
            <a:xfrm>
              <a:off x="0" y="0"/>
              <a:ext cx="5892410" cy="2672506"/>
            </a:xfrm>
            <a:custGeom>
              <a:avLst/>
              <a:gdLst/>
              <a:ahLst/>
              <a:cxnLst/>
              <a:rect l="l" t="t" r="r" b="b"/>
              <a:pathLst>
                <a:path w="5892410" h="2672506">
                  <a:moveTo>
                    <a:pt x="0" y="0"/>
                  </a:moveTo>
                  <a:lnTo>
                    <a:pt x="5892410" y="0"/>
                  </a:lnTo>
                  <a:lnTo>
                    <a:pt x="5892410" y="2672506"/>
                  </a:lnTo>
                  <a:lnTo>
                    <a:pt x="0" y="2672506"/>
                  </a:lnTo>
                  <a:close/>
                </a:path>
              </a:pathLst>
            </a:custGeom>
            <a:solidFill>
              <a:srgbClr val="000000">
                <a:alpha val="0"/>
              </a:srgbClr>
            </a:solidFill>
          </p:spPr>
        </p:sp>
        <p:sp>
          <p:nvSpPr>
            <p:cNvPr id="33" name="TextBox 33"/>
            <p:cNvSpPr txBox="1"/>
            <p:nvPr/>
          </p:nvSpPr>
          <p:spPr>
            <a:xfrm>
              <a:off x="0" y="-95250"/>
              <a:ext cx="5892410" cy="2767756"/>
            </a:xfrm>
            <a:prstGeom prst="rect">
              <a:avLst/>
            </a:prstGeom>
          </p:spPr>
          <p:txBody>
            <a:bodyPr lIns="0" tIns="0" rIns="0" bIns="0" rtlCol="0" anchor="ctr"/>
            <a:lstStyle/>
            <a:p>
              <a:pPr algn="l">
                <a:lnSpc>
                  <a:spcPts val="10530"/>
                </a:lnSpc>
              </a:pPr>
              <a:r>
                <a:rPr lang="en-US" sz="9750" b="1">
                  <a:solidFill>
                    <a:srgbClr val="96212C"/>
                  </a:solidFill>
                  <a:latin typeface="Calibri (MS) Bold"/>
                  <a:ea typeface="Calibri (MS) Bold"/>
                  <a:cs typeface="Calibri (MS) Bold"/>
                  <a:sym typeface="Calibri (MS) Bold"/>
                </a:rPr>
                <a:t>Penguji</a:t>
              </a:r>
            </a:p>
          </p:txBody>
        </p:sp>
      </p:grpSp>
      <p:sp>
        <p:nvSpPr>
          <p:cNvPr id="34" name="Freeform 34"/>
          <p:cNvSpPr/>
          <p:nvPr/>
        </p:nvSpPr>
        <p:spPr>
          <a:xfrm>
            <a:off x="1069812" y="2178507"/>
            <a:ext cx="7598134" cy="5373709"/>
          </a:xfrm>
          <a:custGeom>
            <a:avLst/>
            <a:gdLst/>
            <a:ahLst/>
            <a:cxnLst/>
            <a:rect l="l" t="t" r="r" b="b"/>
            <a:pathLst>
              <a:path w="7598134" h="5373709">
                <a:moveTo>
                  <a:pt x="0" y="0"/>
                </a:moveTo>
                <a:lnTo>
                  <a:pt x="7598134" y="0"/>
                </a:lnTo>
                <a:lnTo>
                  <a:pt x="7598134" y="5373709"/>
                </a:lnTo>
                <a:lnTo>
                  <a:pt x="0" y="5373709"/>
                </a:lnTo>
                <a:lnTo>
                  <a:pt x="0" y="0"/>
                </a:lnTo>
                <a:close/>
              </a:path>
            </a:pathLst>
          </a:custGeom>
          <a:blipFill>
            <a:blip r:embed="rId6"/>
            <a:stretch>
              <a:fillRect l="-21" r="-21"/>
            </a:stretch>
          </a:blipFill>
        </p:spPr>
      </p:sp>
      <p:sp>
        <p:nvSpPr>
          <p:cNvPr id="35" name="Freeform 35"/>
          <p:cNvSpPr/>
          <p:nvPr/>
        </p:nvSpPr>
        <p:spPr>
          <a:xfrm>
            <a:off x="7998642" y="774370"/>
            <a:ext cx="2290714" cy="1882161"/>
          </a:xfrm>
          <a:custGeom>
            <a:avLst/>
            <a:gdLst/>
            <a:ahLst/>
            <a:cxnLst/>
            <a:rect l="l" t="t" r="r" b="b"/>
            <a:pathLst>
              <a:path w="2290714" h="1882161">
                <a:moveTo>
                  <a:pt x="0" y="0"/>
                </a:moveTo>
                <a:lnTo>
                  <a:pt x="2290714" y="0"/>
                </a:lnTo>
                <a:lnTo>
                  <a:pt x="2290714" y="1882162"/>
                </a:lnTo>
                <a:lnTo>
                  <a:pt x="0" y="1882162"/>
                </a:lnTo>
                <a:lnTo>
                  <a:pt x="0" y="0"/>
                </a:lnTo>
                <a:close/>
              </a:path>
            </a:pathLst>
          </a:custGeom>
          <a:blipFill>
            <a:blip r:embed="rId7"/>
            <a:stretch>
              <a:fillRect l="-30425" r="-272296" b="-246646"/>
            </a:stretch>
          </a:blipFill>
        </p:spPr>
      </p:sp>
      <p:sp>
        <p:nvSpPr>
          <p:cNvPr id="36" name="Freeform 36"/>
          <p:cNvSpPr/>
          <p:nvPr/>
        </p:nvSpPr>
        <p:spPr>
          <a:xfrm>
            <a:off x="8586387" y="5866918"/>
            <a:ext cx="1470582" cy="1763551"/>
          </a:xfrm>
          <a:custGeom>
            <a:avLst/>
            <a:gdLst/>
            <a:ahLst/>
            <a:cxnLst/>
            <a:rect l="l" t="t" r="r" b="b"/>
            <a:pathLst>
              <a:path w="1470582" h="1763551">
                <a:moveTo>
                  <a:pt x="0" y="0"/>
                </a:moveTo>
                <a:lnTo>
                  <a:pt x="1470582" y="0"/>
                </a:lnTo>
                <a:lnTo>
                  <a:pt x="1470582" y="1763552"/>
                </a:lnTo>
                <a:lnTo>
                  <a:pt x="0" y="1763552"/>
                </a:lnTo>
                <a:lnTo>
                  <a:pt x="0" y="0"/>
                </a:lnTo>
                <a:close/>
              </a:path>
            </a:pathLst>
          </a:custGeom>
          <a:blipFill>
            <a:blip r:embed="rId7"/>
            <a:stretch>
              <a:fillRect l="-311424" t="-6370" r="-215890" b="-263588"/>
            </a:stretch>
          </a:blipFill>
        </p:spPr>
      </p:sp>
      <p:sp>
        <p:nvSpPr>
          <p:cNvPr id="37" name="Freeform 37"/>
          <p:cNvSpPr/>
          <p:nvPr/>
        </p:nvSpPr>
        <p:spPr>
          <a:xfrm>
            <a:off x="8700509" y="3180368"/>
            <a:ext cx="1538495" cy="2202208"/>
          </a:xfrm>
          <a:custGeom>
            <a:avLst/>
            <a:gdLst/>
            <a:ahLst/>
            <a:cxnLst/>
            <a:rect l="l" t="t" r="r" b="b"/>
            <a:pathLst>
              <a:path w="1538495" h="2202208">
                <a:moveTo>
                  <a:pt x="0" y="0"/>
                </a:moveTo>
                <a:lnTo>
                  <a:pt x="1538494" y="0"/>
                </a:lnTo>
                <a:lnTo>
                  <a:pt x="1538494" y="2202208"/>
                </a:lnTo>
                <a:lnTo>
                  <a:pt x="0" y="2202208"/>
                </a:lnTo>
                <a:lnTo>
                  <a:pt x="0" y="0"/>
                </a:lnTo>
                <a:close/>
              </a:path>
            </a:pathLst>
          </a:custGeom>
          <a:blipFill>
            <a:blip r:embed="rId7"/>
            <a:stretch>
              <a:fillRect l="-526811" t="6617" r="-501" b="-216565"/>
            </a:stretch>
          </a:blipFill>
        </p:spPr>
      </p:sp>
      <p:sp>
        <p:nvSpPr>
          <p:cNvPr id="38" name="TextBox 38"/>
          <p:cNvSpPr txBox="1"/>
          <p:nvPr/>
        </p:nvSpPr>
        <p:spPr>
          <a:xfrm>
            <a:off x="14518387" y="2761568"/>
            <a:ext cx="3165662" cy="871976"/>
          </a:xfrm>
          <a:prstGeom prst="rect">
            <a:avLst/>
          </a:prstGeom>
        </p:spPr>
        <p:txBody>
          <a:bodyPr lIns="0" tIns="0" rIns="0" bIns="0" rtlCol="0" anchor="t">
            <a:spAutoFit/>
          </a:bodyPr>
          <a:lstStyle/>
          <a:p>
            <a:pPr algn="ctr">
              <a:lnSpc>
                <a:spcPts val="6705"/>
              </a:lnSpc>
              <a:spcBef>
                <a:spcPct val="0"/>
              </a:spcBef>
            </a:pPr>
            <a:r>
              <a:rPr lang="en-US" sz="4789" b="1">
                <a:solidFill>
                  <a:srgbClr val="39679C"/>
                </a:solidFill>
                <a:latin typeface="Poppins Bold"/>
                <a:ea typeface="Poppins Bold"/>
                <a:cs typeface="Poppins Bold"/>
                <a:sym typeface="Poppins Bold"/>
              </a:rPr>
              <a:t>Coachee</a:t>
            </a:r>
            <a:r>
              <a:rPr lang="en-US" sz="4789" b="1">
                <a:solidFill>
                  <a:srgbClr val="FFFFFF"/>
                </a:solidFill>
                <a:latin typeface="Poppins Bold"/>
                <a:ea typeface="Poppins Bold"/>
                <a:cs typeface="Poppins Bold"/>
                <a:sym typeface="Poppins Bold"/>
              </a:rPr>
              <a:t>e</a:t>
            </a:r>
          </a:p>
        </p:txBody>
      </p:sp>
      <p:sp>
        <p:nvSpPr>
          <p:cNvPr id="39" name="TextBox 39"/>
          <p:cNvSpPr txBox="1"/>
          <p:nvPr/>
        </p:nvSpPr>
        <p:spPr>
          <a:xfrm>
            <a:off x="14974517" y="5115497"/>
            <a:ext cx="2713828" cy="871976"/>
          </a:xfrm>
          <a:prstGeom prst="rect">
            <a:avLst/>
          </a:prstGeom>
        </p:spPr>
        <p:txBody>
          <a:bodyPr lIns="0" tIns="0" rIns="0" bIns="0" rtlCol="0" anchor="t">
            <a:spAutoFit/>
          </a:bodyPr>
          <a:lstStyle/>
          <a:p>
            <a:pPr algn="ctr">
              <a:lnSpc>
                <a:spcPts val="6705"/>
              </a:lnSpc>
              <a:spcBef>
                <a:spcPct val="0"/>
              </a:spcBef>
            </a:pPr>
            <a:r>
              <a:rPr lang="en-US" sz="4789" b="1">
                <a:solidFill>
                  <a:srgbClr val="39679C"/>
                </a:solidFill>
                <a:latin typeface="Poppins Bold"/>
                <a:ea typeface="Poppins Bold"/>
                <a:cs typeface="Poppins Bold"/>
                <a:sym typeface="Poppins Bold"/>
              </a:rPr>
              <a:t>Mentee</a:t>
            </a:r>
            <a:r>
              <a:rPr lang="en-US" sz="4789" b="1">
                <a:solidFill>
                  <a:srgbClr val="FFFFFF"/>
                </a:solidFill>
                <a:latin typeface="Poppins Bold"/>
                <a:ea typeface="Poppins Bold"/>
                <a:cs typeface="Poppins Bold"/>
                <a:sym typeface="Poppins Bold"/>
              </a:rPr>
              <a:t>e</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128" y="9589981"/>
            <a:ext cx="18874441" cy="1051205"/>
          </a:xfrm>
          <a:custGeom>
            <a:avLst/>
            <a:gdLst/>
            <a:ahLst/>
            <a:cxnLst/>
            <a:rect l="l" t="t" r="r" b="b"/>
            <a:pathLst>
              <a:path w="18874441" h="1051205">
                <a:moveTo>
                  <a:pt x="0" y="0"/>
                </a:moveTo>
                <a:lnTo>
                  <a:pt x="18874441" y="0"/>
                </a:lnTo>
                <a:lnTo>
                  <a:pt x="18874441" y="1051205"/>
                </a:lnTo>
                <a:lnTo>
                  <a:pt x="0" y="10512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170605" y="10113488"/>
            <a:ext cx="1351009" cy="454277"/>
          </a:xfrm>
          <a:custGeom>
            <a:avLst/>
            <a:gdLst/>
            <a:ahLst/>
            <a:cxnLst/>
            <a:rect l="l" t="t" r="r" b="b"/>
            <a:pathLst>
              <a:path w="1351009" h="454277">
                <a:moveTo>
                  <a:pt x="0" y="0"/>
                </a:moveTo>
                <a:lnTo>
                  <a:pt x="1351009" y="0"/>
                </a:lnTo>
                <a:lnTo>
                  <a:pt x="1351009" y="454277"/>
                </a:lnTo>
                <a:lnTo>
                  <a:pt x="0" y="454277"/>
                </a:lnTo>
                <a:lnTo>
                  <a:pt x="0" y="0"/>
                </a:lnTo>
                <a:close/>
              </a:path>
            </a:pathLst>
          </a:custGeom>
          <a:blipFill>
            <a:blip r:embed="rId4">
              <a:extLst>
                <a:ext uri="{96DAC541-7B7A-43D3-8B79-37D633B846F1}">
                  <asvg:svgBlip xmlns:asvg="http://schemas.microsoft.com/office/drawing/2016/SVG/main" r:embed="rId5"/>
                </a:ext>
              </a:extLst>
            </a:blip>
            <a:stretch>
              <a:fillRect t="-264" b="-264"/>
            </a:stretch>
          </a:blipFill>
        </p:spPr>
      </p:sp>
      <p:sp>
        <p:nvSpPr>
          <p:cNvPr id="4" name="Freeform 4"/>
          <p:cNvSpPr/>
          <p:nvPr/>
        </p:nvSpPr>
        <p:spPr>
          <a:xfrm flipV="1">
            <a:off x="9562752" y="9370806"/>
            <a:ext cx="3759752" cy="3332081"/>
          </a:xfrm>
          <a:custGeom>
            <a:avLst/>
            <a:gdLst/>
            <a:ahLst/>
            <a:cxnLst/>
            <a:rect l="l" t="t" r="r" b="b"/>
            <a:pathLst>
              <a:path w="3759752" h="3332081">
                <a:moveTo>
                  <a:pt x="0" y="3332081"/>
                </a:moveTo>
                <a:lnTo>
                  <a:pt x="3759752" y="3332081"/>
                </a:lnTo>
                <a:lnTo>
                  <a:pt x="3759752" y="0"/>
                </a:lnTo>
                <a:lnTo>
                  <a:pt x="0" y="0"/>
                </a:lnTo>
                <a:lnTo>
                  <a:pt x="0" y="3332081"/>
                </a:lnTo>
                <a:close/>
              </a:path>
            </a:pathLst>
          </a:custGeom>
          <a:blipFill>
            <a:blip r:embed="rId6">
              <a:alphaModFix amt="5000"/>
              <a:extLst>
                <a:ext uri="{96DAC541-7B7A-43D3-8B79-37D633B846F1}">
                  <asvg:svgBlip xmlns:asvg="http://schemas.microsoft.com/office/drawing/2016/SVG/main" r:embed="rId7"/>
                </a:ext>
              </a:extLst>
            </a:blip>
            <a:stretch>
              <a:fillRect l="-9" r="-9"/>
            </a:stretch>
          </a:blipFill>
        </p:spPr>
      </p:sp>
      <p:sp>
        <p:nvSpPr>
          <p:cNvPr id="5" name="Freeform 5"/>
          <p:cNvSpPr/>
          <p:nvPr/>
        </p:nvSpPr>
        <p:spPr>
          <a:xfrm>
            <a:off x="6715450" y="9873667"/>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8533867" y="9873667"/>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8913181" y="9898859"/>
            <a:ext cx="1467752" cy="224154"/>
            <a:chOff x="0" y="0"/>
            <a:chExt cx="1957003" cy="298872"/>
          </a:xfrm>
        </p:grpSpPr>
        <p:sp>
          <p:nvSpPr>
            <p:cNvPr id="8" name="Freeform 8"/>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9" name="TextBox 9"/>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humas_lan</a:t>
              </a:r>
            </a:p>
          </p:txBody>
        </p:sp>
      </p:grpSp>
      <p:grpSp>
        <p:nvGrpSpPr>
          <p:cNvPr id="10" name="Group 10"/>
          <p:cNvGrpSpPr/>
          <p:nvPr/>
        </p:nvGrpSpPr>
        <p:grpSpPr>
          <a:xfrm>
            <a:off x="10578369" y="9898859"/>
            <a:ext cx="1467752" cy="224154"/>
            <a:chOff x="0" y="0"/>
            <a:chExt cx="1957003" cy="298872"/>
          </a:xfrm>
        </p:grpSpPr>
        <p:sp>
          <p:nvSpPr>
            <p:cNvPr id="11" name="Freeform 11"/>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2" name="TextBox 12"/>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LAN_RI</a:t>
              </a:r>
            </a:p>
          </p:txBody>
        </p:sp>
      </p:grpSp>
      <p:sp>
        <p:nvSpPr>
          <p:cNvPr id="13" name="Freeform 13"/>
          <p:cNvSpPr/>
          <p:nvPr/>
        </p:nvSpPr>
        <p:spPr>
          <a:xfrm>
            <a:off x="13434209" y="9878332"/>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0199056" y="9889318"/>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265053" y="9958991"/>
            <a:ext cx="155468" cy="154497"/>
          </a:xfrm>
          <a:custGeom>
            <a:avLst/>
            <a:gdLst/>
            <a:ahLst/>
            <a:cxnLst/>
            <a:rect l="l" t="t" r="r" b="b"/>
            <a:pathLst>
              <a:path w="155468" h="154497">
                <a:moveTo>
                  <a:pt x="0" y="0"/>
                </a:moveTo>
                <a:lnTo>
                  <a:pt x="155468" y="0"/>
                </a:lnTo>
                <a:lnTo>
                  <a:pt x="155468" y="154497"/>
                </a:lnTo>
                <a:lnTo>
                  <a:pt x="0" y="154497"/>
                </a:lnTo>
                <a:lnTo>
                  <a:pt x="0" y="0"/>
                </a:lnTo>
                <a:close/>
              </a:path>
            </a:pathLst>
          </a:custGeom>
          <a:blipFill>
            <a:blip r:embed="rId16">
              <a:extLst>
                <a:ext uri="{96DAC541-7B7A-43D3-8B79-37D633B846F1}">
                  <asvg:svgBlip xmlns:asvg="http://schemas.microsoft.com/office/drawing/2016/SVG/main" r:embed="rId17"/>
                </a:ext>
              </a:extLst>
            </a:blip>
            <a:stretch>
              <a:fillRect t="-314" b="-314"/>
            </a:stretch>
          </a:blipFill>
        </p:spPr>
      </p:sp>
      <p:sp>
        <p:nvSpPr>
          <p:cNvPr id="16" name="Freeform 16"/>
          <p:cNvSpPr/>
          <p:nvPr/>
        </p:nvSpPr>
        <p:spPr>
          <a:xfrm>
            <a:off x="11536995" y="9873667"/>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1631119" y="9922566"/>
            <a:ext cx="99215" cy="209979"/>
          </a:xfrm>
          <a:custGeom>
            <a:avLst/>
            <a:gdLst/>
            <a:ahLst/>
            <a:cxnLst/>
            <a:rect l="l" t="t" r="r" b="b"/>
            <a:pathLst>
              <a:path w="99215" h="209979">
                <a:moveTo>
                  <a:pt x="0" y="0"/>
                </a:moveTo>
                <a:lnTo>
                  <a:pt x="99215" y="0"/>
                </a:lnTo>
                <a:lnTo>
                  <a:pt x="99215" y="209979"/>
                </a:lnTo>
                <a:lnTo>
                  <a:pt x="0" y="209979"/>
                </a:lnTo>
                <a:lnTo>
                  <a:pt x="0" y="0"/>
                </a:lnTo>
                <a:close/>
              </a:path>
            </a:pathLst>
          </a:custGeom>
          <a:blipFill>
            <a:blip r:embed="rId18">
              <a:extLst>
                <a:ext uri="{96DAC541-7B7A-43D3-8B79-37D633B846F1}">
                  <asvg:svgBlip xmlns:asvg="http://schemas.microsoft.com/office/drawing/2016/SVG/main" r:embed="rId19"/>
                </a:ext>
              </a:extLst>
            </a:blip>
            <a:stretch>
              <a:fillRect l="-609" r="-609"/>
            </a:stretch>
          </a:blipFill>
        </p:spPr>
      </p:sp>
      <p:grpSp>
        <p:nvGrpSpPr>
          <p:cNvPr id="18" name="Group 18"/>
          <p:cNvGrpSpPr/>
          <p:nvPr/>
        </p:nvGrpSpPr>
        <p:grpSpPr>
          <a:xfrm>
            <a:off x="7066116" y="9884459"/>
            <a:ext cx="1467752" cy="224154"/>
            <a:chOff x="0" y="0"/>
            <a:chExt cx="1957003" cy="298872"/>
          </a:xfrm>
        </p:grpSpPr>
        <p:sp>
          <p:nvSpPr>
            <p:cNvPr id="19" name="Freeform 19"/>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0" name="TextBox 20"/>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www.lan.go.id</a:t>
              </a:r>
            </a:p>
          </p:txBody>
        </p:sp>
      </p:grpSp>
      <p:grpSp>
        <p:nvGrpSpPr>
          <p:cNvPr id="21" name="Group 21"/>
          <p:cNvGrpSpPr/>
          <p:nvPr/>
        </p:nvGrpSpPr>
        <p:grpSpPr>
          <a:xfrm>
            <a:off x="11910182" y="9898859"/>
            <a:ext cx="1467752" cy="224154"/>
            <a:chOff x="0" y="0"/>
            <a:chExt cx="1957003" cy="298872"/>
          </a:xfrm>
        </p:grpSpPr>
        <p:sp>
          <p:nvSpPr>
            <p:cNvPr id="22" name="Freeform 22"/>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3" name="TextBox 23"/>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 LAN RI</a:t>
              </a:r>
            </a:p>
          </p:txBody>
        </p:sp>
      </p:grpSp>
      <p:grpSp>
        <p:nvGrpSpPr>
          <p:cNvPr id="24" name="Group 24"/>
          <p:cNvGrpSpPr/>
          <p:nvPr/>
        </p:nvGrpSpPr>
        <p:grpSpPr>
          <a:xfrm>
            <a:off x="13804873" y="9898859"/>
            <a:ext cx="3129668" cy="224154"/>
            <a:chOff x="0" y="0"/>
            <a:chExt cx="4172891" cy="298872"/>
          </a:xfrm>
        </p:grpSpPr>
        <p:sp>
          <p:nvSpPr>
            <p:cNvPr id="25" name="Freeform 25"/>
            <p:cNvSpPr/>
            <p:nvPr/>
          </p:nvSpPr>
          <p:spPr>
            <a:xfrm>
              <a:off x="0" y="0"/>
              <a:ext cx="4172891" cy="298872"/>
            </a:xfrm>
            <a:custGeom>
              <a:avLst/>
              <a:gdLst/>
              <a:ahLst/>
              <a:cxnLst/>
              <a:rect l="l" t="t" r="r" b="b"/>
              <a:pathLst>
                <a:path w="4172891" h="298872">
                  <a:moveTo>
                    <a:pt x="0" y="0"/>
                  </a:moveTo>
                  <a:lnTo>
                    <a:pt x="4172891" y="0"/>
                  </a:lnTo>
                  <a:lnTo>
                    <a:pt x="4172891" y="298872"/>
                  </a:lnTo>
                  <a:lnTo>
                    <a:pt x="0" y="298872"/>
                  </a:lnTo>
                  <a:close/>
                </a:path>
              </a:pathLst>
            </a:custGeom>
            <a:solidFill>
              <a:srgbClr val="000000">
                <a:alpha val="0"/>
              </a:srgbClr>
            </a:solidFill>
          </p:spPr>
        </p:sp>
        <p:sp>
          <p:nvSpPr>
            <p:cNvPr id="26" name="TextBox 26"/>
            <p:cNvSpPr txBox="1"/>
            <p:nvPr/>
          </p:nvSpPr>
          <p:spPr>
            <a:xfrm>
              <a:off x="0" y="-38100"/>
              <a:ext cx="4172891"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Lembaga Administrasi Negara</a:t>
              </a:r>
            </a:p>
          </p:txBody>
        </p:sp>
      </p:grpSp>
      <p:sp>
        <p:nvSpPr>
          <p:cNvPr id="27" name="Freeform 27"/>
          <p:cNvSpPr/>
          <p:nvPr/>
        </p:nvSpPr>
        <p:spPr>
          <a:xfrm>
            <a:off x="-1704872" y="7671984"/>
            <a:ext cx="5086149" cy="4783096"/>
          </a:xfrm>
          <a:custGeom>
            <a:avLst/>
            <a:gdLst/>
            <a:ahLst/>
            <a:cxnLst/>
            <a:rect l="l" t="t" r="r" b="b"/>
            <a:pathLst>
              <a:path w="5086149" h="4783096">
                <a:moveTo>
                  <a:pt x="0" y="0"/>
                </a:moveTo>
                <a:lnTo>
                  <a:pt x="5086149" y="0"/>
                </a:lnTo>
                <a:lnTo>
                  <a:pt x="5086149" y="4783096"/>
                </a:lnTo>
                <a:lnTo>
                  <a:pt x="0" y="478309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a:off x="15091375" y="-3402908"/>
            <a:ext cx="5086149" cy="4783096"/>
          </a:xfrm>
          <a:custGeom>
            <a:avLst/>
            <a:gdLst/>
            <a:ahLst/>
            <a:cxnLst/>
            <a:rect l="l" t="t" r="r" b="b"/>
            <a:pathLst>
              <a:path w="5086149" h="4783096">
                <a:moveTo>
                  <a:pt x="0" y="0"/>
                </a:moveTo>
                <a:lnTo>
                  <a:pt x="5086149" y="0"/>
                </a:lnTo>
                <a:lnTo>
                  <a:pt x="5086149" y="4783096"/>
                </a:lnTo>
                <a:lnTo>
                  <a:pt x="0" y="478309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a:off x="-661404" y="8243821"/>
            <a:ext cx="3380208" cy="3084698"/>
          </a:xfrm>
          <a:custGeom>
            <a:avLst/>
            <a:gdLst/>
            <a:ahLst/>
            <a:cxnLst/>
            <a:rect l="l" t="t" r="r" b="b"/>
            <a:pathLst>
              <a:path w="3380208" h="3084698">
                <a:moveTo>
                  <a:pt x="0" y="0"/>
                </a:moveTo>
                <a:lnTo>
                  <a:pt x="3380208" y="0"/>
                </a:lnTo>
                <a:lnTo>
                  <a:pt x="3380208" y="3084698"/>
                </a:lnTo>
                <a:lnTo>
                  <a:pt x="0" y="308469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0" name="Freeform 30"/>
          <p:cNvSpPr/>
          <p:nvPr/>
        </p:nvSpPr>
        <p:spPr>
          <a:xfrm>
            <a:off x="16421813" y="7380502"/>
            <a:ext cx="2875835" cy="2661787"/>
          </a:xfrm>
          <a:custGeom>
            <a:avLst/>
            <a:gdLst/>
            <a:ahLst/>
            <a:cxnLst/>
            <a:rect l="l" t="t" r="r" b="b"/>
            <a:pathLst>
              <a:path w="2875835" h="2661787">
                <a:moveTo>
                  <a:pt x="0" y="0"/>
                </a:moveTo>
                <a:lnTo>
                  <a:pt x="2875835" y="0"/>
                </a:lnTo>
                <a:lnTo>
                  <a:pt x="2875835" y="2661787"/>
                </a:lnTo>
                <a:lnTo>
                  <a:pt x="0" y="26617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31" name="Freeform 31"/>
          <p:cNvSpPr/>
          <p:nvPr/>
        </p:nvSpPr>
        <p:spPr>
          <a:xfrm>
            <a:off x="-1726733" y="-823661"/>
            <a:ext cx="3309025" cy="2897071"/>
          </a:xfrm>
          <a:custGeom>
            <a:avLst/>
            <a:gdLst/>
            <a:ahLst/>
            <a:cxnLst/>
            <a:rect l="l" t="t" r="r" b="b"/>
            <a:pathLst>
              <a:path w="3309025" h="2897071">
                <a:moveTo>
                  <a:pt x="0" y="0"/>
                </a:moveTo>
                <a:lnTo>
                  <a:pt x="3309025" y="0"/>
                </a:lnTo>
                <a:lnTo>
                  <a:pt x="3309025" y="2897071"/>
                </a:lnTo>
                <a:lnTo>
                  <a:pt x="0" y="289707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2" name="Freeform 32"/>
          <p:cNvSpPr/>
          <p:nvPr/>
        </p:nvSpPr>
        <p:spPr>
          <a:xfrm>
            <a:off x="17156402" y="3136246"/>
            <a:ext cx="2263192" cy="2007254"/>
          </a:xfrm>
          <a:custGeom>
            <a:avLst/>
            <a:gdLst/>
            <a:ahLst/>
            <a:cxnLst/>
            <a:rect l="l" t="t" r="r" b="b"/>
            <a:pathLst>
              <a:path w="2263192" h="2007254">
                <a:moveTo>
                  <a:pt x="0" y="0"/>
                </a:moveTo>
                <a:lnTo>
                  <a:pt x="2263192" y="0"/>
                </a:lnTo>
                <a:lnTo>
                  <a:pt x="2263192" y="2007254"/>
                </a:lnTo>
                <a:lnTo>
                  <a:pt x="0" y="200725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3" name="Freeform 33"/>
          <p:cNvSpPr/>
          <p:nvPr/>
        </p:nvSpPr>
        <p:spPr>
          <a:xfrm>
            <a:off x="-339304" y="9992895"/>
            <a:ext cx="961113" cy="651154"/>
          </a:xfrm>
          <a:custGeom>
            <a:avLst/>
            <a:gdLst/>
            <a:ahLst/>
            <a:cxnLst/>
            <a:rect l="l" t="t" r="r" b="b"/>
            <a:pathLst>
              <a:path w="961113" h="651154">
                <a:moveTo>
                  <a:pt x="0" y="0"/>
                </a:moveTo>
                <a:lnTo>
                  <a:pt x="961113" y="0"/>
                </a:lnTo>
                <a:lnTo>
                  <a:pt x="961113" y="651154"/>
                </a:lnTo>
                <a:lnTo>
                  <a:pt x="0" y="651154"/>
                </a:lnTo>
                <a:lnTo>
                  <a:pt x="0" y="0"/>
                </a:lnTo>
                <a:close/>
              </a:path>
            </a:pathLst>
          </a:custGeom>
          <a:blipFill>
            <a:blip r:embed="rId32">
              <a:extLst>
                <a:ext uri="{96DAC541-7B7A-43D3-8B79-37D633B846F1}">
                  <asvg:svgBlip xmlns:asvg="http://schemas.microsoft.com/office/drawing/2016/SVG/main" r:embed="rId33"/>
                </a:ext>
              </a:extLst>
            </a:blip>
            <a:stretch>
              <a:fillRect t="-418" b="-418"/>
            </a:stretch>
          </a:blipFill>
        </p:spPr>
      </p:sp>
      <p:grpSp>
        <p:nvGrpSpPr>
          <p:cNvPr id="34" name="Group 34"/>
          <p:cNvGrpSpPr/>
          <p:nvPr/>
        </p:nvGrpSpPr>
        <p:grpSpPr>
          <a:xfrm>
            <a:off x="2428266" y="238486"/>
            <a:ext cx="713771" cy="732699"/>
            <a:chOff x="0" y="0"/>
            <a:chExt cx="951695" cy="976932"/>
          </a:xfrm>
        </p:grpSpPr>
        <p:sp>
          <p:nvSpPr>
            <p:cNvPr id="35" name="Freeform 35"/>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34"/>
              <a:stretch>
                <a:fillRect l="-89" r="-84" b="-4"/>
              </a:stretch>
            </a:blipFill>
          </p:spPr>
        </p:sp>
      </p:grpSp>
      <p:grpSp>
        <p:nvGrpSpPr>
          <p:cNvPr id="36" name="Group 36"/>
          <p:cNvGrpSpPr/>
          <p:nvPr/>
        </p:nvGrpSpPr>
        <p:grpSpPr>
          <a:xfrm>
            <a:off x="111503" y="124791"/>
            <a:ext cx="2288188" cy="1016337"/>
            <a:chOff x="0" y="0"/>
            <a:chExt cx="3050917" cy="1355116"/>
          </a:xfrm>
        </p:grpSpPr>
        <p:sp>
          <p:nvSpPr>
            <p:cNvPr id="37" name="Freeform 37"/>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35"/>
              <a:stretch>
                <a:fillRect t="-169" b="-171"/>
              </a:stretch>
            </a:blipFill>
          </p:spPr>
        </p:sp>
      </p:grpSp>
      <p:grpSp>
        <p:nvGrpSpPr>
          <p:cNvPr id="38" name="Group 38"/>
          <p:cNvGrpSpPr/>
          <p:nvPr/>
        </p:nvGrpSpPr>
        <p:grpSpPr>
          <a:xfrm>
            <a:off x="14262103" y="-266700"/>
            <a:ext cx="4607458" cy="597931"/>
            <a:chOff x="0" y="0"/>
            <a:chExt cx="6143277" cy="797241"/>
          </a:xfrm>
        </p:grpSpPr>
        <p:sp>
          <p:nvSpPr>
            <p:cNvPr id="39" name="Freeform 39"/>
            <p:cNvSpPr/>
            <p:nvPr/>
          </p:nvSpPr>
          <p:spPr>
            <a:xfrm>
              <a:off x="0" y="0"/>
              <a:ext cx="6143371" cy="797306"/>
            </a:xfrm>
            <a:custGeom>
              <a:avLst/>
              <a:gdLst/>
              <a:ahLst/>
              <a:cxnLst/>
              <a:rect l="l" t="t" r="r" b="b"/>
              <a:pathLst>
                <a:path w="6143371" h="797306">
                  <a:moveTo>
                    <a:pt x="0" y="398653"/>
                  </a:moveTo>
                  <a:cubicBezTo>
                    <a:pt x="0" y="178435"/>
                    <a:pt x="178435" y="0"/>
                    <a:pt x="398653" y="0"/>
                  </a:cubicBezTo>
                  <a:lnTo>
                    <a:pt x="5744718" y="0"/>
                  </a:lnTo>
                  <a:cubicBezTo>
                    <a:pt x="5964809" y="0"/>
                    <a:pt x="6143371" y="178435"/>
                    <a:pt x="6143371" y="398653"/>
                  </a:cubicBezTo>
                  <a:cubicBezTo>
                    <a:pt x="6143371" y="618871"/>
                    <a:pt x="5964936" y="797306"/>
                    <a:pt x="5744718" y="797306"/>
                  </a:cubicBezTo>
                  <a:lnTo>
                    <a:pt x="398653" y="797306"/>
                  </a:lnTo>
                  <a:cubicBezTo>
                    <a:pt x="178435" y="797179"/>
                    <a:pt x="0" y="618744"/>
                    <a:pt x="0" y="398653"/>
                  </a:cubicBezTo>
                  <a:close/>
                </a:path>
              </a:pathLst>
            </a:custGeom>
            <a:solidFill>
              <a:srgbClr val="F3BD1C"/>
            </a:solidFill>
          </p:spPr>
        </p:sp>
      </p:grpSp>
      <p:sp>
        <p:nvSpPr>
          <p:cNvPr id="40" name="Freeform 40"/>
          <p:cNvSpPr/>
          <p:nvPr/>
        </p:nvSpPr>
        <p:spPr>
          <a:xfrm>
            <a:off x="57361" y="32265"/>
            <a:ext cx="18230639" cy="9676091"/>
          </a:xfrm>
          <a:custGeom>
            <a:avLst/>
            <a:gdLst/>
            <a:ahLst/>
            <a:cxnLst/>
            <a:rect l="l" t="t" r="r" b="b"/>
            <a:pathLst>
              <a:path w="18230639" h="9676091">
                <a:moveTo>
                  <a:pt x="0" y="0"/>
                </a:moveTo>
                <a:lnTo>
                  <a:pt x="18230639" y="0"/>
                </a:lnTo>
                <a:lnTo>
                  <a:pt x="18230639" y="9676091"/>
                </a:lnTo>
                <a:lnTo>
                  <a:pt x="0" y="9676091"/>
                </a:lnTo>
                <a:lnTo>
                  <a:pt x="0" y="0"/>
                </a:lnTo>
                <a:close/>
              </a:path>
            </a:pathLst>
          </a:custGeom>
          <a:blipFill>
            <a:blip r:embed="rId36"/>
            <a:stretch>
              <a:fillRect t="-2990" b="-2990"/>
            </a:stretch>
          </a:blipFill>
        </p:spPr>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128" y="9589981"/>
            <a:ext cx="18874441" cy="1051205"/>
          </a:xfrm>
          <a:custGeom>
            <a:avLst/>
            <a:gdLst/>
            <a:ahLst/>
            <a:cxnLst/>
            <a:rect l="l" t="t" r="r" b="b"/>
            <a:pathLst>
              <a:path w="18874441" h="1051205">
                <a:moveTo>
                  <a:pt x="0" y="0"/>
                </a:moveTo>
                <a:lnTo>
                  <a:pt x="18874441" y="0"/>
                </a:lnTo>
                <a:lnTo>
                  <a:pt x="18874441" y="1051205"/>
                </a:lnTo>
                <a:lnTo>
                  <a:pt x="0" y="10512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170605" y="10113488"/>
            <a:ext cx="1351009" cy="454277"/>
          </a:xfrm>
          <a:custGeom>
            <a:avLst/>
            <a:gdLst/>
            <a:ahLst/>
            <a:cxnLst/>
            <a:rect l="l" t="t" r="r" b="b"/>
            <a:pathLst>
              <a:path w="1351009" h="454277">
                <a:moveTo>
                  <a:pt x="0" y="0"/>
                </a:moveTo>
                <a:lnTo>
                  <a:pt x="1351009" y="0"/>
                </a:lnTo>
                <a:lnTo>
                  <a:pt x="1351009" y="454277"/>
                </a:lnTo>
                <a:lnTo>
                  <a:pt x="0" y="454277"/>
                </a:lnTo>
                <a:lnTo>
                  <a:pt x="0" y="0"/>
                </a:lnTo>
                <a:close/>
              </a:path>
            </a:pathLst>
          </a:custGeom>
          <a:blipFill>
            <a:blip r:embed="rId4">
              <a:extLst>
                <a:ext uri="{96DAC541-7B7A-43D3-8B79-37D633B846F1}">
                  <asvg:svgBlip xmlns:asvg="http://schemas.microsoft.com/office/drawing/2016/SVG/main" r:embed="rId5"/>
                </a:ext>
              </a:extLst>
            </a:blip>
            <a:stretch>
              <a:fillRect t="-264" b="-264"/>
            </a:stretch>
          </a:blipFill>
        </p:spPr>
      </p:sp>
      <p:sp>
        <p:nvSpPr>
          <p:cNvPr id="4" name="Freeform 4"/>
          <p:cNvSpPr/>
          <p:nvPr/>
        </p:nvSpPr>
        <p:spPr>
          <a:xfrm flipV="1">
            <a:off x="9562752" y="9370806"/>
            <a:ext cx="3759752" cy="3332081"/>
          </a:xfrm>
          <a:custGeom>
            <a:avLst/>
            <a:gdLst/>
            <a:ahLst/>
            <a:cxnLst/>
            <a:rect l="l" t="t" r="r" b="b"/>
            <a:pathLst>
              <a:path w="3759752" h="3332081">
                <a:moveTo>
                  <a:pt x="0" y="3332081"/>
                </a:moveTo>
                <a:lnTo>
                  <a:pt x="3759752" y="3332081"/>
                </a:lnTo>
                <a:lnTo>
                  <a:pt x="3759752" y="0"/>
                </a:lnTo>
                <a:lnTo>
                  <a:pt x="0" y="0"/>
                </a:lnTo>
                <a:lnTo>
                  <a:pt x="0" y="3332081"/>
                </a:lnTo>
                <a:close/>
              </a:path>
            </a:pathLst>
          </a:custGeom>
          <a:blipFill>
            <a:blip r:embed="rId6">
              <a:alphaModFix amt="5000"/>
              <a:extLst>
                <a:ext uri="{96DAC541-7B7A-43D3-8B79-37D633B846F1}">
                  <asvg:svgBlip xmlns:asvg="http://schemas.microsoft.com/office/drawing/2016/SVG/main" r:embed="rId7"/>
                </a:ext>
              </a:extLst>
            </a:blip>
            <a:stretch>
              <a:fillRect l="-9" r="-9"/>
            </a:stretch>
          </a:blipFill>
        </p:spPr>
      </p:sp>
      <p:sp>
        <p:nvSpPr>
          <p:cNvPr id="5" name="Freeform 5"/>
          <p:cNvSpPr/>
          <p:nvPr/>
        </p:nvSpPr>
        <p:spPr>
          <a:xfrm>
            <a:off x="6715450" y="9873667"/>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8533867" y="9873667"/>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8913181" y="9898859"/>
            <a:ext cx="1467752" cy="224154"/>
            <a:chOff x="0" y="0"/>
            <a:chExt cx="1957003" cy="298872"/>
          </a:xfrm>
        </p:grpSpPr>
        <p:sp>
          <p:nvSpPr>
            <p:cNvPr id="8" name="Freeform 8"/>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9" name="TextBox 9"/>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humas_lan</a:t>
              </a:r>
            </a:p>
          </p:txBody>
        </p:sp>
      </p:grpSp>
      <p:grpSp>
        <p:nvGrpSpPr>
          <p:cNvPr id="10" name="Group 10"/>
          <p:cNvGrpSpPr/>
          <p:nvPr/>
        </p:nvGrpSpPr>
        <p:grpSpPr>
          <a:xfrm>
            <a:off x="10578369" y="9898859"/>
            <a:ext cx="1467752" cy="224154"/>
            <a:chOff x="0" y="0"/>
            <a:chExt cx="1957003" cy="298872"/>
          </a:xfrm>
        </p:grpSpPr>
        <p:sp>
          <p:nvSpPr>
            <p:cNvPr id="11" name="Freeform 11"/>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2" name="TextBox 12"/>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LAN_RI</a:t>
              </a:r>
            </a:p>
          </p:txBody>
        </p:sp>
      </p:grpSp>
      <p:sp>
        <p:nvSpPr>
          <p:cNvPr id="13" name="Freeform 13"/>
          <p:cNvSpPr/>
          <p:nvPr/>
        </p:nvSpPr>
        <p:spPr>
          <a:xfrm>
            <a:off x="13434209" y="9878332"/>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0199056" y="9889318"/>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265053" y="9958991"/>
            <a:ext cx="155468" cy="154497"/>
          </a:xfrm>
          <a:custGeom>
            <a:avLst/>
            <a:gdLst/>
            <a:ahLst/>
            <a:cxnLst/>
            <a:rect l="l" t="t" r="r" b="b"/>
            <a:pathLst>
              <a:path w="155468" h="154497">
                <a:moveTo>
                  <a:pt x="0" y="0"/>
                </a:moveTo>
                <a:lnTo>
                  <a:pt x="155468" y="0"/>
                </a:lnTo>
                <a:lnTo>
                  <a:pt x="155468" y="154497"/>
                </a:lnTo>
                <a:lnTo>
                  <a:pt x="0" y="154497"/>
                </a:lnTo>
                <a:lnTo>
                  <a:pt x="0" y="0"/>
                </a:lnTo>
                <a:close/>
              </a:path>
            </a:pathLst>
          </a:custGeom>
          <a:blipFill>
            <a:blip r:embed="rId16">
              <a:extLst>
                <a:ext uri="{96DAC541-7B7A-43D3-8B79-37D633B846F1}">
                  <asvg:svgBlip xmlns:asvg="http://schemas.microsoft.com/office/drawing/2016/SVG/main" r:embed="rId17"/>
                </a:ext>
              </a:extLst>
            </a:blip>
            <a:stretch>
              <a:fillRect t="-314" b="-314"/>
            </a:stretch>
          </a:blipFill>
        </p:spPr>
      </p:sp>
      <p:sp>
        <p:nvSpPr>
          <p:cNvPr id="16" name="Freeform 16"/>
          <p:cNvSpPr/>
          <p:nvPr/>
        </p:nvSpPr>
        <p:spPr>
          <a:xfrm>
            <a:off x="11536995" y="9873667"/>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1631119" y="9922566"/>
            <a:ext cx="99215" cy="209979"/>
          </a:xfrm>
          <a:custGeom>
            <a:avLst/>
            <a:gdLst/>
            <a:ahLst/>
            <a:cxnLst/>
            <a:rect l="l" t="t" r="r" b="b"/>
            <a:pathLst>
              <a:path w="99215" h="209979">
                <a:moveTo>
                  <a:pt x="0" y="0"/>
                </a:moveTo>
                <a:lnTo>
                  <a:pt x="99215" y="0"/>
                </a:lnTo>
                <a:lnTo>
                  <a:pt x="99215" y="209979"/>
                </a:lnTo>
                <a:lnTo>
                  <a:pt x="0" y="209979"/>
                </a:lnTo>
                <a:lnTo>
                  <a:pt x="0" y="0"/>
                </a:lnTo>
                <a:close/>
              </a:path>
            </a:pathLst>
          </a:custGeom>
          <a:blipFill>
            <a:blip r:embed="rId18">
              <a:extLst>
                <a:ext uri="{96DAC541-7B7A-43D3-8B79-37D633B846F1}">
                  <asvg:svgBlip xmlns:asvg="http://schemas.microsoft.com/office/drawing/2016/SVG/main" r:embed="rId19"/>
                </a:ext>
              </a:extLst>
            </a:blip>
            <a:stretch>
              <a:fillRect l="-609" r="-609"/>
            </a:stretch>
          </a:blipFill>
        </p:spPr>
      </p:sp>
      <p:grpSp>
        <p:nvGrpSpPr>
          <p:cNvPr id="18" name="Group 18"/>
          <p:cNvGrpSpPr/>
          <p:nvPr/>
        </p:nvGrpSpPr>
        <p:grpSpPr>
          <a:xfrm>
            <a:off x="7066116" y="9884459"/>
            <a:ext cx="1467752" cy="224154"/>
            <a:chOff x="0" y="0"/>
            <a:chExt cx="1957003" cy="298872"/>
          </a:xfrm>
        </p:grpSpPr>
        <p:sp>
          <p:nvSpPr>
            <p:cNvPr id="19" name="Freeform 19"/>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0" name="TextBox 20"/>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www.lan.go.id</a:t>
              </a:r>
            </a:p>
          </p:txBody>
        </p:sp>
      </p:grpSp>
      <p:grpSp>
        <p:nvGrpSpPr>
          <p:cNvPr id="21" name="Group 21"/>
          <p:cNvGrpSpPr/>
          <p:nvPr/>
        </p:nvGrpSpPr>
        <p:grpSpPr>
          <a:xfrm>
            <a:off x="11910182" y="9898859"/>
            <a:ext cx="1467752" cy="224154"/>
            <a:chOff x="0" y="0"/>
            <a:chExt cx="1957003" cy="298872"/>
          </a:xfrm>
        </p:grpSpPr>
        <p:sp>
          <p:nvSpPr>
            <p:cNvPr id="22" name="Freeform 22"/>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3" name="TextBox 23"/>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 LAN RI</a:t>
              </a:r>
            </a:p>
          </p:txBody>
        </p:sp>
      </p:grpSp>
      <p:grpSp>
        <p:nvGrpSpPr>
          <p:cNvPr id="24" name="Group 24"/>
          <p:cNvGrpSpPr/>
          <p:nvPr/>
        </p:nvGrpSpPr>
        <p:grpSpPr>
          <a:xfrm>
            <a:off x="13804873" y="9898859"/>
            <a:ext cx="3129668" cy="224154"/>
            <a:chOff x="0" y="0"/>
            <a:chExt cx="4172891" cy="298872"/>
          </a:xfrm>
        </p:grpSpPr>
        <p:sp>
          <p:nvSpPr>
            <p:cNvPr id="25" name="Freeform 25"/>
            <p:cNvSpPr/>
            <p:nvPr/>
          </p:nvSpPr>
          <p:spPr>
            <a:xfrm>
              <a:off x="0" y="0"/>
              <a:ext cx="4172891" cy="298872"/>
            </a:xfrm>
            <a:custGeom>
              <a:avLst/>
              <a:gdLst/>
              <a:ahLst/>
              <a:cxnLst/>
              <a:rect l="l" t="t" r="r" b="b"/>
              <a:pathLst>
                <a:path w="4172891" h="298872">
                  <a:moveTo>
                    <a:pt x="0" y="0"/>
                  </a:moveTo>
                  <a:lnTo>
                    <a:pt x="4172891" y="0"/>
                  </a:lnTo>
                  <a:lnTo>
                    <a:pt x="4172891" y="298872"/>
                  </a:lnTo>
                  <a:lnTo>
                    <a:pt x="0" y="298872"/>
                  </a:lnTo>
                  <a:close/>
                </a:path>
              </a:pathLst>
            </a:custGeom>
            <a:solidFill>
              <a:srgbClr val="000000">
                <a:alpha val="0"/>
              </a:srgbClr>
            </a:solidFill>
          </p:spPr>
        </p:sp>
        <p:sp>
          <p:nvSpPr>
            <p:cNvPr id="26" name="TextBox 26"/>
            <p:cNvSpPr txBox="1"/>
            <p:nvPr/>
          </p:nvSpPr>
          <p:spPr>
            <a:xfrm>
              <a:off x="0" y="-38100"/>
              <a:ext cx="4172891"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Lembaga Administrasi Negara</a:t>
              </a:r>
            </a:p>
          </p:txBody>
        </p:sp>
      </p:grpSp>
      <p:sp>
        <p:nvSpPr>
          <p:cNvPr id="27" name="Freeform 27"/>
          <p:cNvSpPr/>
          <p:nvPr/>
        </p:nvSpPr>
        <p:spPr>
          <a:xfrm>
            <a:off x="-1704872" y="7671984"/>
            <a:ext cx="5086149" cy="4783096"/>
          </a:xfrm>
          <a:custGeom>
            <a:avLst/>
            <a:gdLst/>
            <a:ahLst/>
            <a:cxnLst/>
            <a:rect l="l" t="t" r="r" b="b"/>
            <a:pathLst>
              <a:path w="5086149" h="4783096">
                <a:moveTo>
                  <a:pt x="0" y="0"/>
                </a:moveTo>
                <a:lnTo>
                  <a:pt x="5086149" y="0"/>
                </a:lnTo>
                <a:lnTo>
                  <a:pt x="5086149" y="4783096"/>
                </a:lnTo>
                <a:lnTo>
                  <a:pt x="0" y="478309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a:off x="15091375" y="-3402908"/>
            <a:ext cx="5086149" cy="4783096"/>
          </a:xfrm>
          <a:custGeom>
            <a:avLst/>
            <a:gdLst/>
            <a:ahLst/>
            <a:cxnLst/>
            <a:rect l="l" t="t" r="r" b="b"/>
            <a:pathLst>
              <a:path w="5086149" h="4783096">
                <a:moveTo>
                  <a:pt x="0" y="0"/>
                </a:moveTo>
                <a:lnTo>
                  <a:pt x="5086149" y="0"/>
                </a:lnTo>
                <a:lnTo>
                  <a:pt x="5086149" y="4783096"/>
                </a:lnTo>
                <a:lnTo>
                  <a:pt x="0" y="478309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a:off x="-661404" y="8243821"/>
            <a:ext cx="3380208" cy="3084698"/>
          </a:xfrm>
          <a:custGeom>
            <a:avLst/>
            <a:gdLst/>
            <a:ahLst/>
            <a:cxnLst/>
            <a:rect l="l" t="t" r="r" b="b"/>
            <a:pathLst>
              <a:path w="3380208" h="3084698">
                <a:moveTo>
                  <a:pt x="0" y="0"/>
                </a:moveTo>
                <a:lnTo>
                  <a:pt x="3380208" y="0"/>
                </a:lnTo>
                <a:lnTo>
                  <a:pt x="3380208" y="3084698"/>
                </a:lnTo>
                <a:lnTo>
                  <a:pt x="0" y="308469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0" name="Freeform 30"/>
          <p:cNvSpPr/>
          <p:nvPr/>
        </p:nvSpPr>
        <p:spPr>
          <a:xfrm>
            <a:off x="16421813" y="7380502"/>
            <a:ext cx="2875835" cy="2661787"/>
          </a:xfrm>
          <a:custGeom>
            <a:avLst/>
            <a:gdLst/>
            <a:ahLst/>
            <a:cxnLst/>
            <a:rect l="l" t="t" r="r" b="b"/>
            <a:pathLst>
              <a:path w="2875835" h="2661787">
                <a:moveTo>
                  <a:pt x="0" y="0"/>
                </a:moveTo>
                <a:lnTo>
                  <a:pt x="2875835" y="0"/>
                </a:lnTo>
                <a:lnTo>
                  <a:pt x="2875835" y="2661787"/>
                </a:lnTo>
                <a:lnTo>
                  <a:pt x="0" y="26617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31" name="Freeform 31"/>
          <p:cNvSpPr/>
          <p:nvPr/>
        </p:nvSpPr>
        <p:spPr>
          <a:xfrm>
            <a:off x="-1726733" y="-823661"/>
            <a:ext cx="3309025" cy="2897071"/>
          </a:xfrm>
          <a:custGeom>
            <a:avLst/>
            <a:gdLst/>
            <a:ahLst/>
            <a:cxnLst/>
            <a:rect l="l" t="t" r="r" b="b"/>
            <a:pathLst>
              <a:path w="3309025" h="2897071">
                <a:moveTo>
                  <a:pt x="0" y="0"/>
                </a:moveTo>
                <a:lnTo>
                  <a:pt x="3309025" y="0"/>
                </a:lnTo>
                <a:lnTo>
                  <a:pt x="3309025" y="2897071"/>
                </a:lnTo>
                <a:lnTo>
                  <a:pt x="0" y="289707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2" name="Freeform 32"/>
          <p:cNvSpPr/>
          <p:nvPr/>
        </p:nvSpPr>
        <p:spPr>
          <a:xfrm>
            <a:off x="17156402" y="3136246"/>
            <a:ext cx="2263192" cy="2007254"/>
          </a:xfrm>
          <a:custGeom>
            <a:avLst/>
            <a:gdLst/>
            <a:ahLst/>
            <a:cxnLst/>
            <a:rect l="l" t="t" r="r" b="b"/>
            <a:pathLst>
              <a:path w="2263192" h="2007254">
                <a:moveTo>
                  <a:pt x="0" y="0"/>
                </a:moveTo>
                <a:lnTo>
                  <a:pt x="2263192" y="0"/>
                </a:lnTo>
                <a:lnTo>
                  <a:pt x="2263192" y="2007254"/>
                </a:lnTo>
                <a:lnTo>
                  <a:pt x="0" y="200725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3" name="Freeform 33"/>
          <p:cNvSpPr/>
          <p:nvPr/>
        </p:nvSpPr>
        <p:spPr>
          <a:xfrm>
            <a:off x="-339304" y="9992895"/>
            <a:ext cx="961113" cy="651154"/>
          </a:xfrm>
          <a:custGeom>
            <a:avLst/>
            <a:gdLst/>
            <a:ahLst/>
            <a:cxnLst/>
            <a:rect l="l" t="t" r="r" b="b"/>
            <a:pathLst>
              <a:path w="961113" h="651154">
                <a:moveTo>
                  <a:pt x="0" y="0"/>
                </a:moveTo>
                <a:lnTo>
                  <a:pt x="961113" y="0"/>
                </a:lnTo>
                <a:lnTo>
                  <a:pt x="961113" y="651154"/>
                </a:lnTo>
                <a:lnTo>
                  <a:pt x="0" y="651154"/>
                </a:lnTo>
                <a:lnTo>
                  <a:pt x="0" y="0"/>
                </a:lnTo>
                <a:close/>
              </a:path>
            </a:pathLst>
          </a:custGeom>
          <a:blipFill>
            <a:blip r:embed="rId32">
              <a:extLst>
                <a:ext uri="{96DAC541-7B7A-43D3-8B79-37D633B846F1}">
                  <asvg:svgBlip xmlns:asvg="http://schemas.microsoft.com/office/drawing/2016/SVG/main" r:embed="rId33"/>
                </a:ext>
              </a:extLst>
            </a:blip>
            <a:stretch>
              <a:fillRect t="-418" b="-418"/>
            </a:stretch>
          </a:blipFill>
        </p:spPr>
      </p:sp>
      <p:grpSp>
        <p:nvGrpSpPr>
          <p:cNvPr id="34" name="Group 34"/>
          <p:cNvGrpSpPr/>
          <p:nvPr/>
        </p:nvGrpSpPr>
        <p:grpSpPr>
          <a:xfrm>
            <a:off x="2428266" y="238486"/>
            <a:ext cx="713771" cy="732699"/>
            <a:chOff x="0" y="0"/>
            <a:chExt cx="951695" cy="976932"/>
          </a:xfrm>
        </p:grpSpPr>
        <p:sp>
          <p:nvSpPr>
            <p:cNvPr id="35" name="Freeform 35"/>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34"/>
              <a:stretch>
                <a:fillRect l="-89" r="-84" b="-4"/>
              </a:stretch>
            </a:blipFill>
          </p:spPr>
        </p:sp>
      </p:grpSp>
      <p:grpSp>
        <p:nvGrpSpPr>
          <p:cNvPr id="36" name="Group 36"/>
          <p:cNvGrpSpPr/>
          <p:nvPr/>
        </p:nvGrpSpPr>
        <p:grpSpPr>
          <a:xfrm>
            <a:off x="111503" y="124791"/>
            <a:ext cx="2288188" cy="1016337"/>
            <a:chOff x="0" y="0"/>
            <a:chExt cx="3050917" cy="1355116"/>
          </a:xfrm>
        </p:grpSpPr>
        <p:sp>
          <p:nvSpPr>
            <p:cNvPr id="37" name="Freeform 37"/>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35"/>
              <a:stretch>
                <a:fillRect t="-169" b="-171"/>
              </a:stretch>
            </a:blipFill>
          </p:spPr>
        </p:sp>
      </p:grpSp>
      <p:grpSp>
        <p:nvGrpSpPr>
          <p:cNvPr id="38" name="Group 38"/>
          <p:cNvGrpSpPr/>
          <p:nvPr/>
        </p:nvGrpSpPr>
        <p:grpSpPr>
          <a:xfrm>
            <a:off x="14262103" y="-266700"/>
            <a:ext cx="4607458" cy="597931"/>
            <a:chOff x="0" y="0"/>
            <a:chExt cx="6143277" cy="797241"/>
          </a:xfrm>
        </p:grpSpPr>
        <p:sp>
          <p:nvSpPr>
            <p:cNvPr id="39" name="Freeform 39"/>
            <p:cNvSpPr/>
            <p:nvPr/>
          </p:nvSpPr>
          <p:spPr>
            <a:xfrm>
              <a:off x="0" y="0"/>
              <a:ext cx="6143371" cy="797306"/>
            </a:xfrm>
            <a:custGeom>
              <a:avLst/>
              <a:gdLst/>
              <a:ahLst/>
              <a:cxnLst/>
              <a:rect l="l" t="t" r="r" b="b"/>
              <a:pathLst>
                <a:path w="6143371" h="797306">
                  <a:moveTo>
                    <a:pt x="0" y="398653"/>
                  </a:moveTo>
                  <a:cubicBezTo>
                    <a:pt x="0" y="178435"/>
                    <a:pt x="178435" y="0"/>
                    <a:pt x="398653" y="0"/>
                  </a:cubicBezTo>
                  <a:lnTo>
                    <a:pt x="5744718" y="0"/>
                  </a:lnTo>
                  <a:cubicBezTo>
                    <a:pt x="5964809" y="0"/>
                    <a:pt x="6143371" y="178435"/>
                    <a:pt x="6143371" y="398653"/>
                  </a:cubicBezTo>
                  <a:cubicBezTo>
                    <a:pt x="6143371" y="618871"/>
                    <a:pt x="5964936" y="797306"/>
                    <a:pt x="5744718" y="797306"/>
                  </a:cubicBezTo>
                  <a:lnTo>
                    <a:pt x="398653" y="797306"/>
                  </a:lnTo>
                  <a:cubicBezTo>
                    <a:pt x="178435" y="797179"/>
                    <a:pt x="0" y="618744"/>
                    <a:pt x="0" y="398653"/>
                  </a:cubicBezTo>
                  <a:close/>
                </a:path>
              </a:pathLst>
            </a:custGeom>
            <a:solidFill>
              <a:srgbClr val="F3BD1C"/>
            </a:solidFill>
          </p:spPr>
        </p:sp>
      </p:grpSp>
      <p:sp>
        <p:nvSpPr>
          <p:cNvPr id="40" name="Freeform 40"/>
          <p:cNvSpPr/>
          <p:nvPr/>
        </p:nvSpPr>
        <p:spPr>
          <a:xfrm>
            <a:off x="-131224" y="-28243"/>
            <a:ext cx="18419224" cy="10353343"/>
          </a:xfrm>
          <a:custGeom>
            <a:avLst/>
            <a:gdLst/>
            <a:ahLst/>
            <a:cxnLst/>
            <a:rect l="l" t="t" r="r" b="b"/>
            <a:pathLst>
              <a:path w="18419224" h="10353343">
                <a:moveTo>
                  <a:pt x="0" y="0"/>
                </a:moveTo>
                <a:lnTo>
                  <a:pt x="18419224" y="0"/>
                </a:lnTo>
                <a:lnTo>
                  <a:pt x="18419224" y="10353343"/>
                </a:lnTo>
                <a:lnTo>
                  <a:pt x="0" y="10353343"/>
                </a:lnTo>
                <a:lnTo>
                  <a:pt x="0" y="0"/>
                </a:lnTo>
                <a:close/>
              </a:path>
            </a:pathLst>
          </a:custGeom>
          <a:blipFill>
            <a:blip r:embed="rId36"/>
            <a:stretch>
              <a:fillRect l="-416" t="-905" r="-416"/>
            </a:stretch>
          </a:blipFill>
        </p:spPr>
      </p:sp>
      <p:grpSp>
        <p:nvGrpSpPr>
          <p:cNvPr id="41" name="Group 41"/>
          <p:cNvGrpSpPr/>
          <p:nvPr/>
        </p:nvGrpSpPr>
        <p:grpSpPr>
          <a:xfrm>
            <a:off x="4024610" y="9501437"/>
            <a:ext cx="4309232" cy="457554"/>
            <a:chOff x="0" y="0"/>
            <a:chExt cx="1134942" cy="120508"/>
          </a:xfrm>
        </p:grpSpPr>
        <p:sp>
          <p:nvSpPr>
            <p:cNvPr id="42" name="Freeform 42"/>
            <p:cNvSpPr/>
            <p:nvPr/>
          </p:nvSpPr>
          <p:spPr>
            <a:xfrm>
              <a:off x="0" y="0"/>
              <a:ext cx="1134942" cy="120508"/>
            </a:xfrm>
            <a:custGeom>
              <a:avLst/>
              <a:gdLst/>
              <a:ahLst/>
              <a:cxnLst/>
              <a:rect l="l" t="t" r="r" b="b"/>
              <a:pathLst>
                <a:path w="1134942" h="120508">
                  <a:moveTo>
                    <a:pt x="0" y="0"/>
                  </a:moveTo>
                  <a:lnTo>
                    <a:pt x="1134942" y="0"/>
                  </a:lnTo>
                  <a:lnTo>
                    <a:pt x="1134942" y="120508"/>
                  </a:lnTo>
                  <a:lnTo>
                    <a:pt x="0" y="120508"/>
                  </a:lnTo>
                  <a:close/>
                </a:path>
              </a:pathLst>
            </a:custGeom>
            <a:solidFill>
              <a:srgbClr val="FFFFFF"/>
            </a:solidFill>
          </p:spPr>
        </p:sp>
        <p:sp>
          <p:nvSpPr>
            <p:cNvPr id="43" name="TextBox 43"/>
            <p:cNvSpPr txBox="1"/>
            <p:nvPr/>
          </p:nvSpPr>
          <p:spPr>
            <a:xfrm>
              <a:off x="0" y="-19050"/>
              <a:ext cx="1134942" cy="139558"/>
            </a:xfrm>
            <a:prstGeom prst="rect">
              <a:avLst/>
            </a:prstGeom>
          </p:spPr>
          <p:txBody>
            <a:bodyPr lIns="50800" tIns="50800" rIns="50800" bIns="50800" rtlCol="0" anchor="ctr"/>
            <a:lstStyle/>
            <a:p>
              <a:pPr algn="ctr">
                <a:lnSpc>
                  <a:spcPts val="2998"/>
                </a:lnSpc>
              </a:pPr>
              <a:endParaRPr/>
            </a:p>
          </p:txBody>
        </p:sp>
      </p:grpSp>
      <p:sp>
        <p:nvSpPr>
          <p:cNvPr id="44" name="TextBox 44"/>
          <p:cNvSpPr txBox="1"/>
          <p:nvPr/>
        </p:nvSpPr>
        <p:spPr>
          <a:xfrm>
            <a:off x="3790996" y="9444233"/>
            <a:ext cx="4469669" cy="413126"/>
          </a:xfrm>
          <a:prstGeom prst="rect">
            <a:avLst/>
          </a:prstGeom>
        </p:spPr>
        <p:txBody>
          <a:bodyPr wrap="square" lIns="0" tIns="0" rIns="0" bIns="0" rtlCol="0" anchor="t">
            <a:spAutoFit/>
          </a:bodyPr>
          <a:lstStyle/>
          <a:p>
            <a:pPr algn="ctr">
              <a:lnSpc>
                <a:spcPts val="3359"/>
              </a:lnSpc>
              <a:spcBef>
                <a:spcPct val="0"/>
              </a:spcBef>
            </a:pPr>
            <a:r>
              <a:rPr lang="en-US" sz="2399" dirty="0" err="1">
                <a:solidFill>
                  <a:srgbClr val="000000"/>
                </a:solidFill>
                <a:latin typeface="Poppins"/>
                <a:ea typeface="Poppins"/>
                <a:cs typeface="Poppins"/>
                <a:sym typeface="Poppins"/>
              </a:rPr>
              <a:t>Penguatan</a:t>
            </a:r>
            <a:r>
              <a:rPr lang="en-US" sz="2399" dirty="0">
                <a:solidFill>
                  <a:srgbClr val="000000"/>
                </a:solidFill>
                <a:latin typeface="Poppins"/>
                <a:ea typeface="Poppins"/>
                <a:cs typeface="Poppins"/>
                <a:sym typeface="Poppins"/>
              </a:rPr>
              <a:t> Nilai </a:t>
            </a:r>
            <a:r>
              <a:rPr lang="en-US" sz="2399" dirty="0" err="1">
                <a:solidFill>
                  <a:srgbClr val="000000"/>
                </a:solidFill>
                <a:latin typeface="Poppins"/>
                <a:ea typeface="Poppins"/>
                <a:cs typeface="Poppins"/>
                <a:sym typeface="Poppins"/>
              </a:rPr>
              <a:t>BerAKHLAK</a:t>
            </a:r>
            <a:endParaRPr lang="en-US" sz="2399" dirty="0">
              <a:solidFill>
                <a:srgbClr val="000000"/>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128" y="9589981"/>
            <a:ext cx="18874441" cy="1051205"/>
          </a:xfrm>
          <a:custGeom>
            <a:avLst/>
            <a:gdLst/>
            <a:ahLst/>
            <a:cxnLst/>
            <a:rect l="l" t="t" r="r" b="b"/>
            <a:pathLst>
              <a:path w="18874441" h="1051205">
                <a:moveTo>
                  <a:pt x="0" y="0"/>
                </a:moveTo>
                <a:lnTo>
                  <a:pt x="18874441" y="0"/>
                </a:lnTo>
                <a:lnTo>
                  <a:pt x="18874441" y="1051205"/>
                </a:lnTo>
                <a:lnTo>
                  <a:pt x="0" y="10512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170605" y="10113488"/>
            <a:ext cx="1351009" cy="454277"/>
          </a:xfrm>
          <a:custGeom>
            <a:avLst/>
            <a:gdLst/>
            <a:ahLst/>
            <a:cxnLst/>
            <a:rect l="l" t="t" r="r" b="b"/>
            <a:pathLst>
              <a:path w="1351009" h="454277">
                <a:moveTo>
                  <a:pt x="0" y="0"/>
                </a:moveTo>
                <a:lnTo>
                  <a:pt x="1351009" y="0"/>
                </a:lnTo>
                <a:lnTo>
                  <a:pt x="1351009" y="454277"/>
                </a:lnTo>
                <a:lnTo>
                  <a:pt x="0" y="454277"/>
                </a:lnTo>
                <a:lnTo>
                  <a:pt x="0" y="0"/>
                </a:lnTo>
                <a:close/>
              </a:path>
            </a:pathLst>
          </a:custGeom>
          <a:blipFill>
            <a:blip r:embed="rId4">
              <a:extLst>
                <a:ext uri="{96DAC541-7B7A-43D3-8B79-37D633B846F1}">
                  <asvg:svgBlip xmlns:asvg="http://schemas.microsoft.com/office/drawing/2016/SVG/main" r:embed="rId5"/>
                </a:ext>
              </a:extLst>
            </a:blip>
            <a:stretch>
              <a:fillRect t="-264" b="-264"/>
            </a:stretch>
          </a:blipFill>
        </p:spPr>
      </p:sp>
      <p:sp>
        <p:nvSpPr>
          <p:cNvPr id="4" name="Freeform 4"/>
          <p:cNvSpPr/>
          <p:nvPr/>
        </p:nvSpPr>
        <p:spPr>
          <a:xfrm flipV="1">
            <a:off x="9562752" y="9370806"/>
            <a:ext cx="3759752" cy="3332081"/>
          </a:xfrm>
          <a:custGeom>
            <a:avLst/>
            <a:gdLst/>
            <a:ahLst/>
            <a:cxnLst/>
            <a:rect l="l" t="t" r="r" b="b"/>
            <a:pathLst>
              <a:path w="3759752" h="3332081">
                <a:moveTo>
                  <a:pt x="0" y="3332081"/>
                </a:moveTo>
                <a:lnTo>
                  <a:pt x="3759752" y="3332081"/>
                </a:lnTo>
                <a:lnTo>
                  <a:pt x="3759752" y="0"/>
                </a:lnTo>
                <a:lnTo>
                  <a:pt x="0" y="0"/>
                </a:lnTo>
                <a:lnTo>
                  <a:pt x="0" y="3332081"/>
                </a:lnTo>
                <a:close/>
              </a:path>
            </a:pathLst>
          </a:custGeom>
          <a:blipFill>
            <a:blip r:embed="rId6">
              <a:alphaModFix amt="5000"/>
              <a:extLst>
                <a:ext uri="{96DAC541-7B7A-43D3-8B79-37D633B846F1}">
                  <asvg:svgBlip xmlns:asvg="http://schemas.microsoft.com/office/drawing/2016/SVG/main" r:embed="rId7"/>
                </a:ext>
              </a:extLst>
            </a:blip>
            <a:stretch>
              <a:fillRect l="-9" r="-9"/>
            </a:stretch>
          </a:blipFill>
        </p:spPr>
      </p:sp>
      <p:sp>
        <p:nvSpPr>
          <p:cNvPr id="5" name="Freeform 5"/>
          <p:cNvSpPr/>
          <p:nvPr/>
        </p:nvSpPr>
        <p:spPr>
          <a:xfrm>
            <a:off x="6715450" y="9873667"/>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8533867" y="9873667"/>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8913181" y="9898859"/>
            <a:ext cx="1467752" cy="224154"/>
            <a:chOff x="0" y="0"/>
            <a:chExt cx="1957003" cy="298872"/>
          </a:xfrm>
        </p:grpSpPr>
        <p:sp>
          <p:nvSpPr>
            <p:cNvPr id="8" name="Freeform 8"/>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9" name="TextBox 9"/>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humas_lan</a:t>
              </a:r>
            </a:p>
          </p:txBody>
        </p:sp>
      </p:grpSp>
      <p:grpSp>
        <p:nvGrpSpPr>
          <p:cNvPr id="10" name="Group 10"/>
          <p:cNvGrpSpPr/>
          <p:nvPr/>
        </p:nvGrpSpPr>
        <p:grpSpPr>
          <a:xfrm>
            <a:off x="10578369" y="9898859"/>
            <a:ext cx="1467752" cy="224154"/>
            <a:chOff x="0" y="0"/>
            <a:chExt cx="1957003" cy="298872"/>
          </a:xfrm>
        </p:grpSpPr>
        <p:sp>
          <p:nvSpPr>
            <p:cNvPr id="11" name="Freeform 11"/>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2" name="TextBox 12"/>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LAN_RI</a:t>
              </a:r>
            </a:p>
          </p:txBody>
        </p:sp>
      </p:grpSp>
      <p:sp>
        <p:nvSpPr>
          <p:cNvPr id="13" name="Freeform 13"/>
          <p:cNvSpPr/>
          <p:nvPr/>
        </p:nvSpPr>
        <p:spPr>
          <a:xfrm>
            <a:off x="13434209" y="9878332"/>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0199056" y="9889318"/>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265053" y="9958991"/>
            <a:ext cx="155468" cy="154497"/>
          </a:xfrm>
          <a:custGeom>
            <a:avLst/>
            <a:gdLst/>
            <a:ahLst/>
            <a:cxnLst/>
            <a:rect l="l" t="t" r="r" b="b"/>
            <a:pathLst>
              <a:path w="155468" h="154497">
                <a:moveTo>
                  <a:pt x="0" y="0"/>
                </a:moveTo>
                <a:lnTo>
                  <a:pt x="155468" y="0"/>
                </a:lnTo>
                <a:lnTo>
                  <a:pt x="155468" y="154497"/>
                </a:lnTo>
                <a:lnTo>
                  <a:pt x="0" y="154497"/>
                </a:lnTo>
                <a:lnTo>
                  <a:pt x="0" y="0"/>
                </a:lnTo>
                <a:close/>
              </a:path>
            </a:pathLst>
          </a:custGeom>
          <a:blipFill>
            <a:blip r:embed="rId16">
              <a:extLst>
                <a:ext uri="{96DAC541-7B7A-43D3-8B79-37D633B846F1}">
                  <asvg:svgBlip xmlns:asvg="http://schemas.microsoft.com/office/drawing/2016/SVG/main" r:embed="rId17"/>
                </a:ext>
              </a:extLst>
            </a:blip>
            <a:stretch>
              <a:fillRect t="-314" b="-314"/>
            </a:stretch>
          </a:blipFill>
        </p:spPr>
      </p:sp>
      <p:sp>
        <p:nvSpPr>
          <p:cNvPr id="16" name="Freeform 16"/>
          <p:cNvSpPr/>
          <p:nvPr/>
        </p:nvSpPr>
        <p:spPr>
          <a:xfrm>
            <a:off x="11536995" y="9873667"/>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1631119" y="9922566"/>
            <a:ext cx="99215" cy="209979"/>
          </a:xfrm>
          <a:custGeom>
            <a:avLst/>
            <a:gdLst/>
            <a:ahLst/>
            <a:cxnLst/>
            <a:rect l="l" t="t" r="r" b="b"/>
            <a:pathLst>
              <a:path w="99215" h="209979">
                <a:moveTo>
                  <a:pt x="0" y="0"/>
                </a:moveTo>
                <a:lnTo>
                  <a:pt x="99215" y="0"/>
                </a:lnTo>
                <a:lnTo>
                  <a:pt x="99215" y="209979"/>
                </a:lnTo>
                <a:lnTo>
                  <a:pt x="0" y="209979"/>
                </a:lnTo>
                <a:lnTo>
                  <a:pt x="0" y="0"/>
                </a:lnTo>
                <a:close/>
              </a:path>
            </a:pathLst>
          </a:custGeom>
          <a:blipFill>
            <a:blip r:embed="rId18">
              <a:extLst>
                <a:ext uri="{96DAC541-7B7A-43D3-8B79-37D633B846F1}">
                  <asvg:svgBlip xmlns:asvg="http://schemas.microsoft.com/office/drawing/2016/SVG/main" r:embed="rId19"/>
                </a:ext>
              </a:extLst>
            </a:blip>
            <a:stretch>
              <a:fillRect l="-609" r="-609"/>
            </a:stretch>
          </a:blipFill>
        </p:spPr>
      </p:sp>
      <p:grpSp>
        <p:nvGrpSpPr>
          <p:cNvPr id="18" name="Group 18"/>
          <p:cNvGrpSpPr/>
          <p:nvPr/>
        </p:nvGrpSpPr>
        <p:grpSpPr>
          <a:xfrm>
            <a:off x="7066116" y="9884459"/>
            <a:ext cx="1467752" cy="224154"/>
            <a:chOff x="0" y="0"/>
            <a:chExt cx="1957003" cy="298872"/>
          </a:xfrm>
        </p:grpSpPr>
        <p:sp>
          <p:nvSpPr>
            <p:cNvPr id="19" name="Freeform 19"/>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0" name="TextBox 20"/>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www.lan.go.id</a:t>
              </a:r>
            </a:p>
          </p:txBody>
        </p:sp>
      </p:grpSp>
      <p:grpSp>
        <p:nvGrpSpPr>
          <p:cNvPr id="21" name="Group 21"/>
          <p:cNvGrpSpPr/>
          <p:nvPr/>
        </p:nvGrpSpPr>
        <p:grpSpPr>
          <a:xfrm>
            <a:off x="11910182" y="9898859"/>
            <a:ext cx="1467752" cy="224154"/>
            <a:chOff x="0" y="0"/>
            <a:chExt cx="1957003" cy="298872"/>
          </a:xfrm>
        </p:grpSpPr>
        <p:sp>
          <p:nvSpPr>
            <p:cNvPr id="22" name="Freeform 22"/>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3" name="TextBox 23"/>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 LAN RI</a:t>
              </a:r>
            </a:p>
          </p:txBody>
        </p:sp>
      </p:grpSp>
      <p:grpSp>
        <p:nvGrpSpPr>
          <p:cNvPr id="24" name="Group 24"/>
          <p:cNvGrpSpPr/>
          <p:nvPr/>
        </p:nvGrpSpPr>
        <p:grpSpPr>
          <a:xfrm>
            <a:off x="13804873" y="9898859"/>
            <a:ext cx="3129668" cy="224154"/>
            <a:chOff x="0" y="0"/>
            <a:chExt cx="4172891" cy="298872"/>
          </a:xfrm>
        </p:grpSpPr>
        <p:sp>
          <p:nvSpPr>
            <p:cNvPr id="25" name="Freeform 25"/>
            <p:cNvSpPr/>
            <p:nvPr/>
          </p:nvSpPr>
          <p:spPr>
            <a:xfrm>
              <a:off x="0" y="0"/>
              <a:ext cx="4172891" cy="298872"/>
            </a:xfrm>
            <a:custGeom>
              <a:avLst/>
              <a:gdLst/>
              <a:ahLst/>
              <a:cxnLst/>
              <a:rect l="l" t="t" r="r" b="b"/>
              <a:pathLst>
                <a:path w="4172891" h="298872">
                  <a:moveTo>
                    <a:pt x="0" y="0"/>
                  </a:moveTo>
                  <a:lnTo>
                    <a:pt x="4172891" y="0"/>
                  </a:lnTo>
                  <a:lnTo>
                    <a:pt x="4172891" y="298872"/>
                  </a:lnTo>
                  <a:lnTo>
                    <a:pt x="0" y="298872"/>
                  </a:lnTo>
                  <a:close/>
                </a:path>
              </a:pathLst>
            </a:custGeom>
            <a:solidFill>
              <a:srgbClr val="000000">
                <a:alpha val="0"/>
              </a:srgbClr>
            </a:solidFill>
          </p:spPr>
        </p:sp>
        <p:sp>
          <p:nvSpPr>
            <p:cNvPr id="26" name="TextBox 26"/>
            <p:cNvSpPr txBox="1"/>
            <p:nvPr/>
          </p:nvSpPr>
          <p:spPr>
            <a:xfrm>
              <a:off x="0" y="-38100"/>
              <a:ext cx="4172891"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Lembaga Administrasi Negara</a:t>
              </a:r>
            </a:p>
          </p:txBody>
        </p:sp>
      </p:grpSp>
      <p:sp>
        <p:nvSpPr>
          <p:cNvPr id="27" name="Freeform 27"/>
          <p:cNvSpPr/>
          <p:nvPr/>
        </p:nvSpPr>
        <p:spPr>
          <a:xfrm>
            <a:off x="-1704872" y="7671984"/>
            <a:ext cx="5086149" cy="4783096"/>
          </a:xfrm>
          <a:custGeom>
            <a:avLst/>
            <a:gdLst/>
            <a:ahLst/>
            <a:cxnLst/>
            <a:rect l="l" t="t" r="r" b="b"/>
            <a:pathLst>
              <a:path w="5086149" h="4783096">
                <a:moveTo>
                  <a:pt x="0" y="0"/>
                </a:moveTo>
                <a:lnTo>
                  <a:pt x="5086149" y="0"/>
                </a:lnTo>
                <a:lnTo>
                  <a:pt x="5086149" y="4783096"/>
                </a:lnTo>
                <a:lnTo>
                  <a:pt x="0" y="478309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a:off x="15091375" y="-3402908"/>
            <a:ext cx="5086149" cy="4783096"/>
          </a:xfrm>
          <a:custGeom>
            <a:avLst/>
            <a:gdLst/>
            <a:ahLst/>
            <a:cxnLst/>
            <a:rect l="l" t="t" r="r" b="b"/>
            <a:pathLst>
              <a:path w="5086149" h="4783096">
                <a:moveTo>
                  <a:pt x="0" y="0"/>
                </a:moveTo>
                <a:lnTo>
                  <a:pt x="5086149" y="0"/>
                </a:lnTo>
                <a:lnTo>
                  <a:pt x="5086149" y="4783096"/>
                </a:lnTo>
                <a:lnTo>
                  <a:pt x="0" y="478309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a:off x="-661404" y="8243821"/>
            <a:ext cx="3380208" cy="3084698"/>
          </a:xfrm>
          <a:custGeom>
            <a:avLst/>
            <a:gdLst/>
            <a:ahLst/>
            <a:cxnLst/>
            <a:rect l="l" t="t" r="r" b="b"/>
            <a:pathLst>
              <a:path w="3380208" h="3084698">
                <a:moveTo>
                  <a:pt x="0" y="0"/>
                </a:moveTo>
                <a:lnTo>
                  <a:pt x="3380208" y="0"/>
                </a:lnTo>
                <a:lnTo>
                  <a:pt x="3380208" y="3084698"/>
                </a:lnTo>
                <a:lnTo>
                  <a:pt x="0" y="308469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0" name="Freeform 30"/>
          <p:cNvSpPr/>
          <p:nvPr/>
        </p:nvSpPr>
        <p:spPr>
          <a:xfrm>
            <a:off x="16421813" y="7380502"/>
            <a:ext cx="2875835" cy="2661787"/>
          </a:xfrm>
          <a:custGeom>
            <a:avLst/>
            <a:gdLst/>
            <a:ahLst/>
            <a:cxnLst/>
            <a:rect l="l" t="t" r="r" b="b"/>
            <a:pathLst>
              <a:path w="2875835" h="2661787">
                <a:moveTo>
                  <a:pt x="0" y="0"/>
                </a:moveTo>
                <a:lnTo>
                  <a:pt x="2875835" y="0"/>
                </a:lnTo>
                <a:lnTo>
                  <a:pt x="2875835" y="2661787"/>
                </a:lnTo>
                <a:lnTo>
                  <a:pt x="0" y="26617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31" name="Freeform 31"/>
          <p:cNvSpPr/>
          <p:nvPr/>
        </p:nvSpPr>
        <p:spPr>
          <a:xfrm>
            <a:off x="-1726733" y="-823661"/>
            <a:ext cx="3309025" cy="2897071"/>
          </a:xfrm>
          <a:custGeom>
            <a:avLst/>
            <a:gdLst/>
            <a:ahLst/>
            <a:cxnLst/>
            <a:rect l="l" t="t" r="r" b="b"/>
            <a:pathLst>
              <a:path w="3309025" h="2897071">
                <a:moveTo>
                  <a:pt x="0" y="0"/>
                </a:moveTo>
                <a:lnTo>
                  <a:pt x="3309025" y="0"/>
                </a:lnTo>
                <a:lnTo>
                  <a:pt x="3309025" y="2897071"/>
                </a:lnTo>
                <a:lnTo>
                  <a:pt x="0" y="289707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2" name="Freeform 32"/>
          <p:cNvSpPr/>
          <p:nvPr/>
        </p:nvSpPr>
        <p:spPr>
          <a:xfrm>
            <a:off x="17156402" y="3136246"/>
            <a:ext cx="2263192" cy="2007254"/>
          </a:xfrm>
          <a:custGeom>
            <a:avLst/>
            <a:gdLst/>
            <a:ahLst/>
            <a:cxnLst/>
            <a:rect l="l" t="t" r="r" b="b"/>
            <a:pathLst>
              <a:path w="2263192" h="2007254">
                <a:moveTo>
                  <a:pt x="0" y="0"/>
                </a:moveTo>
                <a:lnTo>
                  <a:pt x="2263192" y="0"/>
                </a:lnTo>
                <a:lnTo>
                  <a:pt x="2263192" y="2007254"/>
                </a:lnTo>
                <a:lnTo>
                  <a:pt x="0" y="200725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3" name="Freeform 33"/>
          <p:cNvSpPr/>
          <p:nvPr/>
        </p:nvSpPr>
        <p:spPr>
          <a:xfrm>
            <a:off x="-339304" y="9992895"/>
            <a:ext cx="961113" cy="651154"/>
          </a:xfrm>
          <a:custGeom>
            <a:avLst/>
            <a:gdLst/>
            <a:ahLst/>
            <a:cxnLst/>
            <a:rect l="l" t="t" r="r" b="b"/>
            <a:pathLst>
              <a:path w="961113" h="651154">
                <a:moveTo>
                  <a:pt x="0" y="0"/>
                </a:moveTo>
                <a:lnTo>
                  <a:pt x="961113" y="0"/>
                </a:lnTo>
                <a:lnTo>
                  <a:pt x="961113" y="651154"/>
                </a:lnTo>
                <a:lnTo>
                  <a:pt x="0" y="651154"/>
                </a:lnTo>
                <a:lnTo>
                  <a:pt x="0" y="0"/>
                </a:lnTo>
                <a:close/>
              </a:path>
            </a:pathLst>
          </a:custGeom>
          <a:blipFill>
            <a:blip r:embed="rId32">
              <a:extLst>
                <a:ext uri="{96DAC541-7B7A-43D3-8B79-37D633B846F1}">
                  <asvg:svgBlip xmlns:asvg="http://schemas.microsoft.com/office/drawing/2016/SVG/main" r:embed="rId33"/>
                </a:ext>
              </a:extLst>
            </a:blip>
            <a:stretch>
              <a:fillRect t="-418" b="-418"/>
            </a:stretch>
          </a:blipFill>
        </p:spPr>
      </p:sp>
      <p:grpSp>
        <p:nvGrpSpPr>
          <p:cNvPr id="34" name="Group 34"/>
          <p:cNvGrpSpPr/>
          <p:nvPr/>
        </p:nvGrpSpPr>
        <p:grpSpPr>
          <a:xfrm>
            <a:off x="2428266" y="238486"/>
            <a:ext cx="713771" cy="732699"/>
            <a:chOff x="0" y="0"/>
            <a:chExt cx="951695" cy="976932"/>
          </a:xfrm>
        </p:grpSpPr>
        <p:sp>
          <p:nvSpPr>
            <p:cNvPr id="35" name="Freeform 35"/>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34"/>
              <a:stretch>
                <a:fillRect l="-89" r="-84" b="-4"/>
              </a:stretch>
            </a:blipFill>
          </p:spPr>
        </p:sp>
      </p:grpSp>
      <p:grpSp>
        <p:nvGrpSpPr>
          <p:cNvPr id="36" name="Group 36"/>
          <p:cNvGrpSpPr/>
          <p:nvPr/>
        </p:nvGrpSpPr>
        <p:grpSpPr>
          <a:xfrm>
            <a:off x="111503" y="124791"/>
            <a:ext cx="2288188" cy="1016337"/>
            <a:chOff x="0" y="0"/>
            <a:chExt cx="3050917" cy="1355116"/>
          </a:xfrm>
        </p:grpSpPr>
        <p:sp>
          <p:nvSpPr>
            <p:cNvPr id="37" name="Freeform 37"/>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35"/>
              <a:stretch>
                <a:fillRect t="-169" b="-171"/>
              </a:stretch>
            </a:blipFill>
          </p:spPr>
        </p:sp>
      </p:grpSp>
      <p:grpSp>
        <p:nvGrpSpPr>
          <p:cNvPr id="38" name="Group 38"/>
          <p:cNvGrpSpPr/>
          <p:nvPr/>
        </p:nvGrpSpPr>
        <p:grpSpPr>
          <a:xfrm>
            <a:off x="14262103" y="-266700"/>
            <a:ext cx="4607458" cy="597931"/>
            <a:chOff x="0" y="0"/>
            <a:chExt cx="6143277" cy="797241"/>
          </a:xfrm>
        </p:grpSpPr>
        <p:sp>
          <p:nvSpPr>
            <p:cNvPr id="39" name="Freeform 39"/>
            <p:cNvSpPr/>
            <p:nvPr/>
          </p:nvSpPr>
          <p:spPr>
            <a:xfrm>
              <a:off x="0" y="0"/>
              <a:ext cx="6143371" cy="797306"/>
            </a:xfrm>
            <a:custGeom>
              <a:avLst/>
              <a:gdLst/>
              <a:ahLst/>
              <a:cxnLst/>
              <a:rect l="l" t="t" r="r" b="b"/>
              <a:pathLst>
                <a:path w="6143371" h="797306">
                  <a:moveTo>
                    <a:pt x="0" y="398653"/>
                  </a:moveTo>
                  <a:cubicBezTo>
                    <a:pt x="0" y="178435"/>
                    <a:pt x="178435" y="0"/>
                    <a:pt x="398653" y="0"/>
                  </a:cubicBezTo>
                  <a:lnTo>
                    <a:pt x="5744718" y="0"/>
                  </a:lnTo>
                  <a:cubicBezTo>
                    <a:pt x="5964809" y="0"/>
                    <a:pt x="6143371" y="178435"/>
                    <a:pt x="6143371" y="398653"/>
                  </a:cubicBezTo>
                  <a:cubicBezTo>
                    <a:pt x="6143371" y="618871"/>
                    <a:pt x="5964936" y="797306"/>
                    <a:pt x="5744718" y="797306"/>
                  </a:cubicBezTo>
                  <a:lnTo>
                    <a:pt x="398653" y="797306"/>
                  </a:lnTo>
                  <a:cubicBezTo>
                    <a:pt x="178435" y="797179"/>
                    <a:pt x="0" y="618744"/>
                    <a:pt x="0" y="398653"/>
                  </a:cubicBezTo>
                  <a:close/>
                </a:path>
              </a:pathLst>
            </a:custGeom>
            <a:solidFill>
              <a:srgbClr val="F3BD1C"/>
            </a:solidFill>
          </p:spPr>
        </p:sp>
      </p:grpSp>
      <p:sp>
        <p:nvSpPr>
          <p:cNvPr id="40" name="Freeform 40"/>
          <p:cNvSpPr/>
          <p:nvPr/>
        </p:nvSpPr>
        <p:spPr>
          <a:xfrm>
            <a:off x="-72220" y="0"/>
            <a:ext cx="18383336" cy="10340627"/>
          </a:xfrm>
          <a:custGeom>
            <a:avLst/>
            <a:gdLst/>
            <a:ahLst/>
            <a:cxnLst/>
            <a:rect l="l" t="t" r="r" b="b"/>
            <a:pathLst>
              <a:path w="18383336" h="10340627">
                <a:moveTo>
                  <a:pt x="0" y="0"/>
                </a:moveTo>
                <a:lnTo>
                  <a:pt x="18383336" y="0"/>
                </a:lnTo>
                <a:lnTo>
                  <a:pt x="18383336" y="10340627"/>
                </a:lnTo>
                <a:lnTo>
                  <a:pt x="0" y="10340627"/>
                </a:lnTo>
                <a:lnTo>
                  <a:pt x="0" y="0"/>
                </a:lnTo>
                <a:close/>
              </a:path>
            </a:pathLst>
          </a:custGeom>
          <a:blipFill>
            <a:blip r:embed="rId36"/>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128" y="9586759"/>
            <a:ext cx="18874441" cy="1051205"/>
          </a:xfrm>
          <a:custGeom>
            <a:avLst/>
            <a:gdLst/>
            <a:ahLst/>
            <a:cxnLst/>
            <a:rect l="l" t="t" r="r" b="b"/>
            <a:pathLst>
              <a:path w="18874441" h="1051205">
                <a:moveTo>
                  <a:pt x="0" y="0"/>
                </a:moveTo>
                <a:lnTo>
                  <a:pt x="18874441" y="0"/>
                </a:lnTo>
                <a:lnTo>
                  <a:pt x="18874441" y="1051205"/>
                </a:lnTo>
                <a:lnTo>
                  <a:pt x="0" y="10512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170605" y="10110266"/>
            <a:ext cx="1351009" cy="454277"/>
          </a:xfrm>
          <a:custGeom>
            <a:avLst/>
            <a:gdLst/>
            <a:ahLst/>
            <a:cxnLst/>
            <a:rect l="l" t="t" r="r" b="b"/>
            <a:pathLst>
              <a:path w="1351009" h="454277">
                <a:moveTo>
                  <a:pt x="0" y="0"/>
                </a:moveTo>
                <a:lnTo>
                  <a:pt x="1351009" y="0"/>
                </a:lnTo>
                <a:lnTo>
                  <a:pt x="1351009" y="454277"/>
                </a:lnTo>
                <a:lnTo>
                  <a:pt x="0" y="454277"/>
                </a:lnTo>
                <a:lnTo>
                  <a:pt x="0" y="0"/>
                </a:lnTo>
                <a:close/>
              </a:path>
            </a:pathLst>
          </a:custGeom>
          <a:blipFill>
            <a:blip r:embed="rId4">
              <a:extLst>
                <a:ext uri="{96DAC541-7B7A-43D3-8B79-37D633B846F1}">
                  <asvg:svgBlip xmlns:asvg="http://schemas.microsoft.com/office/drawing/2016/SVG/main" r:embed="rId5"/>
                </a:ext>
              </a:extLst>
            </a:blip>
            <a:stretch>
              <a:fillRect t="-264" b="-264"/>
            </a:stretch>
          </a:blipFill>
        </p:spPr>
      </p:sp>
      <p:sp>
        <p:nvSpPr>
          <p:cNvPr id="4" name="Freeform 4"/>
          <p:cNvSpPr/>
          <p:nvPr/>
        </p:nvSpPr>
        <p:spPr>
          <a:xfrm flipV="1">
            <a:off x="9562752" y="9367584"/>
            <a:ext cx="3759752" cy="3332081"/>
          </a:xfrm>
          <a:custGeom>
            <a:avLst/>
            <a:gdLst/>
            <a:ahLst/>
            <a:cxnLst/>
            <a:rect l="l" t="t" r="r" b="b"/>
            <a:pathLst>
              <a:path w="3759752" h="3332081">
                <a:moveTo>
                  <a:pt x="0" y="3332081"/>
                </a:moveTo>
                <a:lnTo>
                  <a:pt x="3759752" y="3332081"/>
                </a:lnTo>
                <a:lnTo>
                  <a:pt x="3759752" y="0"/>
                </a:lnTo>
                <a:lnTo>
                  <a:pt x="0" y="0"/>
                </a:lnTo>
                <a:lnTo>
                  <a:pt x="0" y="3332081"/>
                </a:lnTo>
                <a:close/>
              </a:path>
            </a:pathLst>
          </a:custGeom>
          <a:blipFill>
            <a:blip r:embed="rId6">
              <a:alphaModFix amt="5000"/>
              <a:extLst>
                <a:ext uri="{96DAC541-7B7A-43D3-8B79-37D633B846F1}">
                  <asvg:svgBlip xmlns:asvg="http://schemas.microsoft.com/office/drawing/2016/SVG/main" r:embed="rId7"/>
                </a:ext>
              </a:extLst>
            </a:blip>
            <a:stretch>
              <a:fillRect l="-9" r="-9"/>
            </a:stretch>
          </a:blipFill>
        </p:spPr>
      </p:sp>
      <p:sp>
        <p:nvSpPr>
          <p:cNvPr id="5" name="Freeform 5"/>
          <p:cNvSpPr/>
          <p:nvPr/>
        </p:nvSpPr>
        <p:spPr>
          <a:xfrm>
            <a:off x="6715450" y="9870445"/>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8533867" y="9870445"/>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8913181" y="9895637"/>
            <a:ext cx="1467752" cy="224154"/>
            <a:chOff x="0" y="0"/>
            <a:chExt cx="1957003" cy="298872"/>
          </a:xfrm>
        </p:grpSpPr>
        <p:sp>
          <p:nvSpPr>
            <p:cNvPr id="8" name="Freeform 8"/>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9" name="TextBox 9"/>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humas_lan</a:t>
              </a:r>
            </a:p>
          </p:txBody>
        </p:sp>
      </p:grpSp>
      <p:grpSp>
        <p:nvGrpSpPr>
          <p:cNvPr id="10" name="Group 10"/>
          <p:cNvGrpSpPr/>
          <p:nvPr/>
        </p:nvGrpSpPr>
        <p:grpSpPr>
          <a:xfrm>
            <a:off x="10578369" y="9895637"/>
            <a:ext cx="1467752" cy="224154"/>
            <a:chOff x="0" y="0"/>
            <a:chExt cx="1957003" cy="298872"/>
          </a:xfrm>
        </p:grpSpPr>
        <p:sp>
          <p:nvSpPr>
            <p:cNvPr id="11" name="Freeform 11"/>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2" name="TextBox 12"/>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LAN_RI</a:t>
              </a:r>
            </a:p>
          </p:txBody>
        </p:sp>
      </p:grpSp>
      <p:sp>
        <p:nvSpPr>
          <p:cNvPr id="13" name="Freeform 13"/>
          <p:cNvSpPr/>
          <p:nvPr/>
        </p:nvSpPr>
        <p:spPr>
          <a:xfrm>
            <a:off x="13434209" y="9875110"/>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0199056" y="9886096"/>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265053" y="9955769"/>
            <a:ext cx="155468" cy="154497"/>
          </a:xfrm>
          <a:custGeom>
            <a:avLst/>
            <a:gdLst/>
            <a:ahLst/>
            <a:cxnLst/>
            <a:rect l="l" t="t" r="r" b="b"/>
            <a:pathLst>
              <a:path w="155468" h="154497">
                <a:moveTo>
                  <a:pt x="0" y="0"/>
                </a:moveTo>
                <a:lnTo>
                  <a:pt x="155468" y="0"/>
                </a:lnTo>
                <a:lnTo>
                  <a:pt x="155468" y="154497"/>
                </a:lnTo>
                <a:lnTo>
                  <a:pt x="0" y="154497"/>
                </a:lnTo>
                <a:lnTo>
                  <a:pt x="0" y="0"/>
                </a:lnTo>
                <a:close/>
              </a:path>
            </a:pathLst>
          </a:custGeom>
          <a:blipFill>
            <a:blip r:embed="rId16">
              <a:extLst>
                <a:ext uri="{96DAC541-7B7A-43D3-8B79-37D633B846F1}">
                  <asvg:svgBlip xmlns:asvg="http://schemas.microsoft.com/office/drawing/2016/SVG/main" r:embed="rId17"/>
                </a:ext>
              </a:extLst>
            </a:blip>
            <a:stretch>
              <a:fillRect t="-314" b="-314"/>
            </a:stretch>
          </a:blipFill>
        </p:spPr>
      </p:sp>
      <p:sp>
        <p:nvSpPr>
          <p:cNvPr id="16" name="Freeform 16"/>
          <p:cNvSpPr/>
          <p:nvPr/>
        </p:nvSpPr>
        <p:spPr>
          <a:xfrm>
            <a:off x="11536995" y="9870445"/>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1631119" y="9919344"/>
            <a:ext cx="99215" cy="209979"/>
          </a:xfrm>
          <a:custGeom>
            <a:avLst/>
            <a:gdLst/>
            <a:ahLst/>
            <a:cxnLst/>
            <a:rect l="l" t="t" r="r" b="b"/>
            <a:pathLst>
              <a:path w="99215" h="209979">
                <a:moveTo>
                  <a:pt x="0" y="0"/>
                </a:moveTo>
                <a:lnTo>
                  <a:pt x="99215" y="0"/>
                </a:lnTo>
                <a:lnTo>
                  <a:pt x="99215" y="209979"/>
                </a:lnTo>
                <a:lnTo>
                  <a:pt x="0" y="209979"/>
                </a:lnTo>
                <a:lnTo>
                  <a:pt x="0" y="0"/>
                </a:lnTo>
                <a:close/>
              </a:path>
            </a:pathLst>
          </a:custGeom>
          <a:blipFill>
            <a:blip r:embed="rId18">
              <a:extLst>
                <a:ext uri="{96DAC541-7B7A-43D3-8B79-37D633B846F1}">
                  <asvg:svgBlip xmlns:asvg="http://schemas.microsoft.com/office/drawing/2016/SVG/main" r:embed="rId19"/>
                </a:ext>
              </a:extLst>
            </a:blip>
            <a:stretch>
              <a:fillRect l="-609" r="-609"/>
            </a:stretch>
          </a:blipFill>
        </p:spPr>
      </p:sp>
      <p:grpSp>
        <p:nvGrpSpPr>
          <p:cNvPr id="18" name="Group 18"/>
          <p:cNvGrpSpPr/>
          <p:nvPr/>
        </p:nvGrpSpPr>
        <p:grpSpPr>
          <a:xfrm>
            <a:off x="7066116" y="9881237"/>
            <a:ext cx="1467752" cy="224154"/>
            <a:chOff x="0" y="0"/>
            <a:chExt cx="1957003" cy="298872"/>
          </a:xfrm>
        </p:grpSpPr>
        <p:sp>
          <p:nvSpPr>
            <p:cNvPr id="19" name="Freeform 19"/>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0" name="TextBox 20"/>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www.lan.go.id</a:t>
              </a:r>
            </a:p>
          </p:txBody>
        </p:sp>
      </p:grpSp>
      <p:grpSp>
        <p:nvGrpSpPr>
          <p:cNvPr id="21" name="Group 21"/>
          <p:cNvGrpSpPr/>
          <p:nvPr/>
        </p:nvGrpSpPr>
        <p:grpSpPr>
          <a:xfrm>
            <a:off x="11910182" y="9895637"/>
            <a:ext cx="1467752" cy="224154"/>
            <a:chOff x="0" y="0"/>
            <a:chExt cx="1957003" cy="298872"/>
          </a:xfrm>
        </p:grpSpPr>
        <p:sp>
          <p:nvSpPr>
            <p:cNvPr id="22" name="Freeform 22"/>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3" name="TextBox 23"/>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 LAN RI</a:t>
              </a:r>
            </a:p>
          </p:txBody>
        </p:sp>
      </p:grpSp>
      <p:grpSp>
        <p:nvGrpSpPr>
          <p:cNvPr id="24" name="Group 24"/>
          <p:cNvGrpSpPr/>
          <p:nvPr/>
        </p:nvGrpSpPr>
        <p:grpSpPr>
          <a:xfrm>
            <a:off x="13804873" y="9895637"/>
            <a:ext cx="3129668" cy="224154"/>
            <a:chOff x="0" y="0"/>
            <a:chExt cx="4172891" cy="298872"/>
          </a:xfrm>
        </p:grpSpPr>
        <p:sp>
          <p:nvSpPr>
            <p:cNvPr id="25" name="Freeform 25"/>
            <p:cNvSpPr/>
            <p:nvPr/>
          </p:nvSpPr>
          <p:spPr>
            <a:xfrm>
              <a:off x="0" y="0"/>
              <a:ext cx="4172891" cy="298872"/>
            </a:xfrm>
            <a:custGeom>
              <a:avLst/>
              <a:gdLst/>
              <a:ahLst/>
              <a:cxnLst/>
              <a:rect l="l" t="t" r="r" b="b"/>
              <a:pathLst>
                <a:path w="4172891" h="298872">
                  <a:moveTo>
                    <a:pt x="0" y="0"/>
                  </a:moveTo>
                  <a:lnTo>
                    <a:pt x="4172891" y="0"/>
                  </a:lnTo>
                  <a:lnTo>
                    <a:pt x="4172891" y="298872"/>
                  </a:lnTo>
                  <a:lnTo>
                    <a:pt x="0" y="298872"/>
                  </a:lnTo>
                  <a:close/>
                </a:path>
              </a:pathLst>
            </a:custGeom>
            <a:solidFill>
              <a:srgbClr val="000000">
                <a:alpha val="0"/>
              </a:srgbClr>
            </a:solidFill>
          </p:spPr>
        </p:sp>
        <p:sp>
          <p:nvSpPr>
            <p:cNvPr id="26" name="TextBox 26"/>
            <p:cNvSpPr txBox="1"/>
            <p:nvPr/>
          </p:nvSpPr>
          <p:spPr>
            <a:xfrm>
              <a:off x="0" y="-38100"/>
              <a:ext cx="4172891"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Lembaga Administrasi Negara</a:t>
              </a:r>
            </a:p>
          </p:txBody>
        </p:sp>
      </p:grpSp>
      <p:sp>
        <p:nvSpPr>
          <p:cNvPr id="27" name="Freeform 27"/>
          <p:cNvSpPr/>
          <p:nvPr/>
        </p:nvSpPr>
        <p:spPr>
          <a:xfrm>
            <a:off x="-3381527" y="2658569"/>
            <a:ext cx="10378556" cy="9641361"/>
          </a:xfrm>
          <a:custGeom>
            <a:avLst/>
            <a:gdLst/>
            <a:ahLst/>
            <a:cxnLst/>
            <a:rect l="l" t="t" r="r" b="b"/>
            <a:pathLst>
              <a:path w="10378556" h="9641361">
                <a:moveTo>
                  <a:pt x="0" y="0"/>
                </a:moveTo>
                <a:lnTo>
                  <a:pt x="10378556" y="0"/>
                </a:lnTo>
                <a:lnTo>
                  <a:pt x="10378556" y="9641361"/>
                </a:lnTo>
                <a:lnTo>
                  <a:pt x="0" y="964136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a:off x="17078743" y="3579111"/>
            <a:ext cx="3309025" cy="2897071"/>
          </a:xfrm>
          <a:custGeom>
            <a:avLst/>
            <a:gdLst/>
            <a:ahLst/>
            <a:cxnLst/>
            <a:rect l="l" t="t" r="r" b="b"/>
            <a:pathLst>
              <a:path w="3309025" h="2897071">
                <a:moveTo>
                  <a:pt x="0" y="0"/>
                </a:moveTo>
                <a:lnTo>
                  <a:pt x="3309025" y="0"/>
                </a:lnTo>
                <a:lnTo>
                  <a:pt x="3309025" y="2897071"/>
                </a:lnTo>
                <a:lnTo>
                  <a:pt x="0" y="289707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nvGrpSpPr>
          <p:cNvPr id="29" name="Group 29"/>
          <p:cNvGrpSpPr/>
          <p:nvPr/>
        </p:nvGrpSpPr>
        <p:grpSpPr>
          <a:xfrm rot="7353578">
            <a:off x="1207125" y="8414815"/>
            <a:ext cx="6279545" cy="1610757"/>
            <a:chOff x="0" y="0"/>
            <a:chExt cx="8372727" cy="2147676"/>
          </a:xfrm>
        </p:grpSpPr>
        <p:sp>
          <p:nvSpPr>
            <p:cNvPr id="30" name="Freeform 30"/>
            <p:cNvSpPr/>
            <p:nvPr/>
          </p:nvSpPr>
          <p:spPr>
            <a:xfrm>
              <a:off x="0" y="0"/>
              <a:ext cx="8372729" cy="2147697"/>
            </a:xfrm>
            <a:custGeom>
              <a:avLst/>
              <a:gdLst/>
              <a:ahLst/>
              <a:cxnLst/>
              <a:rect l="l" t="t" r="r" b="b"/>
              <a:pathLst>
                <a:path w="8372729" h="2147697">
                  <a:moveTo>
                    <a:pt x="0" y="0"/>
                  </a:moveTo>
                  <a:lnTo>
                    <a:pt x="8372729" y="0"/>
                  </a:lnTo>
                  <a:lnTo>
                    <a:pt x="8372729" y="2147697"/>
                  </a:lnTo>
                  <a:lnTo>
                    <a:pt x="0" y="2147697"/>
                  </a:lnTo>
                  <a:lnTo>
                    <a:pt x="0" y="0"/>
                  </a:lnTo>
                  <a:close/>
                </a:path>
              </a:pathLst>
            </a:custGeom>
            <a:blipFill>
              <a:blip r:embed="rId24">
                <a:alphaModFix amt="35000"/>
              </a:blip>
              <a:stretch>
                <a:fillRect t="-1147" b="-1146"/>
              </a:stretch>
            </a:blipFill>
          </p:spPr>
        </p:sp>
      </p:grpSp>
      <p:sp>
        <p:nvSpPr>
          <p:cNvPr id="31" name="Freeform 31"/>
          <p:cNvSpPr/>
          <p:nvPr/>
        </p:nvSpPr>
        <p:spPr>
          <a:xfrm>
            <a:off x="1929236" y="6701464"/>
            <a:ext cx="3828458" cy="3489815"/>
          </a:xfrm>
          <a:custGeom>
            <a:avLst/>
            <a:gdLst/>
            <a:ahLst/>
            <a:cxnLst/>
            <a:rect l="l" t="t" r="r" b="b"/>
            <a:pathLst>
              <a:path w="3828458" h="3489815">
                <a:moveTo>
                  <a:pt x="0" y="0"/>
                </a:moveTo>
                <a:lnTo>
                  <a:pt x="3828459" y="0"/>
                </a:lnTo>
                <a:lnTo>
                  <a:pt x="3828459" y="3489816"/>
                </a:lnTo>
                <a:lnTo>
                  <a:pt x="0" y="348981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nvGrpSpPr>
          <p:cNvPr id="32" name="Group 32"/>
          <p:cNvGrpSpPr/>
          <p:nvPr/>
        </p:nvGrpSpPr>
        <p:grpSpPr>
          <a:xfrm>
            <a:off x="306640" y="2378113"/>
            <a:ext cx="5294385" cy="9921817"/>
            <a:chOff x="0" y="0"/>
            <a:chExt cx="7059180" cy="13229089"/>
          </a:xfrm>
        </p:grpSpPr>
        <p:sp>
          <p:nvSpPr>
            <p:cNvPr id="33" name="Freeform 33"/>
            <p:cNvSpPr/>
            <p:nvPr/>
          </p:nvSpPr>
          <p:spPr>
            <a:xfrm>
              <a:off x="29967" y="63500"/>
              <a:ext cx="6309985" cy="11641582"/>
            </a:xfrm>
            <a:custGeom>
              <a:avLst/>
              <a:gdLst/>
              <a:ahLst/>
              <a:cxnLst/>
              <a:rect l="l" t="t" r="r" b="b"/>
              <a:pathLst>
                <a:path w="6309985" h="11641582">
                  <a:moveTo>
                    <a:pt x="6242919" y="6216015"/>
                  </a:moveTo>
                  <a:lnTo>
                    <a:pt x="4861750" y="11246358"/>
                  </a:lnTo>
                  <a:cubicBezTo>
                    <a:pt x="4794564" y="11490960"/>
                    <a:pt x="4671101" y="11641582"/>
                    <a:pt x="4537510" y="11641582"/>
                  </a:cubicBezTo>
                  <a:lnTo>
                    <a:pt x="1772535" y="11641582"/>
                  </a:lnTo>
                  <a:cubicBezTo>
                    <a:pt x="1638943" y="11641582"/>
                    <a:pt x="1515480" y="11491087"/>
                    <a:pt x="1448294" y="11246358"/>
                  </a:cubicBezTo>
                  <a:lnTo>
                    <a:pt x="67065" y="6216015"/>
                  </a:lnTo>
                  <a:cubicBezTo>
                    <a:pt x="0" y="5971794"/>
                    <a:pt x="0" y="5669915"/>
                    <a:pt x="67065" y="5425694"/>
                  </a:cubicBezTo>
                  <a:lnTo>
                    <a:pt x="1448294" y="395224"/>
                  </a:lnTo>
                  <a:cubicBezTo>
                    <a:pt x="1515480" y="150495"/>
                    <a:pt x="1638943" y="0"/>
                    <a:pt x="1772535" y="0"/>
                  </a:cubicBezTo>
                  <a:lnTo>
                    <a:pt x="4537450" y="0"/>
                  </a:lnTo>
                  <a:cubicBezTo>
                    <a:pt x="4671041" y="0"/>
                    <a:pt x="4794505" y="150495"/>
                    <a:pt x="4861690" y="395224"/>
                  </a:cubicBezTo>
                  <a:lnTo>
                    <a:pt x="6242919" y="5425694"/>
                  </a:lnTo>
                  <a:cubicBezTo>
                    <a:pt x="6309985" y="5669915"/>
                    <a:pt x="6309985" y="5971794"/>
                    <a:pt x="6242919" y="6216015"/>
                  </a:cubicBezTo>
                  <a:close/>
                </a:path>
              </a:pathLst>
            </a:custGeom>
            <a:blipFill>
              <a:blip r:embed="rId27"/>
              <a:stretch>
                <a:fillRect l="-115290" t="-545" r="-116992" b="-557"/>
              </a:stretch>
            </a:blipFill>
          </p:spPr>
        </p:sp>
        <p:sp>
          <p:nvSpPr>
            <p:cNvPr id="34" name="Freeform 34"/>
            <p:cNvSpPr/>
            <p:nvPr/>
          </p:nvSpPr>
          <p:spPr>
            <a:xfrm>
              <a:off x="-2794" y="0"/>
              <a:ext cx="6374091" cy="11768582"/>
            </a:xfrm>
            <a:custGeom>
              <a:avLst/>
              <a:gdLst/>
              <a:ahLst/>
              <a:cxnLst/>
              <a:rect l="l" t="t" r="r" b="b"/>
              <a:pathLst>
                <a:path w="6374091" h="11768582">
                  <a:moveTo>
                    <a:pt x="6301631" y="6311392"/>
                  </a:moveTo>
                  <a:lnTo>
                    <a:pt x="4920402" y="11341862"/>
                  </a:lnTo>
                  <a:lnTo>
                    <a:pt x="4894511" y="11309985"/>
                  </a:lnTo>
                  <a:lnTo>
                    <a:pt x="4920402" y="11341862"/>
                  </a:lnTo>
                  <a:cubicBezTo>
                    <a:pt x="4847883" y="11606022"/>
                    <a:pt x="4714471" y="11768582"/>
                    <a:pt x="4570211" y="11768582"/>
                  </a:cubicBezTo>
                  <a:lnTo>
                    <a:pt x="4570211" y="11705082"/>
                  </a:lnTo>
                  <a:lnTo>
                    <a:pt x="4570211" y="11768582"/>
                  </a:lnTo>
                  <a:lnTo>
                    <a:pt x="1805296" y="11768582"/>
                  </a:lnTo>
                  <a:lnTo>
                    <a:pt x="1805296" y="11705082"/>
                  </a:lnTo>
                  <a:lnTo>
                    <a:pt x="1805296" y="11768582"/>
                  </a:lnTo>
                  <a:cubicBezTo>
                    <a:pt x="1661036" y="11768582"/>
                    <a:pt x="1527683" y="11606022"/>
                    <a:pt x="1455104" y="11341862"/>
                  </a:cubicBezTo>
                  <a:lnTo>
                    <a:pt x="1480995" y="11309985"/>
                  </a:lnTo>
                  <a:lnTo>
                    <a:pt x="1455104" y="11341862"/>
                  </a:lnTo>
                  <a:lnTo>
                    <a:pt x="73935" y="6311392"/>
                  </a:lnTo>
                  <a:cubicBezTo>
                    <a:pt x="0" y="6047359"/>
                    <a:pt x="0" y="5721223"/>
                    <a:pt x="73935" y="5457190"/>
                  </a:cubicBezTo>
                  <a:lnTo>
                    <a:pt x="1455164" y="426720"/>
                  </a:lnTo>
                  <a:lnTo>
                    <a:pt x="1481055" y="458597"/>
                  </a:lnTo>
                  <a:lnTo>
                    <a:pt x="1455164" y="426720"/>
                  </a:lnTo>
                  <a:cubicBezTo>
                    <a:pt x="1527683" y="162560"/>
                    <a:pt x="1661036" y="0"/>
                    <a:pt x="1805296" y="0"/>
                  </a:cubicBezTo>
                  <a:lnTo>
                    <a:pt x="1805296" y="63500"/>
                  </a:lnTo>
                  <a:lnTo>
                    <a:pt x="1805296" y="0"/>
                  </a:lnTo>
                  <a:lnTo>
                    <a:pt x="4570211" y="0"/>
                  </a:lnTo>
                  <a:lnTo>
                    <a:pt x="4570211" y="63500"/>
                  </a:lnTo>
                  <a:lnTo>
                    <a:pt x="4570211" y="0"/>
                  </a:lnTo>
                  <a:cubicBezTo>
                    <a:pt x="4714471" y="0"/>
                    <a:pt x="4847823" y="162560"/>
                    <a:pt x="4920402" y="426720"/>
                  </a:cubicBezTo>
                  <a:lnTo>
                    <a:pt x="4894511" y="458597"/>
                  </a:lnTo>
                  <a:lnTo>
                    <a:pt x="4920402" y="426720"/>
                  </a:lnTo>
                  <a:lnTo>
                    <a:pt x="6301631" y="5457190"/>
                  </a:lnTo>
                  <a:cubicBezTo>
                    <a:pt x="6374091" y="5721223"/>
                    <a:pt x="6374091" y="6047359"/>
                    <a:pt x="6301631" y="6311392"/>
                  </a:cubicBezTo>
                  <a:moveTo>
                    <a:pt x="6249849" y="6247511"/>
                  </a:moveTo>
                  <a:lnTo>
                    <a:pt x="6275740" y="6279388"/>
                  </a:lnTo>
                  <a:lnTo>
                    <a:pt x="6249849" y="6247511"/>
                  </a:lnTo>
                  <a:cubicBezTo>
                    <a:pt x="6311520" y="6022975"/>
                    <a:pt x="6311520" y="5745607"/>
                    <a:pt x="6249849" y="5521071"/>
                  </a:cubicBezTo>
                  <a:lnTo>
                    <a:pt x="6275740" y="5489194"/>
                  </a:lnTo>
                  <a:lnTo>
                    <a:pt x="6249849" y="5521071"/>
                  </a:lnTo>
                  <a:lnTo>
                    <a:pt x="4868559" y="490601"/>
                  </a:lnTo>
                  <a:cubicBezTo>
                    <a:pt x="4806768" y="265430"/>
                    <a:pt x="4693134" y="127000"/>
                    <a:pt x="4570211" y="127000"/>
                  </a:cubicBezTo>
                  <a:lnTo>
                    <a:pt x="1805296" y="127000"/>
                  </a:lnTo>
                  <a:cubicBezTo>
                    <a:pt x="1682372" y="127000"/>
                    <a:pt x="1568738" y="265430"/>
                    <a:pt x="1506946" y="490601"/>
                  </a:cubicBezTo>
                  <a:lnTo>
                    <a:pt x="125718" y="5521071"/>
                  </a:lnTo>
                  <a:lnTo>
                    <a:pt x="99826" y="5489194"/>
                  </a:lnTo>
                  <a:lnTo>
                    <a:pt x="125718" y="5521071"/>
                  </a:lnTo>
                  <a:cubicBezTo>
                    <a:pt x="64046" y="5745607"/>
                    <a:pt x="64046" y="6022975"/>
                    <a:pt x="125718" y="6247511"/>
                  </a:cubicBezTo>
                  <a:lnTo>
                    <a:pt x="99826" y="6279388"/>
                  </a:lnTo>
                  <a:lnTo>
                    <a:pt x="125718" y="6247511"/>
                  </a:lnTo>
                  <a:lnTo>
                    <a:pt x="1506946" y="11277981"/>
                  </a:lnTo>
                  <a:cubicBezTo>
                    <a:pt x="1568738" y="11503152"/>
                    <a:pt x="1682372" y="11641582"/>
                    <a:pt x="1805296" y="11641582"/>
                  </a:cubicBezTo>
                  <a:lnTo>
                    <a:pt x="4570211" y="11641582"/>
                  </a:lnTo>
                  <a:cubicBezTo>
                    <a:pt x="4693134" y="11641582"/>
                    <a:pt x="4806769" y="11503152"/>
                    <a:pt x="4868560" y="11277981"/>
                  </a:cubicBezTo>
                  <a:lnTo>
                    <a:pt x="6249789" y="6247511"/>
                  </a:lnTo>
                  <a:close/>
                </a:path>
              </a:pathLst>
            </a:custGeom>
            <a:solidFill>
              <a:srgbClr val="FFFFFF"/>
            </a:solidFill>
          </p:spPr>
        </p:sp>
      </p:grpSp>
      <p:grpSp>
        <p:nvGrpSpPr>
          <p:cNvPr id="35" name="Group 35"/>
          <p:cNvGrpSpPr/>
          <p:nvPr/>
        </p:nvGrpSpPr>
        <p:grpSpPr>
          <a:xfrm>
            <a:off x="4641898" y="353390"/>
            <a:ext cx="7494335" cy="1734693"/>
            <a:chOff x="0" y="0"/>
            <a:chExt cx="9992447" cy="2312924"/>
          </a:xfrm>
        </p:grpSpPr>
        <p:sp>
          <p:nvSpPr>
            <p:cNvPr id="36" name="Freeform 36"/>
            <p:cNvSpPr/>
            <p:nvPr/>
          </p:nvSpPr>
          <p:spPr>
            <a:xfrm>
              <a:off x="0" y="0"/>
              <a:ext cx="9992447" cy="2312924"/>
            </a:xfrm>
            <a:custGeom>
              <a:avLst/>
              <a:gdLst/>
              <a:ahLst/>
              <a:cxnLst/>
              <a:rect l="l" t="t" r="r" b="b"/>
              <a:pathLst>
                <a:path w="9992447" h="2312924">
                  <a:moveTo>
                    <a:pt x="0" y="0"/>
                  </a:moveTo>
                  <a:lnTo>
                    <a:pt x="9992447" y="0"/>
                  </a:lnTo>
                  <a:lnTo>
                    <a:pt x="9992447" y="2312924"/>
                  </a:lnTo>
                  <a:lnTo>
                    <a:pt x="0" y="2312924"/>
                  </a:lnTo>
                  <a:close/>
                </a:path>
              </a:pathLst>
            </a:custGeom>
            <a:solidFill>
              <a:srgbClr val="000000">
                <a:alpha val="0"/>
              </a:srgbClr>
            </a:solidFill>
          </p:spPr>
        </p:sp>
        <p:sp>
          <p:nvSpPr>
            <p:cNvPr id="37" name="TextBox 37"/>
            <p:cNvSpPr txBox="1"/>
            <p:nvPr/>
          </p:nvSpPr>
          <p:spPr>
            <a:xfrm>
              <a:off x="0" y="-66675"/>
              <a:ext cx="9992447" cy="2379599"/>
            </a:xfrm>
            <a:prstGeom prst="rect">
              <a:avLst/>
            </a:prstGeom>
          </p:spPr>
          <p:txBody>
            <a:bodyPr lIns="0" tIns="0" rIns="0" bIns="0" rtlCol="0" anchor="t"/>
            <a:lstStyle/>
            <a:p>
              <a:pPr algn="l">
                <a:lnSpc>
                  <a:spcPts val="8400"/>
                </a:lnSpc>
              </a:pPr>
              <a:r>
                <a:rPr lang="en-US" sz="7000" b="1">
                  <a:solidFill>
                    <a:srgbClr val="243B55"/>
                  </a:solidFill>
                  <a:latin typeface="Poppins Bold"/>
                  <a:ea typeface="Poppins Bold"/>
                  <a:cs typeface="Poppins Bold"/>
                  <a:sym typeface="Poppins Bold"/>
                </a:rPr>
                <a:t>COACHING</a:t>
              </a:r>
            </a:p>
          </p:txBody>
        </p:sp>
      </p:grpSp>
      <p:sp>
        <p:nvSpPr>
          <p:cNvPr id="38" name="Freeform 38"/>
          <p:cNvSpPr/>
          <p:nvPr/>
        </p:nvSpPr>
        <p:spPr>
          <a:xfrm>
            <a:off x="11504822" y="-6367386"/>
            <a:ext cx="10378556" cy="9641361"/>
          </a:xfrm>
          <a:custGeom>
            <a:avLst/>
            <a:gdLst/>
            <a:ahLst/>
            <a:cxnLst/>
            <a:rect l="l" t="t" r="r" b="b"/>
            <a:pathLst>
              <a:path w="10378556" h="9641361">
                <a:moveTo>
                  <a:pt x="0" y="0"/>
                </a:moveTo>
                <a:lnTo>
                  <a:pt x="10378556" y="0"/>
                </a:lnTo>
                <a:lnTo>
                  <a:pt x="10378556" y="9641361"/>
                </a:lnTo>
                <a:lnTo>
                  <a:pt x="0" y="964136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9" name="Freeform 39"/>
          <p:cNvSpPr/>
          <p:nvPr/>
        </p:nvSpPr>
        <p:spPr>
          <a:xfrm>
            <a:off x="13636093" y="-4565121"/>
            <a:ext cx="7875678" cy="7343795"/>
          </a:xfrm>
          <a:custGeom>
            <a:avLst/>
            <a:gdLst/>
            <a:ahLst/>
            <a:cxnLst/>
            <a:rect l="l" t="t" r="r" b="b"/>
            <a:pathLst>
              <a:path w="7875678" h="7343795">
                <a:moveTo>
                  <a:pt x="0" y="0"/>
                </a:moveTo>
                <a:lnTo>
                  <a:pt x="7875679" y="0"/>
                </a:lnTo>
                <a:lnTo>
                  <a:pt x="7875679" y="7343795"/>
                </a:lnTo>
                <a:lnTo>
                  <a:pt x="0" y="734379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40" name="Freeform 40"/>
          <p:cNvSpPr/>
          <p:nvPr/>
        </p:nvSpPr>
        <p:spPr>
          <a:xfrm>
            <a:off x="15883828" y="247235"/>
            <a:ext cx="3380208" cy="3084698"/>
          </a:xfrm>
          <a:custGeom>
            <a:avLst/>
            <a:gdLst/>
            <a:ahLst/>
            <a:cxnLst/>
            <a:rect l="l" t="t" r="r" b="b"/>
            <a:pathLst>
              <a:path w="3380208" h="3084698">
                <a:moveTo>
                  <a:pt x="0" y="0"/>
                </a:moveTo>
                <a:lnTo>
                  <a:pt x="3380208" y="0"/>
                </a:lnTo>
                <a:lnTo>
                  <a:pt x="3380208" y="3084698"/>
                </a:lnTo>
                <a:lnTo>
                  <a:pt x="0" y="308469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41" name="Freeform 41"/>
          <p:cNvSpPr/>
          <p:nvPr/>
        </p:nvSpPr>
        <p:spPr>
          <a:xfrm>
            <a:off x="-988600" y="-658846"/>
            <a:ext cx="2966944" cy="2570115"/>
          </a:xfrm>
          <a:custGeom>
            <a:avLst/>
            <a:gdLst/>
            <a:ahLst/>
            <a:cxnLst/>
            <a:rect l="l" t="t" r="r" b="b"/>
            <a:pathLst>
              <a:path w="2966944" h="2570115">
                <a:moveTo>
                  <a:pt x="0" y="0"/>
                </a:moveTo>
                <a:lnTo>
                  <a:pt x="2966944" y="0"/>
                </a:lnTo>
                <a:lnTo>
                  <a:pt x="2966944" y="2570115"/>
                </a:lnTo>
                <a:lnTo>
                  <a:pt x="0" y="2570115"/>
                </a:lnTo>
                <a:lnTo>
                  <a:pt x="0" y="0"/>
                </a:lnTo>
                <a:close/>
              </a:path>
            </a:pathLst>
          </a:custGeom>
          <a:blipFill>
            <a:blip r:embed="rId34">
              <a:alphaModFix amt="5000"/>
              <a:extLst>
                <a:ext uri="{96DAC541-7B7A-43D3-8B79-37D633B846F1}">
                  <asvg:svgBlip xmlns:asvg="http://schemas.microsoft.com/office/drawing/2016/SVG/main" r:embed="rId35"/>
                </a:ext>
              </a:extLst>
            </a:blip>
            <a:stretch>
              <a:fillRect l="-49" r="-49"/>
            </a:stretch>
          </a:blipFill>
        </p:spPr>
      </p:sp>
      <p:sp>
        <p:nvSpPr>
          <p:cNvPr id="42" name="Freeform 42"/>
          <p:cNvSpPr/>
          <p:nvPr/>
        </p:nvSpPr>
        <p:spPr>
          <a:xfrm>
            <a:off x="-675504" y="10059862"/>
            <a:ext cx="1351009" cy="454277"/>
          </a:xfrm>
          <a:custGeom>
            <a:avLst/>
            <a:gdLst/>
            <a:ahLst/>
            <a:cxnLst/>
            <a:rect l="l" t="t" r="r" b="b"/>
            <a:pathLst>
              <a:path w="1351009" h="454277">
                <a:moveTo>
                  <a:pt x="0" y="0"/>
                </a:moveTo>
                <a:lnTo>
                  <a:pt x="1351009" y="0"/>
                </a:lnTo>
                <a:lnTo>
                  <a:pt x="1351009" y="454277"/>
                </a:lnTo>
                <a:lnTo>
                  <a:pt x="0" y="454277"/>
                </a:lnTo>
                <a:lnTo>
                  <a:pt x="0" y="0"/>
                </a:lnTo>
                <a:close/>
              </a:path>
            </a:pathLst>
          </a:custGeom>
          <a:blipFill>
            <a:blip r:embed="rId4">
              <a:extLst>
                <a:ext uri="{96DAC541-7B7A-43D3-8B79-37D633B846F1}">
                  <asvg:svgBlip xmlns:asvg="http://schemas.microsoft.com/office/drawing/2016/SVG/main" r:embed="rId5"/>
                </a:ext>
              </a:extLst>
            </a:blip>
            <a:stretch>
              <a:fillRect t="-264" b="-264"/>
            </a:stretch>
          </a:blipFill>
        </p:spPr>
      </p:sp>
      <p:sp>
        <p:nvSpPr>
          <p:cNvPr id="43" name="Freeform 43"/>
          <p:cNvSpPr/>
          <p:nvPr/>
        </p:nvSpPr>
        <p:spPr>
          <a:xfrm>
            <a:off x="13573908" y="-444369"/>
            <a:ext cx="1177504" cy="797759"/>
          </a:xfrm>
          <a:custGeom>
            <a:avLst/>
            <a:gdLst/>
            <a:ahLst/>
            <a:cxnLst/>
            <a:rect l="l" t="t" r="r" b="b"/>
            <a:pathLst>
              <a:path w="1177504" h="797759">
                <a:moveTo>
                  <a:pt x="0" y="0"/>
                </a:moveTo>
                <a:lnTo>
                  <a:pt x="1177504" y="0"/>
                </a:lnTo>
                <a:lnTo>
                  <a:pt x="1177504" y="797759"/>
                </a:lnTo>
                <a:lnTo>
                  <a:pt x="0" y="797759"/>
                </a:lnTo>
                <a:lnTo>
                  <a:pt x="0" y="0"/>
                </a:lnTo>
                <a:close/>
              </a:path>
            </a:pathLst>
          </a:custGeom>
          <a:blipFill>
            <a:blip r:embed="rId36">
              <a:extLst>
                <a:ext uri="{96DAC541-7B7A-43D3-8B79-37D633B846F1}">
                  <asvg:svgBlip xmlns:asvg="http://schemas.microsoft.com/office/drawing/2016/SVG/main" r:embed="rId37"/>
                </a:ext>
              </a:extLst>
            </a:blip>
            <a:stretch>
              <a:fillRect l="-5" r="-5"/>
            </a:stretch>
          </a:blipFill>
        </p:spPr>
      </p:sp>
      <p:grpSp>
        <p:nvGrpSpPr>
          <p:cNvPr id="44" name="Group 44"/>
          <p:cNvGrpSpPr/>
          <p:nvPr/>
        </p:nvGrpSpPr>
        <p:grpSpPr>
          <a:xfrm>
            <a:off x="2428266" y="238486"/>
            <a:ext cx="713771" cy="732699"/>
            <a:chOff x="0" y="0"/>
            <a:chExt cx="951695" cy="976932"/>
          </a:xfrm>
        </p:grpSpPr>
        <p:sp>
          <p:nvSpPr>
            <p:cNvPr id="45" name="Freeform 45"/>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38"/>
              <a:stretch>
                <a:fillRect l="-89" r="-84" b="-4"/>
              </a:stretch>
            </a:blipFill>
          </p:spPr>
        </p:sp>
      </p:grpSp>
      <p:grpSp>
        <p:nvGrpSpPr>
          <p:cNvPr id="46" name="Group 46"/>
          <p:cNvGrpSpPr/>
          <p:nvPr/>
        </p:nvGrpSpPr>
        <p:grpSpPr>
          <a:xfrm>
            <a:off x="111503" y="124791"/>
            <a:ext cx="2288188" cy="1016337"/>
            <a:chOff x="0" y="0"/>
            <a:chExt cx="3050917" cy="1355116"/>
          </a:xfrm>
        </p:grpSpPr>
        <p:sp>
          <p:nvSpPr>
            <p:cNvPr id="47" name="Freeform 47"/>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39"/>
              <a:stretch>
                <a:fillRect t="-169" b="-171"/>
              </a:stretch>
            </a:blipFill>
          </p:spPr>
        </p:sp>
      </p:grpSp>
      <p:grpSp>
        <p:nvGrpSpPr>
          <p:cNvPr id="48" name="Group 48"/>
          <p:cNvGrpSpPr/>
          <p:nvPr/>
        </p:nvGrpSpPr>
        <p:grpSpPr>
          <a:xfrm>
            <a:off x="6227577" y="3273975"/>
            <a:ext cx="11817311" cy="6398233"/>
            <a:chOff x="0" y="0"/>
            <a:chExt cx="13508530" cy="7313908"/>
          </a:xfrm>
        </p:grpSpPr>
        <p:sp>
          <p:nvSpPr>
            <p:cNvPr id="49" name="Freeform 49"/>
            <p:cNvSpPr/>
            <p:nvPr/>
          </p:nvSpPr>
          <p:spPr>
            <a:xfrm>
              <a:off x="0" y="0"/>
              <a:ext cx="13508530" cy="7313909"/>
            </a:xfrm>
            <a:custGeom>
              <a:avLst/>
              <a:gdLst/>
              <a:ahLst/>
              <a:cxnLst/>
              <a:rect l="l" t="t" r="r" b="b"/>
              <a:pathLst>
                <a:path w="13508530" h="7313909">
                  <a:moveTo>
                    <a:pt x="0" y="0"/>
                  </a:moveTo>
                  <a:lnTo>
                    <a:pt x="13508530" y="0"/>
                  </a:lnTo>
                  <a:lnTo>
                    <a:pt x="13508530" y="7313909"/>
                  </a:lnTo>
                  <a:lnTo>
                    <a:pt x="0" y="7313909"/>
                  </a:lnTo>
                  <a:close/>
                </a:path>
              </a:pathLst>
            </a:custGeom>
            <a:solidFill>
              <a:srgbClr val="000000">
                <a:alpha val="0"/>
              </a:srgbClr>
            </a:solidFill>
          </p:spPr>
        </p:sp>
        <p:sp>
          <p:nvSpPr>
            <p:cNvPr id="50" name="TextBox 50"/>
            <p:cNvSpPr txBox="1"/>
            <p:nvPr/>
          </p:nvSpPr>
          <p:spPr>
            <a:xfrm>
              <a:off x="0" y="-76200"/>
              <a:ext cx="13508530" cy="7390108"/>
            </a:xfrm>
            <a:prstGeom prst="rect">
              <a:avLst/>
            </a:prstGeom>
          </p:spPr>
          <p:txBody>
            <a:bodyPr lIns="12700" tIns="12700" rIns="12700" bIns="12700" rtlCol="0" anchor="t"/>
            <a:lstStyle/>
            <a:p>
              <a:pPr marL="626106" lvl="1" indent="-313053" algn="l">
                <a:lnSpc>
                  <a:spcPts val="4059"/>
                </a:lnSpc>
                <a:buFont typeface="Arial"/>
                <a:buChar char="•"/>
              </a:pPr>
              <a:r>
                <a:rPr lang="en-US" sz="2899">
                  <a:solidFill>
                    <a:srgbClr val="1D1A1B"/>
                  </a:solidFill>
                  <a:latin typeface="Poppins"/>
                  <a:ea typeface="Poppins"/>
                  <a:cs typeface="Poppins"/>
                  <a:sym typeface="Poppins"/>
                </a:rPr>
                <a:t>Coaching merupakan pembimbingan peningkatan kinerja melalui pembekalan kemampuan memecahkan permasalahan dengan mengoptimalkan potensi diri. </a:t>
              </a:r>
            </a:p>
            <a:p>
              <a:pPr marL="626106" lvl="1" indent="-313053" algn="l">
                <a:lnSpc>
                  <a:spcPts val="4059"/>
                </a:lnSpc>
                <a:buFont typeface="Arial"/>
                <a:buChar char="•"/>
              </a:pPr>
              <a:r>
                <a:rPr lang="en-US" sz="2899">
                  <a:solidFill>
                    <a:srgbClr val="1D1A1B"/>
                  </a:solidFill>
                  <a:latin typeface="Poppins"/>
                  <a:ea typeface="Poppins"/>
                  <a:cs typeface="Poppins"/>
                  <a:sym typeface="Poppins"/>
                </a:rPr>
                <a:t> Coaching sebagai aktivitas bertanya antara  (Coach) dan peserta Latsar (Coachee) untuk mencapai tujuan pembelajaran Pelatihan Dasar CPNS.</a:t>
              </a:r>
            </a:p>
            <a:p>
              <a:pPr marL="626106" lvl="1" indent="-313053" algn="l">
                <a:lnSpc>
                  <a:spcPts val="4059"/>
                </a:lnSpc>
                <a:buFont typeface="Arial"/>
                <a:buChar char="•"/>
              </a:pPr>
              <a:r>
                <a:rPr lang="en-US" sz="2899">
                  <a:solidFill>
                    <a:srgbClr val="1D1A1B"/>
                  </a:solidFill>
                  <a:latin typeface="Poppins"/>
                  <a:ea typeface="Poppins"/>
                  <a:cs typeface="Poppins"/>
                  <a:sym typeface="Poppins"/>
                </a:rPr>
                <a:t>Tujuan pelaksanaan coaching pada Pelatihan Dasar CPNS :</a:t>
              </a:r>
            </a:p>
            <a:p>
              <a:pPr algn="l">
                <a:lnSpc>
                  <a:spcPts val="4059"/>
                </a:lnSpc>
              </a:pPr>
              <a:r>
                <a:rPr lang="en-US" sz="2899">
                  <a:solidFill>
                    <a:srgbClr val="1D1A1B"/>
                  </a:solidFill>
                  <a:latin typeface="Poppins"/>
                  <a:ea typeface="Poppins"/>
                  <a:cs typeface="Poppins"/>
                  <a:sym typeface="Poppins"/>
                </a:rPr>
                <a:t>        1)  membantu peserta pelatihan untuk dapat menyelesaikan seluruh tahapan pembelajaran aktualisasi; dan </a:t>
              </a:r>
            </a:p>
            <a:p>
              <a:pPr algn="l">
                <a:lnSpc>
                  <a:spcPts val="4059"/>
                </a:lnSpc>
              </a:pPr>
              <a:r>
                <a:rPr lang="en-US" sz="2899">
                  <a:solidFill>
                    <a:srgbClr val="1D1A1B"/>
                  </a:solidFill>
                  <a:latin typeface="Poppins"/>
                  <a:ea typeface="Poppins"/>
                  <a:cs typeface="Poppins"/>
                  <a:sym typeface="Poppins"/>
                </a:rPr>
                <a:t>        2) membantu peserta pelatihan untuk dapat menggali dan mengembangkan potensi diri dalam proses aktualisasi. </a:t>
              </a:r>
            </a:p>
            <a:p>
              <a:pPr algn="l">
                <a:lnSpc>
                  <a:spcPts val="4059"/>
                </a:lnSpc>
              </a:pPr>
              <a:endParaRPr lang="en-US" sz="2899">
                <a:solidFill>
                  <a:srgbClr val="1D1A1B"/>
                </a:solidFill>
                <a:latin typeface="Poppins"/>
                <a:ea typeface="Poppins"/>
                <a:cs typeface="Poppins"/>
                <a:sym typeface="Poppin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98480" y="-72821"/>
            <a:ext cx="7968506" cy="10359821"/>
            <a:chOff x="0" y="0"/>
            <a:chExt cx="8746071" cy="11370729"/>
          </a:xfrm>
        </p:grpSpPr>
        <p:sp>
          <p:nvSpPr>
            <p:cNvPr id="3" name="Freeform 3"/>
            <p:cNvSpPr/>
            <p:nvPr/>
          </p:nvSpPr>
          <p:spPr>
            <a:xfrm>
              <a:off x="0" y="0"/>
              <a:ext cx="8746109" cy="11370691"/>
            </a:xfrm>
            <a:custGeom>
              <a:avLst/>
              <a:gdLst/>
              <a:ahLst/>
              <a:cxnLst/>
              <a:rect l="l" t="t" r="r" b="b"/>
              <a:pathLst>
                <a:path w="8746109" h="11370691">
                  <a:moveTo>
                    <a:pt x="2201291" y="0"/>
                  </a:moveTo>
                  <a:lnTo>
                    <a:pt x="0" y="4741291"/>
                  </a:lnTo>
                  <a:lnTo>
                    <a:pt x="3200400" y="11370691"/>
                  </a:lnTo>
                  <a:lnTo>
                    <a:pt x="8746109" y="11370691"/>
                  </a:lnTo>
                  <a:lnTo>
                    <a:pt x="8746109" y="0"/>
                  </a:lnTo>
                  <a:close/>
                </a:path>
              </a:pathLst>
            </a:custGeom>
            <a:blipFill>
              <a:blip r:embed="rId2"/>
              <a:stretch>
                <a:fillRect t="-22425" r="-182653" b="-22425"/>
              </a:stretch>
            </a:blipFill>
          </p:spPr>
        </p:sp>
      </p:grpSp>
      <p:grpSp>
        <p:nvGrpSpPr>
          <p:cNvPr id="4" name="Group 4"/>
          <p:cNvGrpSpPr/>
          <p:nvPr/>
        </p:nvGrpSpPr>
        <p:grpSpPr>
          <a:xfrm rot="1467295">
            <a:off x="10860380" y="-1822163"/>
            <a:ext cx="1088288" cy="6597361"/>
            <a:chOff x="0" y="0"/>
            <a:chExt cx="286627" cy="1737577"/>
          </a:xfrm>
        </p:grpSpPr>
        <p:sp>
          <p:nvSpPr>
            <p:cNvPr id="5" name="Freeform 5"/>
            <p:cNvSpPr/>
            <p:nvPr/>
          </p:nvSpPr>
          <p:spPr>
            <a:xfrm>
              <a:off x="0" y="0"/>
              <a:ext cx="286627" cy="1737577"/>
            </a:xfrm>
            <a:custGeom>
              <a:avLst/>
              <a:gdLst/>
              <a:ahLst/>
              <a:cxnLst/>
              <a:rect l="l" t="t" r="r" b="b"/>
              <a:pathLst>
                <a:path w="286627" h="1737577">
                  <a:moveTo>
                    <a:pt x="0" y="0"/>
                  </a:moveTo>
                  <a:lnTo>
                    <a:pt x="286627" y="0"/>
                  </a:lnTo>
                  <a:lnTo>
                    <a:pt x="286627" y="1737577"/>
                  </a:lnTo>
                  <a:lnTo>
                    <a:pt x="0" y="1737577"/>
                  </a:lnTo>
                  <a:close/>
                </a:path>
              </a:pathLst>
            </a:custGeom>
            <a:solidFill>
              <a:srgbClr val="A41819"/>
            </a:solidFill>
          </p:spPr>
        </p:sp>
        <p:sp>
          <p:nvSpPr>
            <p:cNvPr id="6" name="TextBox 6"/>
            <p:cNvSpPr txBox="1"/>
            <p:nvPr/>
          </p:nvSpPr>
          <p:spPr>
            <a:xfrm>
              <a:off x="0" y="-66675"/>
              <a:ext cx="286627" cy="1804252"/>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rot="-1529526">
            <a:off x="11232642" y="3635546"/>
            <a:ext cx="1088288" cy="8095041"/>
            <a:chOff x="0" y="0"/>
            <a:chExt cx="286627" cy="2132027"/>
          </a:xfrm>
        </p:grpSpPr>
        <p:sp>
          <p:nvSpPr>
            <p:cNvPr id="8" name="Freeform 8"/>
            <p:cNvSpPr/>
            <p:nvPr/>
          </p:nvSpPr>
          <p:spPr>
            <a:xfrm>
              <a:off x="0" y="0"/>
              <a:ext cx="286627" cy="2132027"/>
            </a:xfrm>
            <a:custGeom>
              <a:avLst/>
              <a:gdLst/>
              <a:ahLst/>
              <a:cxnLst/>
              <a:rect l="l" t="t" r="r" b="b"/>
              <a:pathLst>
                <a:path w="286627" h="2132027">
                  <a:moveTo>
                    <a:pt x="0" y="0"/>
                  </a:moveTo>
                  <a:lnTo>
                    <a:pt x="286627" y="0"/>
                  </a:lnTo>
                  <a:lnTo>
                    <a:pt x="286627" y="2132027"/>
                  </a:lnTo>
                  <a:lnTo>
                    <a:pt x="0" y="2132027"/>
                  </a:lnTo>
                  <a:close/>
                </a:path>
              </a:pathLst>
            </a:custGeom>
            <a:solidFill>
              <a:srgbClr val="A41819"/>
            </a:solidFill>
          </p:spPr>
        </p:sp>
        <p:sp>
          <p:nvSpPr>
            <p:cNvPr id="9" name="TextBox 9"/>
            <p:cNvSpPr txBox="1"/>
            <p:nvPr/>
          </p:nvSpPr>
          <p:spPr>
            <a:xfrm>
              <a:off x="0" y="-66675"/>
              <a:ext cx="286627" cy="2198702"/>
            </a:xfrm>
            <a:prstGeom prst="rect">
              <a:avLst/>
            </a:prstGeom>
          </p:spPr>
          <p:txBody>
            <a:bodyPr lIns="50800" tIns="50800" rIns="50800" bIns="50800" rtlCol="0" anchor="ctr"/>
            <a:lstStyle/>
            <a:p>
              <a:pPr algn="ctr">
                <a:lnSpc>
                  <a:spcPts val="3499"/>
                </a:lnSpc>
              </a:pPr>
              <a:endParaRPr/>
            </a:p>
          </p:txBody>
        </p:sp>
      </p:grpSp>
      <p:grpSp>
        <p:nvGrpSpPr>
          <p:cNvPr id="10" name="Group 10"/>
          <p:cNvGrpSpPr/>
          <p:nvPr/>
        </p:nvGrpSpPr>
        <p:grpSpPr>
          <a:xfrm rot="-1529526">
            <a:off x="11297193" y="5074330"/>
            <a:ext cx="214662" cy="8197393"/>
            <a:chOff x="0" y="0"/>
            <a:chExt cx="56536" cy="2158984"/>
          </a:xfrm>
        </p:grpSpPr>
        <p:sp>
          <p:nvSpPr>
            <p:cNvPr id="11" name="Freeform 11"/>
            <p:cNvSpPr/>
            <p:nvPr/>
          </p:nvSpPr>
          <p:spPr>
            <a:xfrm>
              <a:off x="0" y="0"/>
              <a:ext cx="56536" cy="2158984"/>
            </a:xfrm>
            <a:custGeom>
              <a:avLst/>
              <a:gdLst/>
              <a:ahLst/>
              <a:cxnLst/>
              <a:rect l="l" t="t" r="r" b="b"/>
              <a:pathLst>
                <a:path w="56536" h="2158984">
                  <a:moveTo>
                    <a:pt x="0" y="0"/>
                  </a:moveTo>
                  <a:lnTo>
                    <a:pt x="56536" y="0"/>
                  </a:lnTo>
                  <a:lnTo>
                    <a:pt x="56536" y="2158984"/>
                  </a:lnTo>
                  <a:lnTo>
                    <a:pt x="0" y="2158984"/>
                  </a:lnTo>
                  <a:close/>
                </a:path>
              </a:pathLst>
            </a:custGeom>
            <a:solidFill>
              <a:srgbClr val="000000"/>
            </a:solidFill>
          </p:spPr>
        </p:sp>
        <p:sp>
          <p:nvSpPr>
            <p:cNvPr id="12" name="TextBox 12"/>
            <p:cNvSpPr txBox="1"/>
            <p:nvPr/>
          </p:nvSpPr>
          <p:spPr>
            <a:xfrm>
              <a:off x="0" y="-66675"/>
              <a:ext cx="56536" cy="2225659"/>
            </a:xfrm>
            <a:prstGeom prst="rect">
              <a:avLst/>
            </a:prstGeom>
          </p:spPr>
          <p:txBody>
            <a:bodyPr lIns="50800" tIns="50800" rIns="50800" bIns="50800" rtlCol="0" anchor="ctr"/>
            <a:lstStyle/>
            <a:p>
              <a:pPr algn="ctr">
                <a:lnSpc>
                  <a:spcPts val="3499"/>
                </a:lnSpc>
              </a:pPr>
              <a:endParaRPr/>
            </a:p>
          </p:txBody>
        </p:sp>
      </p:grpSp>
      <p:sp>
        <p:nvSpPr>
          <p:cNvPr id="13" name="Freeform 13"/>
          <p:cNvSpPr/>
          <p:nvPr/>
        </p:nvSpPr>
        <p:spPr>
          <a:xfrm>
            <a:off x="1033622" y="8652469"/>
            <a:ext cx="641221" cy="641221"/>
          </a:xfrm>
          <a:custGeom>
            <a:avLst/>
            <a:gdLst/>
            <a:ahLst/>
            <a:cxnLst/>
            <a:rect l="l" t="t" r="r" b="b"/>
            <a:pathLst>
              <a:path w="641221" h="641221">
                <a:moveTo>
                  <a:pt x="0" y="0"/>
                </a:moveTo>
                <a:lnTo>
                  <a:pt x="641221" y="0"/>
                </a:lnTo>
                <a:lnTo>
                  <a:pt x="641221" y="641220"/>
                </a:lnTo>
                <a:lnTo>
                  <a:pt x="0" y="641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922840" y="9330929"/>
            <a:ext cx="862784" cy="647088"/>
          </a:xfrm>
          <a:custGeom>
            <a:avLst/>
            <a:gdLst/>
            <a:ahLst/>
            <a:cxnLst/>
            <a:rect l="l" t="t" r="r" b="b"/>
            <a:pathLst>
              <a:path w="862784" h="647088">
                <a:moveTo>
                  <a:pt x="0" y="0"/>
                </a:moveTo>
                <a:lnTo>
                  <a:pt x="862785" y="0"/>
                </a:lnTo>
                <a:lnTo>
                  <a:pt x="862785" y="647088"/>
                </a:lnTo>
                <a:lnTo>
                  <a:pt x="0" y="647088"/>
                </a:lnTo>
                <a:lnTo>
                  <a:pt x="0" y="0"/>
                </a:lnTo>
                <a:close/>
              </a:path>
            </a:pathLst>
          </a:custGeom>
          <a:blipFill>
            <a:blip r:embed="rId5"/>
            <a:stretch>
              <a:fillRect/>
            </a:stretch>
          </a:blipFill>
        </p:spPr>
      </p:sp>
      <p:sp>
        <p:nvSpPr>
          <p:cNvPr id="15" name="TextBox 15"/>
          <p:cNvSpPr txBox="1"/>
          <p:nvPr/>
        </p:nvSpPr>
        <p:spPr>
          <a:xfrm>
            <a:off x="1028700" y="1621155"/>
            <a:ext cx="6414303" cy="690880"/>
          </a:xfrm>
          <a:prstGeom prst="rect">
            <a:avLst/>
          </a:prstGeom>
        </p:spPr>
        <p:txBody>
          <a:bodyPr lIns="0" tIns="0" rIns="0" bIns="0" rtlCol="0" anchor="t">
            <a:spAutoFit/>
          </a:bodyPr>
          <a:lstStyle/>
          <a:p>
            <a:pPr algn="l">
              <a:lnSpc>
                <a:spcPts val="5389"/>
              </a:lnSpc>
            </a:pPr>
            <a:r>
              <a:rPr lang="en-US" sz="4899" spc="244" dirty="0">
                <a:solidFill>
                  <a:srgbClr val="4182C0"/>
                </a:solidFill>
                <a:latin typeface="Anton"/>
                <a:ea typeface="Anton"/>
                <a:cs typeface="Anton"/>
                <a:sym typeface="Anton"/>
              </a:rPr>
              <a:t>MID RAHMALIA, SE. </a:t>
            </a:r>
            <a:r>
              <a:rPr lang="en-US" sz="4899" spc="244" dirty="0" err="1">
                <a:solidFill>
                  <a:srgbClr val="4182C0"/>
                </a:solidFill>
                <a:latin typeface="Anton"/>
                <a:ea typeface="Anton"/>
                <a:cs typeface="Anton"/>
                <a:sym typeface="Anton"/>
              </a:rPr>
              <a:t>MSi</a:t>
            </a:r>
            <a:endParaRPr lang="en-US" sz="4899" spc="244" dirty="0">
              <a:solidFill>
                <a:srgbClr val="4182C0"/>
              </a:solidFill>
              <a:latin typeface="Anton"/>
              <a:ea typeface="Anton"/>
              <a:cs typeface="Anton"/>
              <a:sym typeface="Anton"/>
            </a:endParaRPr>
          </a:p>
        </p:txBody>
      </p:sp>
      <p:sp>
        <p:nvSpPr>
          <p:cNvPr id="16" name="TextBox 16"/>
          <p:cNvSpPr txBox="1"/>
          <p:nvPr/>
        </p:nvSpPr>
        <p:spPr>
          <a:xfrm>
            <a:off x="1033622" y="2475678"/>
            <a:ext cx="7726680" cy="2647950"/>
          </a:xfrm>
          <a:prstGeom prst="rect">
            <a:avLst/>
          </a:prstGeom>
        </p:spPr>
        <p:txBody>
          <a:bodyPr lIns="0" tIns="0" rIns="0" bIns="0" rtlCol="0" anchor="t">
            <a:spAutoFit/>
          </a:bodyPr>
          <a:lstStyle/>
          <a:p>
            <a:pPr algn="just">
              <a:lnSpc>
                <a:spcPts val="4079"/>
              </a:lnSpc>
            </a:pPr>
            <a:r>
              <a:rPr lang="en-US" sz="3399" b="1">
                <a:solidFill>
                  <a:srgbClr val="000000"/>
                </a:solidFill>
                <a:latin typeface="Poppins Bold"/>
                <a:ea typeface="Poppins Bold"/>
                <a:cs typeface="Poppins Bold"/>
                <a:sym typeface="Poppins Bold"/>
              </a:rPr>
              <a:t>WIDYAISWARA AHLI MADYA</a:t>
            </a:r>
          </a:p>
          <a:p>
            <a:pPr algn="just">
              <a:lnSpc>
                <a:spcPts val="3360"/>
              </a:lnSpc>
            </a:pPr>
            <a:r>
              <a:rPr lang="en-US" sz="2800" b="1">
                <a:solidFill>
                  <a:srgbClr val="000000"/>
                </a:solidFill>
                <a:latin typeface="Poppins Bold"/>
                <a:ea typeface="Poppins Bold"/>
                <a:cs typeface="Poppins Bold"/>
                <a:sym typeface="Poppins Bold"/>
              </a:rPr>
              <a:t>(merangkap Ketua Tim Penyelenggaraan Pelatihan Dasar CPNS)</a:t>
            </a:r>
          </a:p>
          <a:p>
            <a:pPr algn="just">
              <a:lnSpc>
                <a:spcPts val="3360"/>
              </a:lnSpc>
            </a:pPr>
            <a:endParaRPr lang="en-US" sz="2800" b="1">
              <a:solidFill>
                <a:srgbClr val="000000"/>
              </a:solidFill>
              <a:latin typeface="Poppins Bold"/>
              <a:ea typeface="Poppins Bold"/>
              <a:cs typeface="Poppins Bold"/>
              <a:sym typeface="Poppins Bold"/>
            </a:endParaRPr>
          </a:p>
          <a:p>
            <a:pPr algn="just">
              <a:lnSpc>
                <a:spcPts val="3360"/>
              </a:lnSpc>
            </a:pPr>
            <a:r>
              <a:rPr lang="en-US" sz="2800">
                <a:solidFill>
                  <a:srgbClr val="000000"/>
                </a:solidFill>
                <a:latin typeface="Poppins"/>
                <a:ea typeface="Poppins"/>
                <a:cs typeface="Poppins"/>
                <a:sym typeface="Poppins"/>
              </a:rPr>
              <a:t>Direktorat Pembelajaran Karakter dan Sosial Kultural</a:t>
            </a:r>
          </a:p>
        </p:txBody>
      </p:sp>
      <p:sp>
        <p:nvSpPr>
          <p:cNvPr id="17" name="TextBox 17"/>
          <p:cNvSpPr txBox="1"/>
          <p:nvPr/>
        </p:nvSpPr>
        <p:spPr>
          <a:xfrm>
            <a:off x="1973384" y="8805454"/>
            <a:ext cx="6325056" cy="695675"/>
          </a:xfrm>
          <a:prstGeom prst="rect">
            <a:avLst/>
          </a:prstGeom>
        </p:spPr>
        <p:txBody>
          <a:bodyPr lIns="0" tIns="0" rIns="0" bIns="0" rtlCol="0" anchor="t">
            <a:spAutoFit/>
          </a:bodyPr>
          <a:lstStyle/>
          <a:p>
            <a:pPr algn="just">
              <a:lnSpc>
                <a:spcPts val="2750"/>
              </a:lnSpc>
            </a:pPr>
            <a:r>
              <a:rPr lang="en-US" sz="2292">
                <a:solidFill>
                  <a:srgbClr val="000000"/>
                </a:solidFill>
                <a:latin typeface="Poppins"/>
                <a:ea typeface="Poppins"/>
                <a:cs typeface="Poppins"/>
                <a:sym typeface="Poppins"/>
              </a:rPr>
              <a:t>087878476037</a:t>
            </a:r>
          </a:p>
          <a:p>
            <a:pPr algn="just">
              <a:lnSpc>
                <a:spcPts val="2750"/>
              </a:lnSpc>
            </a:pPr>
            <a:endParaRPr lang="en-US" sz="2292">
              <a:solidFill>
                <a:srgbClr val="000000"/>
              </a:solidFill>
              <a:latin typeface="Poppins"/>
              <a:ea typeface="Poppins"/>
              <a:cs typeface="Poppins"/>
              <a:sym typeface="Poppins"/>
            </a:endParaRPr>
          </a:p>
        </p:txBody>
      </p:sp>
      <p:sp>
        <p:nvSpPr>
          <p:cNvPr id="18" name="TextBox 18"/>
          <p:cNvSpPr txBox="1"/>
          <p:nvPr/>
        </p:nvSpPr>
        <p:spPr>
          <a:xfrm>
            <a:off x="1973384" y="9443979"/>
            <a:ext cx="3461939" cy="363839"/>
          </a:xfrm>
          <a:prstGeom prst="rect">
            <a:avLst/>
          </a:prstGeom>
        </p:spPr>
        <p:txBody>
          <a:bodyPr lIns="0" tIns="0" rIns="0" bIns="0" rtlCol="0" anchor="t">
            <a:spAutoFit/>
          </a:bodyPr>
          <a:lstStyle/>
          <a:p>
            <a:pPr algn="ctr">
              <a:lnSpc>
                <a:spcPts val="2865"/>
              </a:lnSpc>
              <a:spcBef>
                <a:spcPct val="0"/>
              </a:spcBef>
            </a:pPr>
            <a:r>
              <a:rPr lang="en-US" sz="2046" b="1" dirty="0">
                <a:solidFill>
                  <a:srgbClr val="000000"/>
                </a:solidFill>
                <a:latin typeface="Poppins Medium"/>
                <a:ea typeface="Poppins Medium"/>
                <a:cs typeface="Poppins Medium"/>
                <a:sym typeface="Poppins Medium"/>
              </a:rPr>
              <a:t>midrahmalia@gmail.com</a:t>
            </a:r>
          </a:p>
        </p:txBody>
      </p:sp>
      <p:sp>
        <p:nvSpPr>
          <p:cNvPr id="19" name="TextBox 19"/>
          <p:cNvSpPr txBox="1"/>
          <p:nvPr/>
        </p:nvSpPr>
        <p:spPr>
          <a:xfrm>
            <a:off x="816980" y="5266503"/>
            <a:ext cx="6626022" cy="3070225"/>
          </a:xfrm>
          <a:prstGeom prst="rect">
            <a:avLst/>
          </a:prstGeom>
        </p:spPr>
        <p:txBody>
          <a:bodyPr lIns="0" tIns="0" rIns="0" bIns="0" rtlCol="0" anchor="t">
            <a:spAutoFit/>
          </a:bodyPr>
          <a:lstStyle/>
          <a:p>
            <a:pPr marL="539746" lvl="1" indent="-269873" algn="just">
              <a:lnSpc>
                <a:spcPts val="3499"/>
              </a:lnSpc>
              <a:buFont typeface="Arial"/>
              <a:buChar char="•"/>
            </a:pPr>
            <a:r>
              <a:rPr lang="en-US" sz="2499" b="1">
                <a:solidFill>
                  <a:srgbClr val="000000"/>
                </a:solidFill>
                <a:latin typeface="Poppins Medium"/>
                <a:ea typeface="Poppins Medium"/>
                <a:cs typeface="Poppins Medium"/>
                <a:sym typeface="Poppins Medium"/>
              </a:rPr>
              <a:t>Pengalaman Struktural Es IV 2 TAHUN</a:t>
            </a:r>
          </a:p>
          <a:p>
            <a:pPr marL="539746" lvl="1" indent="-269873" algn="just">
              <a:lnSpc>
                <a:spcPts val="3499"/>
              </a:lnSpc>
              <a:buFont typeface="Arial"/>
              <a:buChar char="•"/>
            </a:pPr>
            <a:r>
              <a:rPr lang="en-US" sz="2499" b="1">
                <a:solidFill>
                  <a:srgbClr val="000000"/>
                </a:solidFill>
                <a:latin typeface="Poppins Medium"/>
                <a:ea typeface="Poppins Medium"/>
                <a:cs typeface="Poppins Medium"/>
                <a:sym typeface="Poppins Medium"/>
              </a:rPr>
              <a:t>Pengalaman Struktural Es III/ Administrator 16 Tahun</a:t>
            </a:r>
          </a:p>
          <a:p>
            <a:pPr marL="539746" lvl="1" indent="-269873" algn="just">
              <a:lnSpc>
                <a:spcPts val="3499"/>
              </a:lnSpc>
              <a:buFont typeface="Arial"/>
              <a:buChar char="•"/>
            </a:pPr>
            <a:r>
              <a:rPr lang="en-US" sz="2499" b="1">
                <a:solidFill>
                  <a:srgbClr val="000000"/>
                </a:solidFill>
                <a:latin typeface="Poppins Medium"/>
                <a:ea typeface="Poppins Medium"/>
                <a:cs typeface="Poppins Medium"/>
                <a:sym typeface="Poppins Medium"/>
              </a:rPr>
              <a:t>Pengalaman Fungsional dari Tahun 2018 - sekarang</a:t>
            </a:r>
          </a:p>
          <a:p>
            <a:pPr marL="539746" lvl="1" indent="-269873" algn="just">
              <a:lnSpc>
                <a:spcPts val="3499"/>
              </a:lnSpc>
              <a:buFont typeface="Arial"/>
              <a:buChar char="•"/>
            </a:pPr>
            <a:r>
              <a:rPr lang="en-US" sz="2499" b="1">
                <a:solidFill>
                  <a:srgbClr val="000000"/>
                </a:solidFill>
                <a:latin typeface="Poppins Medium"/>
                <a:ea typeface="Poppins Medium"/>
                <a:cs typeface="Poppins Medium"/>
                <a:sym typeface="Poppins Medium"/>
              </a:rPr>
              <a:t>Koordinator/ Ketua Pokja  dari tahun 2020 - sekarang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49315" y="79897"/>
            <a:ext cx="3325981" cy="3647099"/>
          </a:xfrm>
          <a:custGeom>
            <a:avLst/>
            <a:gdLst/>
            <a:ahLst/>
            <a:cxnLst/>
            <a:rect l="l" t="t" r="r" b="b"/>
            <a:pathLst>
              <a:path w="3325981" h="3647099">
                <a:moveTo>
                  <a:pt x="0" y="0"/>
                </a:moveTo>
                <a:lnTo>
                  <a:pt x="3325980" y="0"/>
                </a:lnTo>
                <a:lnTo>
                  <a:pt x="3325980" y="3647099"/>
                </a:lnTo>
                <a:lnTo>
                  <a:pt x="0" y="36470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9128" y="9586759"/>
            <a:ext cx="18874441" cy="1051205"/>
          </a:xfrm>
          <a:custGeom>
            <a:avLst/>
            <a:gdLst/>
            <a:ahLst/>
            <a:cxnLst/>
            <a:rect l="l" t="t" r="r" b="b"/>
            <a:pathLst>
              <a:path w="18874441" h="1051205">
                <a:moveTo>
                  <a:pt x="0" y="0"/>
                </a:moveTo>
                <a:lnTo>
                  <a:pt x="18874441" y="0"/>
                </a:lnTo>
                <a:lnTo>
                  <a:pt x="18874441" y="1051205"/>
                </a:lnTo>
                <a:lnTo>
                  <a:pt x="0" y="1051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170605" y="10110266"/>
            <a:ext cx="1351009" cy="454277"/>
          </a:xfrm>
          <a:custGeom>
            <a:avLst/>
            <a:gdLst/>
            <a:ahLst/>
            <a:cxnLst/>
            <a:rect l="l" t="t" r="r" b="b"/>
            <a:pathLst>
              <a:path w="1351009" h="454277">
                <a:moveTo>
                  <a:pt x="0" y="0"/>
                </a:moveTo>
                <a:lnTo>
                  <a:pt x="1351009" y="0"/>
                </a:lnTo>
                <a:lnTo>
                  <a:pt x="1351009" y="454277"/>
                </a:lnTo>
                <a:lnTo>
                  <a:pt x="0" y="454277"/>
                </a:lnTo>
                <a:lnTo>
                  <a:pt x="0" y="0"/>
                </a:lnTo>
                <a:close/>
              </a:path>
            </a:pathLst>
          </a:custGeom>
          <a:blipFill>
            <a:blip r:embed="rId6">
              <a:extLst>
                <a:ext uri="{96DAC541-7B7A-43D3-8B79-37D633B846F1}">
                  <asvg:svgBlip xmlns:asvg="http://schemas.microsoft.com/office/drawing/2016/SVG/main" r:embed="rId7"/>
                </a:ext>
              </a:extLst>
            </a:blip>
            <a:stretch>
              <a:fillRect t="-264" b="-264"/>
            </a:stretch>
          </a:blipFill>
        </p:spPr>
      </p:sp>
      <p:sp>
        <p:nvSpPr>
          <p:cNvPr id="5" name="Freeform 5"/>
          <p:cNvSpPr/>
          <p:nvPr/>
        </p:nvSpPr>
        <p:spPr>
          <a:xfrm flipV="1">
            <a:off x="9562752" y="9367584"/>
            <a:ext cx="3759752" cy="3332081"/>
          </a:xfrm>
          <a:custGeom>
            <a:avLst/>
            <a:gdLst/>
            <a:ahLst/>
            <a:cxnLst/>
            <a:rect l="l" t="t" r="r" b="b"/>
            <a:pathLst>
              <a:path w="3759752" h="3332081">
                <a:moveTo>
                  <a:pt x="0" y="3332081"/>
                </a:moveTo>
                <a:lnTo>
                  <a:pt x="3759752" y="3332081"/>
                </a:lnTo>
                <a:lnTo>
                  <a:pt x="3759752" y="0"/>
                </a:lnTo>
                <a:lnTo>
                  <a:pt x="0" y="0"/>
                </a:lnTo>
                <a:lnTo>
                  <a:pt x="0" y="3332081"/>
                </a:lnTo>
                <a:close/>
              </a:path>
            </a:pathLst>
          </a:custGeom>
          <a:blipFill>
            <a:blip r:embed="rId8">
              <a:alphaModFix amt="5000"/>
              <a:extLst>
                <a:ext uri="{96DAC541-7B7A-43D3-8B79-37D633B846F1}">
                  <asvg:svgBlip xmlns:asvg="http://schemas.microsoft.com/office/drawing/2016/SVG/main" r:embed="rId9"/>
                </a:ext>
              </a:extLst>
            </a:blip>
            <a:stretch>
              <a:fillRect l="-9" r="-9"/>
            </a:stretch>
          </a:blipFill>
        </p:spPr>
      </p:sp>
      <p:sp>
        <p:nvSpPr>
          <p:cNvPr id="6" name="Freeform 6"/>
          <p:cNvSpPr/>
          <p:nvPr/>
        </p:nvSpPr>
        <p:spPr>
          <a:xfrm>
            <a:off x="6715450" y="9870445"/>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8533867" y="9870445"/>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8" name="Group 8"/>
          <p:cNvGrpSpPr/>
          <p:nvPr/>
        </p:nvGrpSpPr>
        <p:grpSpPr>
          <a:xfrm>
            <a:off x="8913181" y="9895637"/>
            <a:ext cx="1467752" cy="224154"/>
            <a:chOff x="0" y="0"/>
            <a:chExt cx="1957003" cy="298872"/>
          </a:xfrm>
        </p:grpSpPr>
        <p:sp>
          <p:nvSpPr>
            <p:cNvPr id="9" name="Freeform 9"/>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0" name="TextBox 10"/>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humas_lan</a:t>
              </a:r>
            </a:p>
          </p:txBody>
        </p:sp>
      </p:grpSp>
      <p:grpSp>
        <p:nvGrpSpPr>
          <p:cNvPr id="11" name="Group 11"/>
          <p:cNvGrpSpPr/>
          <p:nvPr/>
        </p:nvGrpSpPr>
        <p:grpSpPr>
          <a:xfrm>
            <a:off x="10578369" y="9895637"/>
            <a:ext cx="1467752" cy="224154"/>
            <a:chOff x="0" y="0"/>
            <a:chExt cx="1957003" cy="298872"/>
          </a:xfrm>
        </p:grpSpPr>
        <p:sp>
          <p:nvSpPr>
            <p:cNvPr id="12" name="Freeform 12"/>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3" name="TextBox 13"/>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LAN_RI</a:t>
              </a:r>
            </a:p>
          </p:txBody>
        </p:sp>
      </p:grpSp>
      <p:sp>
        <p:nvSpPr>
          <p:cNvPr id="14" name="Freeform 14"/>
          <p:cNvSpPr/>
          <p:nvPr/>
        </p:nvSpPr>
        <p:spPr>
          <a:xfrm>
            <a:off x="13434209" y="9875110"/>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199056" y="9886096"/>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10265053" y="9955769"/>
            <a:ext cx="155468" cy="154497"/>
          </a:xfrm>
          <a:custGeom>
            <a:avLst/>
            <a:gdLst/>
            <a:ahLst/>
            <a:cxnLst/>
            <a:rect l="l" t="t" r="r" b="b"/>
            <a:pathLst>
              <a:path w="155468" h="154497">
                <a:moveTo>
                  <a:pt x="0" y="0"/>
                </a:moveTo>
                <a:lnTo>
                  <a:pt x="155468" y="0"/>
                </a:lnTo>
                <a:lnTo>
                  <a:pt x="155468" y="154497"/>
                </a:lnTo>
                <a:lnTo>
                  <a:pt x="0" y="154497"/>
                </a:lnTo>
                <a:lnTo>
                  <a:pt x="0" y="0"/>
                </a:lnTo>
                <a:close/>
              </a:path>
            </a:pathLst>
          </a:custGeom>
          <a:blipFill>
            <a:blip r:embed="rId18">
              <a:extLst>
                <a:ext uri="{96DAC541-7B7A-43D3-8B79-37D633B846F1}">
                  <asvg:svgBlip xmlns:asvg="http://schemas.microsoft.com/office/drawing/2016/SVG/main" r:embed="rId19"/>
                </a:ext>
              </a:extLst>
            </a:blip>
            <a:stretch>
              <a:fillRect t="-314" b="-314"/>
            </a:stretch>
          </a:blipFill>
        </p:spPr>
      </p:sp>
      <p:sp>
        <p:nvSpPr>
          <p:cNvPr id="17" name="Freeform 17"/>
          <p:cNvSpPr/>
          <p:nvPr/>
        </p:nvSpPr>
        <p:spPr>
          <a:xfrm>
            <a:off x="11536995" y="9870445"/>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1631119" y="9919344"/>
            <a:ext cx="99215" cy="209979"/>
          </a:xfrm>
          <a:custGeom>
            <a:avLst/>
            <a:gdLst/>
            <a:ahLst/>
            <a:cxnLst/>
            <a:rect l="l" t="t" r="r" b="b"/>
            <a:pathLst>
              <a:path w="99215" h="209979">
                <a:moveTo>
                  <a:pt x="0" y="0"/>
                </a:moveTo>
                <a:lnTo>
                  <a:pt x="99215" y="0"/>
                </a:lnTo>
                <a:lnTo>
                  <a:pt x="99215" y="209979"/>
                </a:lnTo>
                <a:lnTo>
                  <a:pt x="0" y="209979"/>
                </a:lnTo>
                <a:lnTo>
                  <a:pt x="0" y="0"/>
                </a:lnTo>
                <a:close/>
              </a:path>
            </a:pathLst>
          </a:custGeom>
          <a:blipFill>
            <a:blip r:embed="rId20">
              <a:extLst>
                <a:ext uri="{96DAC541-7B7A-43D3-8B79-37D633B846F1}">
                  <asvg:svgBlip xmlns:asvg="http://schemas.microsoft.com/office/drawing/2016/SVG/main" r:embed="rId21"/>
                </a:ext>
              </a:extLst>
            </a:blip>
            <a:stretch>
              <a:fillRect l="-609" r="-609"/>
            </a:stretch>
          </a:blipFill>
        </p:spPr>
      </p:sp>
      <p:grpSp>
        <p:nvGrpSpPr>
          <p:cNvPr id="19" name="Group 19"/>
          <p:cNvGrpSpPr/>
          <p:nvPr/>
        </p:nvGrpSpPr>
        <p:grpSpPr>
          <a:xfrm>
            <a:off x="7066116" y="9881237"/>
            <a:ext cx="1467752" cy="224154"/>
            <a:chOff x="0" y="0"/>
            <a:chExt cx="1957003" cy="298872"/>
          </a:xfrm>
        </p:grpSpPr>
        <p:sp>
          <p:nvSpPr>
            <p:cNvPr id="20" name="Freeform 20"/>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1" name="TextBox 21"/>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www.lan.go.id</a:t>
              </a:r>
            </a:p>
          </p:txBody>
        </p:sp>
      </p:grpSp>
      <p:grpSp>
        <p:nvGrpSpPr>
          <p:cNvPr id="22" name="Group 22"/>
          <p:cNvGrpSpPr/>
          <p:nvPr/>
        </p:nvGrpSpPr>
        <p:grpSpPr>
          <a:xfrm>
            <a:off x="11910182" y="9895637"/>
            <a:ext cx="1467752" cy="224154"/>
            <a:chOff x="0" y="0"/>
            <a:chExt cx="1957003" cy="298872"/>
          </a:xfrm>
        </p:grpSpPr>
        <p:sp>
          <p:nvSpPr>
            <p:cNvPr id="23" name="Freeform 23"/>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4" name="TextBox 24"/>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 LAN RI</a:t>
              </a:r>
            </a:p>
          </p:txBody>
        </p:sp>
      </p:grpSp>
      <p:grpSp>
        <p:nvGrpSpPr>
          <p:cNvPr id="25" name="Group 25"/>
          <p:cNvGrpSpPr/>
          <p:nvPr/>
        </p:nvGrpSpPr>
        <p:grpSpPr>
          <a:xfrm>
            <a:off x="13804873" y="9895637"/>
            <a:ext cx="3129668" cy="224154"/>
            <a:chOff x="0" y="0"/>
            <a:chExt cx="4172891" cy="298872"/>
          </a:xfrm>
        </p:grpSpPr>
        <p:sp>
          <p:nvSpPr>
            <p:cNvPr id="26" name="Freeform 26"/>
            <p:cNvSpPr/>
            <p:nvPr/>
          </p:nvSpPr>
          <p:spPr>
            <a:xfrm>
              <a:off x="0" y="0"/>
              <a:ext cx="4172891" cy="298872"/>
            </a:xfrm>
            <a:custGeom>
              <a:avLst/>
              <a:gdLst/>
              <a:ahLst/>
              <a:cxnLst/>
              <a:rect l="l" t="t" r="r" b="b"/>
              <a:pathLst>
                <a:path w="4172891" h="298872">
                  <a:moveTo>
                    <a:pt x="0" y="0"/>
                  </a:moveTo>
                  <a:lnTo>
                    <a:pt x="4172891" y="0"/>
                  </a:lnTo>
                  <a:lnTo>
                    <a:pt x="4172891" y="298872"/>
                  </a:lnTo>
                  <a:lnTo>
                    <a:pt x="0" y="298872"/>
                  </a:lnTo>
                  <a:close/>
                </a:path>
              </a:pathLst>
            </a:custGeom>
            <a:solidFill>
              <a:srgbClr val="000000">
                <a:alpha val="0"/>
              </a:srgbClr>
            </a:solidFill>
          </p:spPr>
        </p:sp>
        <p:sp>
          <p:nvSpPr>
            <p:cNvPr id="27" name="TextBox 27"/>
            <p:cNvSpPr txBox="1"/>
            <p:nvPr/>
          </p:nvSpPr>
          <p:spPr>
            <a:xfrm>
              <a:off x="0" y="-38100"/>
              <a:ext cx="4172891"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Lembaga Administrasi Negara</a:t>
              </a:r>
            </a:p>
          </p:txBody>
        </p:sp>
      </p:grpSp>
      <p:sp>
        <p:nvSpPr>
          <p:cNvPr id="28" name="Freeform 28"/>
          <p:cNvSpPr/>
          <p:nvPr/>
        </p:nvSpPr>
        <p:spPr>
          <a:xfrm flipV="1">
            <a:off x="11648768" y="9648593"/>
            <a:ext cx="3421181" cy="3032021"/>
          </a:xfrm>
          <a:custGeom>
            <a:avLst/>
            <a:gdLst/>
            <a:ahLst/>
            <a:cxnLst/>
            <a:rect l="l" t="t" r="r" b="b"/>
            <a:pathLst>
              <a:path w="3421181" h="3032021">
                <a:moveTo>
                  <a:pt x="0" y="3032021"/>
                </a:moveTo>
                <a:lnTo>
                  <a:pt x="3421181" y="3032021"/>
                </a:lnTo>
                <a:lnTo>
                  <a:pt x="3421181" y="0"/>
                </a:lnTo>
                <a:lnTo>
                  <a:pt x="0" y="0"/>
                </a:lnTo>
                <a:lnTo>
                  <a:pt x="0" y="3032021"/>
                </a:lnTo>
                <a:close/>
              </a:path>
            </a:pathLst>
          </a:custGeom>
          <a:blipFill>
            <a:blip r:embed="rId8">
              <a:alphaModFix amt="5000"/>
              <a:extLst>
                <a:ext uri="{96DAC541-7B7A-43D3-8B79-37D633B846F1}">
                  <asvg:svgBlip xmlns:asvg="http://schemas.microsoft.com/office/drawing/2016/SVG/main" r:embed="rId9"/>
                </a:ext>
              </a:extLst>
            </a:blip>
            <a:stretch>
              <a:fillRect l="-7" r="-7"/>
            </a:stretch>
          </a:blipFill>
        </p:spPr>
      </p:sp>
      <p:sp>
        <p:nvSpPr>
          <p:cNvPr id="29" name="Freeform 29"/>
          <p:cNvSpPr/>
          <p:nvPr/>
        </p:nvSpPr>
        <p:spPr>
          <a:xfrm>
            <a:off x="-936718" y="3936695"/>
            <a:ext cx="16273838" cy="2083389"/>
          </a:xfrm>
          <a:custGeom>
            <a:avLst/>
            <a:gdLst/>
            <a:ahLst/>
            <a:cxnLst/>
            <a:rect l="l" t="t" r="r" b="b"/>
            <a:pathLst>
              <a:path w="16273838" h="2083389">
                <a:moveTo>
                  <a:pt x="0" y="0"/>
                </a:moveTo>
                <a:lnTo>
                  <a:pt x="16273838" y="0"/>
                </a:lnTo>
                <a:lnTo>
                  <a:pt x="16273838" y="2083389"/>
                </a:lnTo>
                <a:lnTo>
                  <a:pt x="0" y="20833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0" name="Freeform 30"/>
          <p:cNvSpPr/>
          <p:nvPr/>
        </p:nvSpPr>
        <p:spPr>
          <a:xfrm>
            <a:off x="12077486" y="4344414"/>
            <a:ext cx="1833367" cy="1833367"/>
          </a:xfrm>
          <a:custGeom>
            <a:avLst/>
            <a:gdLst/>
            <a:ahLst/>
            <a:cxnLst/>
            <a:rect l="l" t="t" r="r" b="b"/>
            <a:pathLst>
              <a:path w="1833367" h="1833367">
                <a:moveTo>
                  <a:pt x="0" y="0"/>
                </a:moveTo>
                <a:lnTo>
                  <a:pt x="1833367" y="0"/>
                </a:lnTo>
                <a:lnTo>
                  <a:pt x="1833367" y="1833367"/>
                </a:lnTo>
                <a:lnTo>
                  <a:pt x="0" y="1833367"/>
                </a:lnTo>
                <a:lnTo>
                  <a:pt x="0" y="0"/>
                </a:lnTo>
                <a:close/>
              </a:path>
            </a:pathLst>
          </a:custGeom>
          <a:blipFill>
            <a:blip r:embed="rId24">
              <a:alphaModFix amt="40000"/>
              <a:extLst>
                <a:ext uri="{96DAC541-7B7A-43D3-8B79-37D633B846F1}">
                  <asvg:svgBlip xmlns:asvg="http://schemas.microsoft.com/office/drawing/2016/SVG/main" r:embed="rId25"/>
                </a:ext>
              </a:extLst>
            </a:blip>
            <a:stretch>
              <a:fillRect/>
            </a:stretch>
          </a:blipFill>
        </p:spPr>
      </p:sp>
      <p:sp>
        <p:nvSpPr>
          <p:cNvPr id="31" name="Freeform 31"/>
          <p:cNvSpPr/>
          <p:nvPr/>
        </p:nvSpPr>
        <p:spPr>
          <a:xfrm>
            <a:off x="2398835" y="4344414"/>
            <a:ext cx="1833367" cy="1833367"/>
          </a:xfrm>
          <a:custGeom>
            <a:avLst/>
            <a:gdLst/>
            <a:ahLst/>
            <a:cxnLst/>
            <a:rect l="l" t="t" r="r" b="b"/>
            <a:pathLst>
              <a:path w="1833367" h="1833367">
                <a:moveTo>
                  <a:pt x="0" y="0"/>
                </a:moveTo>
                <a:lnTo>
                  <a:pt x="1833367" y="0"/>
                </a:lnTo>
                <a:lnTo>
                  <a:pt x="1833367" y="1833367"/>
                </a:lnTo>
                <a:lnTo>
                  <a:pt x="0" y="1833367"/>
                </a:lnTo>
                <a:lnTo>
                  <a:pt x="0" y="0"/>
                </a:lnTo>
                <a:close/>
              </a:path>
            </a:pathLst>
          </a:custGeom>
          <a:blipFill>
            <a:blip r:embed="rId24">
              <a:alphaModFix amt="40000"/>
              <a:extLst>
                <a:ext uri="{96DAC541-7B7A-43D3-8B79-37D633B846F1}">
                  <asvg:svgBlip xmlns:asvg="http://schemas.microsoft.com/office/drawing/2016/SVG/main" r:embed="rId25"/>
                </a:ext>
              </a:extLst>
            </a:blip>
            <a:stretch>
              <a:fillRect/>
            </a:stretch>
          </a:blipFill>
        </p:spPr>
      </p:sp>
      <p:sp>
        <p:nvSpPr>
          <p:cNvPr id="32" name="Freeform 32"/>
          <p:cNvSpPr/>
          <p:nvPr/>
        </p:nvSpPr>
        <p:spPr>
          <a:xfrm>
            <a:off x="7238161" y="4344414"/>
            <a:ext cx="1833367" cy="1833367"/>
          </a:xfrm>
          <a:custGeom>
            <a:avLst/>
            <a:gdLst/>
            <a:ahLst/>
            <a:cxnLst/>
            <a:rect l="l" t="t" r="r" b="b"/>
            <a:pathLst>
              <a:path w="1833367" h="1833367">
                <a:moveTo>
                  <a:pt x="0" y="0"/>
                </a:moveTo>
                <a:lnTo>
                  <a:pt x="1833367" y="0"/>
                </a:lnTo>
                <a:lnTo>
                  <a:pt x="1833367" y="1833367"/>
                </a:lnTo>
                <a:lnTo>
                  <a:pt x="0" y="1833367"/>
                </a:lnTo>
                <a:lnTo>
                  <a:pt x="0" y="0"/>
                </a:lnTo>
                <a:close/>
              </a:path>
            </a:pathLst>
          </a:custGeom>
          <a:blipFill>
            <a:blip r:embed="rId24">
              <a:alphaModFix amt="40000"/>
              <a:extLst>
                <a:ext uri="{96DAC541-7B7A-43D3-8B79-37D633B846F1}">
                  <asvg:svgBlip xmlns:asvg="http://schemas.microsoft.com/office/drawing/2016/SVG/main" r:embed="rId25"/>
                </a:ext>
              </a:extLst>
            </a:blip>
            <a:stretch>
              <a:fillRect/>
            </a:stretch>
          </a:blipFill>
        </p:spPr>
      </p:sp>
      <p:sp>
        <p:nvSpPr>
          <p:cNvPr id="33" name="Freeform 33"/>
          <p:cNvSpPr/>
          <p:nvPr/>
        </p:nvSpPr>
        <p:spPr>
          <a:xfrm>
            <a:off x="15035244" y="-1199484"/>
            <a:ext cx="6467697" cy="6051313"/>
          </a:xfrm>
          <a:custGeom>
            <a:avLst/>
            <a:gdLst/>
            <a:ahLst/>
            <a:cxnLst/>
            <a:rect l="l" t="t" r="r" b="b"/>
            <a:pathLst>
              <a:path w="6467697" h="6051313">
                <a:moveTo>
                  <a:pt x="0" y="0"/>
                </a:moveTo>
                <a:lnTo>
                  <a:pt x="6467697" y="0"/>
                </a:lnTo>
                <a:lnTo>
                  <a:pt x="6467697" y="6051313"/>
                </a:lnTo>
                <a:lnTo>
                  <a:pt x="0" y="605131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34" name="Freeform 34"/>
          <p:cNvSpPr/>
          <p:nvPr/>
        </p:nvSpPr>
        <p:spPr>
          <a:xfrm>
            <a:off x="2540197" y="4293480"/>
            <a:ext cx="1550643" cy="1550643"/>
          </a:xfrm>
          <a:custGeom>
            <a:avLst/>
            <a:gdLst/>
            <a:ahLst/>
            <a:cxnLst/>
            <a:rect l="l" t="t" r="r" b="b"/>
            <a:pathLst>
              <a:path w="1550643" h="1550643">
                <a:moveTo>
                  <a:pt x="0" y="0"/>
                </a:moveTo>
                <a:lnTo>
                  <a:pt x="1550644" y="0"/>
                </a:lnTo>
                <a:lnTo>
                  <a:pt x="1550644" y="1550644"/>
                </a:lnTo>
                <a:lnTo>
                  <a:pt x="0" y="155064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5" name="Freeform 35"/>
          <p:cNvSpPr/>
          <p:nvPr/>
        </p:nvSpPr>
        <p:spPr>
          <a:xfrm>
            <a:off x="7379522" y="4293480"/>
            <a:ext cx="1550643" cy="1550643"/>
          </a:xfrm>
          <a:custGeom>
            <a:avLst/>
            <a:gdLst/>
            <a:ahLst/>
            <a:cxnLst/>
            <a:rect l="l" t="t" r="r" b="b"/>
            <a:pathLst>
              <a:path w="1550643" h="1550643">
                <a:moveTo>
                  <a:pt x="0" y="0"/>
                </a:moveTo>
                <a:lnTo>
                  <a:pt x="1550644" y="0"/>
                </a:lnTo>
                <a:lnTo>
                  <a:pt x="1550644" y="1550644"/>
                </a:lnTo>
                <a:lnTo>
                  <a:pt x="0" y="155064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6" name="Freeform 36"/>
          <p:cNvSpPr/>
          <p:nvPr/>
        </p:nvSpPr>
        <p:spPr>
          <a:xfrm>
            <a:off x="-2104488" y="-2010197"/>
            <a:ext cx="3859024" cy="3342880"/>
          </a:xfrm>
          <a:custGeom>
            <a:avLst/>
            <a:gdLst/>
            <a:ahLst/>
            <a:cxnLst/>
            <a:rect l="l" t="t" r="r" b="b"/>
            <a:pathLst>
              <a:path w="3859024" h="3342880">
                <a:moveTo>
                  <a:pt x="0" y="0"/>
                </a:moveTo>
                <a:lnTo>
                  <a:pt x="3859024" y="0"/>
                </a:lnTo>
                <a:lnTo>
                  <a:pt x="3859024" y="3342880"/>
                </a:lnTo>
                <a:lnTo>
                  <a:pt x="0" y="3342880"/>
                </a:lnTo>
                <a:lnTo>
                  <a:pt x="0" y="0"/>
                </a:lnTo>
                <a:close/>
              </a:path>
            </a:pathLst>
          </a:custGeom>
          <a:blipFill>
            <a:blip r:embed="rId30">
              <a:alphaModFix amt="5000"/>
              <a:extLst>
                <a:ext uri="{96DAC541-7B7A-43D3-8B79-37D633B846F1}">
                  <asvg:svgBlip xmlns:asvg="http://schemas.microsoft.com/office/drawing/2016/SVG/main" r:embed="rId31"/>
                </a:ext>
              </a:extLst>
            </a:blip>
            <a:stretch>
              <a:fillRect l="-99" r="-99"/>
            </a:stretch>
          </a:blipFill>
        </p:spPr>
      </p:sp>
      <p:sp>
        <p:nvSpPr>
          <p:cNvPr id="37" name="Freeform 37"/>
          <p:cNvSpPr/>
          <p:nvPr/>
        </p:nvSpPr>
        <p:spPr>
          <a:xfrm>
            <a:off x="-4700286" y="8841394"/>
            <a:ext cx="11457973" cy="7408442"/>
          </a:xfrm>
          <a:custGeom>
            <a:avLst/>
            <a:gdLst/>
            <a:ahLst/>
            <a:cxnLst/>
            <a:rect l="l" t="t" r="r" b="b"/>
            <a:pathLst>
              <a:path w="11457973" h="7408442">
                <a:moveTo>
                  <a:pt x="0" y="0"/>
                </a:moveTo>
                <a:lnTo>
                  <a:pt x="11457972" y="0"/>
                </a:lnTo>
                <a:lnTo>
                  <a:pt x="11457972" y="7408442"/>
                </a:lnTo>
                <a:lnTo>
                  <a:pt x="0" y="740844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8" name="Freeform 38"/>
          <p:cNvSpPr/>
          <p:nvPr/>
        </p:nvSpPr>
        <p:spPr>
          <a:xfrm>
            <a:off x="12218848" y="4293480"/>
            <a:ext cx="1550643" cy="1550643"/>
          </a:xfrm>
          <a:custGeom>
            <a:avLst/>
            <a:gdLst/>
            <a:ahLst/>
            <a:cxnLst/>
            <a:rect l="l" t="t" r="r" b="b"/>
            <a:pathLst>
              <a:path w="1550643" h="1550643">
                <a:moveTo>
                  <a:pt x="0" y="0"/>
                </a:moveTo>
                <a:lnTo>
                  <a:pt x="1550644" y="0"/>
                </a:lnTo>
                <a:lnTo>
                  <a:pt x="1550644" y="1550644"/>
                </a:lnTo>
                <a:lnTo>
                  <a:pt x="0" y="155064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9" name="Freeform 39"/>
          <p:cNvSpPr/>
          <p:nvPr/>
        </p:nvSpPr>
        <p:spPr>
          <a:xfrm>
            <a:off x="16631703" y="409332"/>
            <a:ext cx="3380208" cy="3084698"/>
          </a:xfrm>
          <a:custGeom>
            <a:avLst/>
            <a:gdLst/>
            <a:ahLst/>
            <a:cxnLst/>
            <a:rect l="l" t="t" r="r" b="b"/>
            <a:pathLst>
              <a:path w="3380208" h="3084698">
                <a:moveTo>
                  <a:pt x="0" y="0"/>
                </a:moveTo>
                <a:lnTo>
                  <a:pt x="3380208" y="0"/>
                </a:lnTo>
                <a:lnTo>
                  <a:pt x="3380208" y="3084698"/>
                </a:lnTo>
                <a:lnTo>
                  <a:pt x="0" y="3084698"/>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40" name="Freeform 40"/>
          <p:cNvSpPr/>
          <p:nvPr/>
        </p:nvSpPr>
        <p:spPr>
          <a:xfrm>
            <a:off x="-3085733" y="9755314"/>
            <a:ext cx="8431575" cy="3084698"/>
          </a:xfrm>
          <a:custGeom>
            <a:avLst/>
            <a:gdLst/>
            <a:ahLst/>
            <a:cxnLst/>
            <a:rect l="l" t="t" r="r" b="b"/>
            <a:pathLst>
              <a:path w="8431575" h="3084698">
                <a:moveTo>
                  <a:pt x="0" y="0"/>
                </a:moveTo>
                <a:lnTo>
                  <a:pt x="8431575" y="0"/>
                </a:lnTo>
                <a:lnTo>
                  <a:pt x="8431575" y="3084698"/>
                </a:lnTo>
                <a:lnTo>
                  <a:pt x="0" y="308469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41" name="Freeform 41"/>
          <p:cNvSpPr/>
          <p:nvPr/>
        </p:nvSpPr>
        <p:spPr>
          <a:xfrm>
            <a:off x="2919229" y="4730243"/>
            <a:ext cx="792580" cy="721248"/>
          </a:xfrm>
          <a:custGeom>
            <a:avLst/>
            <a:gdLst/>
            <a:ahLst/>
            <a:cxnLst/>
            <a:rect l="l" t="t" r="r" b="b"/>
            <a:pathLst>
              <a:path w="792580" h="721248">
                <a:moveTo>
                  <a:pt x="0" y="0"/>
                </a:moveTo>
                <a:lnTo>
                  <a:pt x="792580" y="0"/>
                </a:lnTo>
                <a:lnTo>
                  <a:pt x="792580" y="721248"/>
                </a:lnTo>
                <a:lnTo>
                  <a:pt x="0" y="721248"/>
                </a:lnTo>
                <a:lnTo>
                  <a:pt x="0" y="0"/>
                </a:lnTo>
                <a:close/>
              </a:path>
            </a:pathLst>
          </a:custGeom>
          <a:blipFill>
            <a:blip r:embed="rId38">
              <a:extLst>
                <a:ext uri="{96DAC541-7B7A-43D3-8B79-37D633B846F1}">
                  <asvg:svgBlip xmlns:asvg="http://schemas.microsoft.com/office/drawing/2016/SVG/main" r:embed="rId39"/>
                </a:ext>
              </a:extLst>
            </a:blip>
            <a:stretch>
              <a:fillRect l="-289" r="-289"/>
            </a:stretch>
          </a:blipFill>
        </p:spPr>
      </p:sp>
      <p:sp>
        <p:nvSpPr>
          <p:cNvPr id="42" name="Freeform 42"/>
          <p:cNvSpPr/>
          <p:nvPr/>
        </p:nvSpPr>
        <p:spPr>
          <a:xfrm>
            <a:off x="7781334" y="4692943"/>
            <a:ext cx="747021" cy="751719"/>
          </a:xfrm>
          <a:custGeom>
            <a:avLst/>
            <a:gdLst/>
            <a:ahLst/>
            <a:cxnLst/>
            <a:rect l="l" t="t" r="r" b="b"/>
            <a:pathLst>
              <a:path w="747021" h="751719">
                <a:moveTo>
                  <a:pt x="0" y="0"/>
                </a:moveTo>
                <a:lnTo>
                  <a:pt x="747021" y="0"/>
                </a:lnTo>
                <a:lnTo>
                  <a:pt x="747021" y="751719"/>
                </a:lnTo>
                <a:lnTo>
                  <a:pt x="0" y="751719"/>
                </a:lnTo>
                <a:lnTo>
                  <a:pt x="0" y="0"/>
                </a:lnTo>
                <a:close/>
              </a:path>
            </a:pathLst>
          </a:custGeom>
          <a:blipFill>
            <a:blip r:embed="rId40">
              <a:extLst>
                <a:ext uri="{96DAC541-7B7A-43D3-8B79-37D633B846F1}">
                  <asvg:svgBlip xmlns:asvg="http://schemas.microsoft.com/office/drawing/2016/SVG/main" r:embed="rId41"/>
                </a:ext>
              </a:extLst>
            </a:blip>
            <a:stretch>
              <a:fillRect t="-316" b="-316"/>
            </a:stretch>
          </a:blipFill>
        </p:spPr>
      </p:sp>
      <p:sp>
        <p:nvSpPr>
          <p:cNvPr id="43" name="Freeform 43"/>
          <p:cNvSpPr/>
          <p:nvPr/>
        </p:nvSpPr>
        <p:spPr>
          <a:xfrm>
            <a:off x="12628981" y="4730243"/>
            <a:ext cx="730378" cy="721248"/>
          </a:xfrm>
          <a:custGeom>
            <a:avLst/>
            <a:gdLst/>
            <a:ahLst/>
            <a:cxnLst/>
            <a:rect l="l" t="t" r="r" b="b"/>
            <a:pathLst>
              <a:path w="730378" h="721248">
                <a:moveTo>
                  <a:pt x="0" y="0"/>
                </a:moveTo>
                <a:lnTo>
                  <a:pt x="730378" y="0"/>
                </a:lnTo>
                <a:lnTo>
                  <a:pt x="730378" y="721248"/>
                </a:lnTo>
                <a:lnTo>
                  <a:pt x="0" y="721248"/>
                </a:lnTo>
                <a:lnTo>
                  <a:pt x="0" y="0"/>
                </a:lnTo>
                <a:close/>
              </a:path>
            </a:pathLst>
          </a:custGeom>
          <a:blipFill>
            <a:blip r:embed="rId42">
              <a:extLst>
                <a:ext uri="{96DAC541-7B7A-43D3-8B79-37D633B846F1}">
                  <asvg:svgBlip xmlns:asvg="http://schemas.microsoft.com/office/drawing/2016/SVG/main" r:embed="rId43"/>
                </a:ext>
              </a:extLst>
            </a:blip>
            <a:stretch>
              <a:fillRect l="-24" r="-24"/>
            </a:stretch>
          </a:blipFill>
        </p:spPr>
      </p:sp>
      <p:grpSp>
        <p:nvGrpSpPr>
          <p:cNvPr id="44" name="Group 44"/>
          <p:cNvGrpSpPr/>
          <p:nvPr/>
        </p:nvGrpSpPr>
        <p:grpSpPr>
          <a:xfrm>
            <a:off x="73444" y="1109447"/>
            <a:ext cx="16861097" cy="2438077"/>
            <a:chOff x="0" y="0"/>
            <a:chExt cx="22481463" cy="3250769"/>
          </a:xfrm>
        </p:grpSpPr>
        <p:sp>
          <p:nvSpPr>
            <p:cNvPr id="45" name="Freeform 45"/>
            <p:cNvSpPr/>
            <p:nvPr/>
          </p:nvSpPr>
          <p:spPr>
            <a:xfrm>
              <a:off x="0" y="0"/>
              <a:ext cx="22481463" cy="3250769"/>
            </a:xfrm>
            <a:custGeom>
              <a:avLst/>
              <a:gdLst/>
              <a:ahLst/>
              <a:cxnLst/>
              <a:rect l="l" t="t" r="r" b="b"/>
              <a:pathLst>
                <a:path w="22481463" h="3250769">
                  <a:moveTo>
                    <a:pt x="0" y="0"/>
                  </a:moveTo>
                  <a:lnTo>
                    <a:pt x="22481463" y="0"/>
                  </a:lnTo>
                  <a:lnTo>
                    <a:pt x="22481463" y="3250769"/>
                  </a:lnTo>
                  <a:lnTo>
                    <a:pt x="0" y="3250769"/>
                  </a:lnTo>
                  <a:close/>
                </a:path>
              </a:pathLst>
            </a:custGeom>
            <a:solidFill>
              <a:srgbClr val="000000">
                <a:alpha val="0"/>
              </a:srgbClr>
            </a:solidFill>
          </p:spPr>
        </p:sp>
        <p:sp>
          <p:nvSpPr>
            <p:cNvPr id="46" name="TextBox 46"/>
            <p:cNvSpPr txBox="1"/>
            <p:nvPr/>
          </p:nvSpPr>
          <p:spPr>
            <a:xfrm>
              <a:off x="0" y="-57150"/>
              <a:ext cx="22481463" cy="3307919"/>
            </a:xfrm>
            <a:prstGeom prst="rect">
              <a:avLst/>
            </a:prstGeom>
          </p:spPr>
          <p:txBody>
            <a:bodyPr lIns="0" tIns="0" rIns="0" bIns="0" rtlCol="0" anchor="t"/>
            <a:lstStyle/>
            <a:p>
              <a:pPr algn="l">
                <a:lnSpc>
                  <a:spcPts val="7318"/>
                </a:lnSpc>
              </a:pPr>
              <a:r>
                <a:rPr lang="en-US" sz="6099" b="1">
                  <a:solidFill>
                    <a:srgbClr val="243B55"/>
                  </a:solidFill>
                  <a:latin typeface="Poppins Bold"/>
                  <a:ea typeface="Poppins Bold"/>
                  <a:cs typeface="Poppins Bold"/>
                  <a:sym typeface="Poppins Bold"/>
                </a:rPr>
                <a:t>Pelaksanaan Coaching Pada Blended Learning/Distance Learning</a:t>
              </a:r>
            </a:p>
          </p:txBody>
        </p:sp>
      </p:grpSp>
      <p:grpSp>
        <p:nvGrpSpPr>
          <p:cNvPr id="47" name="Group 47"/>
          <p:cNvGrpSpPr/>
          <p:nvPr/>
        </p:nvGrpSpPr>
        <p:grpSpPr>
          <a:xfrm>
            <a:off x="805133" y="6891258"/>
            <a:ext cx="4673808" cy="1892986"/>
            <a:chOff x="0" y="0"/>
            <a:chExt cx="6231744" cy="2523981"/>
          </a:xfrm>
        </p:grpSpPr>
        <p:sp>
          <p:nvSpPr>
            <p:cNvPr id="48" name="Freeform 48"/>
            <p:cNvSpPr/>
            <p:nvPr/>
          </p:nvSpPr>
          <p:spPr>
            <a:xfrm>
              <a:off x="0" y="0"/>
              <a:ext cx="6231744" cy="2523981"/>
            </a:xfrm>
            <a:custGeom>
              <a:avLst/>
              <a:gdLst/>
              <a:ahLst/>
              <a:cxnLst/>
              <a:rect l="l" t="t" r="r" b="b"/>
              <a:pathLst>
                <a:path w="6231744" h="2523981">
                  <a:moveTo>
                    <a:pt x="0" y="0"/>
                  </a:moveTo>
                  <a:lnTo>
                    <a:pt x="6231744" y="0"/>
                  </a:lnTo>
                  <a:lnTo>
                    <a:pt x="6231744" y="2523981"/>
                  </a:lnTo>
                  <a:lnTo>
                    <a:pt x="0" y="2523981"/>
                  </a:lnTo>
                  <a:close/>
                </a:path>
              </a:pathLst>
            </a:custGeom>
            <a:solidFill>
              <a:srgbClr val="000000">
                <a:alpha val="0"/>
              </a:srgbClr>
            </a:solidFill>
          </p:spPr>
        </p:sp>
        <p:sp>
          <p:nvSpPr>
            <p:cNvPr id="49" name="TextBox 49"/>
            <p:cNvSpPr txBox="1"/>
            <p:nvPr/>
          </p:nvSpPr>
          <p:spPr>
            <a:xfrm>
              <a:off x="0" y="-57150"/>
              <a:ext cx="6231744" cy="2581131"/>
            </a:xfrm>
            <a:prstGeom prst="rect">
              <a:avLst/>
            </a:prstGeom>
          </p:spPr>
          <p:txBody>
            <a:bodyPr lIns="0" tIns="0" rIns="0" bIns="0" rtlCol="0" anchor="t"/>
            <a:lstStyle/>
            <a:p>
              <a:pPr algn="ctr">
                <a:lnSpc>
                  <a:spcPts val="2379"/>
                </a:lnSpc>
              </a:pPr>
              <a:r>
                <a:rPr lang="en-US" sz="1700">
                  <a:solidFill>
                    <a:srgbClr val="000000"/>
                  </a:solidFill>
                  <a:latin typeface="Poppins"/>
                  <a:ea typeface="Poppins"/>
                  <a:cs typeface="Poppins"/>
                  <a:sym typeface="Poppins"/>
                </a:rPr>
                <a:t>Coaching agenda dilaksanakan oleh coach aktualisasi untuk melakukan penguatan, pembulatan, dan umpan balik terhadap hasil pembelajaran agenda 1, agenda 2, dan agenda 3 dikaitkan dengan kebutuhan pembelajaran aktualisasi;</a:t>
              </a:r>
            </a:p>
          </p:txBody>
        </p:sp>
      </p:grpSp>
      <p:grpSp>
        <p:nvGrpSpPr>
          <p:cNvPr id="50" name="Group 50"/>
          <p:cNvGrpSpPr/>
          <p:nvPr/>
        </p:nvGrpSpPr>
        <p:grpSpPr>
          <a:xfrm>
            <a:off x="6517090" y="6965168"/>
            <a:ext cx="3275509" cy="1302436"/>
            <a:chOff x="0" y="0"/>
            <a:chExt cx="4367345" cy="1736581"/>
          </a:xfrm>
        </p:grpSpPr>
        <p:sp>
          <p:nvSpPr>
            <p:cNvPr id="51" name="Freeform 51"/>
            <p:cNvSpPr/>
            <p:nvPr/>
          </p:nvSpPr>
          <p:spPr>
            <a:xfrm>
              <a:off x="0" y="0"/>
              <a:ext cx="4367345" cy="1736581"/>
            </a:xfrm>
            <a:custGeom>
              <a:avLst/>
              <a:gdLst/>
              <a:ahLst/>
              <a:cxnLst/>
              <a:rect l="l" t="t" r="r" b="b"/>
              <a:pathLst>
                <a:path w="4367345" h="1736581">
                  <a:moveTo>
                    <a:pt x="0" y="0"/>
                  </a:moveTo>
                  <a:lnTo>
                    <a:pt x="4367345" y="0"/>
                  </a:lnTo>
                  <a:lnTo>
                    <a:pt x="4367345" y="1736581"/>
                  </a:lnTo>
                  <a:lnTo>
                    <a:pt x="0" y="1736581"/>
                  </a:lnTo>
                  <a:close/>
                </a:path>
              </a:pathLst>
            </a:custGeom>
            <a:solidFill>
              <a:srgbClr val="000000">
                <a:alpha val="0"/>
              </a:srgbClr>
            </a:solidFill>
          </p:spPr>
        </p:sp>
        <p:sp>
          <p:nvSpPr>
            <p:cNvPr id="52" name="TextBox 52"/>
            <p:cNvSpPr txBox="1"/>
            <p:nvPr/>
          </p:nvSpPr>
          <p:spPr>
            <a:xfrm>
              <a:off x="0" y="-57150"/>
              <a:ext cx="4367345" cy="1793731"/>
            </a:xfrm>
            <a:prstGeom prst="rect">
              <a:avLst/>
            </a:prstGeom>
          </p:spPr>
          <p:txBody>
            <a:bodyPr lIns="0" tIns="0" rIns="0" bIns="0" rtlCol="0" anchor="t"/>
            <a:lstStyle/>
            <a:p>
              <a:pPr algn="ctr">
                <a:lnSpc>
                  <a:spcPts val="2379"/>
                </a:lnSpc>
              </a:pPr>
              <a:r>
                <a:rPr lang="en-US" sz="1700">
                  <a:solidFill>
                    <a:srgbClr val="000000"/>
                  </a:solidFill>
                  <a:latin typeface="Poppins"/>
                  <a:ea typeface="Poppins"/>
                  <a:cs typeface="Poppins"/>
                  <a:sym typeface="Poppins"/>
                </a:rPr>
                <a:t>melakukan coaching jarak jauh (e-mail, instant message, dan lain-lain) atau e-coaching; .</a:t>
              </a:r>
            </a:p>
          </p:txBody>
        </p:sp>
      </p:grpSp>
      <p:grpSp>
        <p:nvGrpSpPr>
          <p:cNvPr id="53" name="Group 53"/>
          <p:cNvGrpSpPr/>
          <p:nvPr/>
        </p:nvGrpSpPr>
        <p:grpSpPr>
          <a:xfrm>
            <a:off x="685290" y="6339706"/>
            <a:ext cx="5260457" cy="1011329"/>
            <a:chOff x="0" y="0"/>
            <a:chExt cx="5277023" cy="1014513"/>
          </a:xfrm>
        </p:grpSpPr>
        <p:sp>
          <p:nvSpPr>
            <p:cNvPr id="54" name="Freeform 54"/>
            <p:cNvSpPr/>
            <p:nvPr/>
          </p:nvSpPr>
          <p:spPr>
            <a:xfrm>
              <a:off x="0" y="0"/>
              <a:ext cx="5277023" cy="1014513"/>
            </a:xfrm>
            <a:custGeom>
              <a:avLst/>
              <a:gdLst/>
              <a:ahLst/>
              <a:cxnLst/>
              <a:rect l="l" t="t" r="r" b="b"/>
              <a:pathLst>
                <a:path w="5277023" h="1014513">
                  <a:moveTo>
                    <a:pt x="0" y="0"/>
                  </a:moveTo>
                  <a:lnTo>
                    <a:pt x="5277023" y="0"/>
                  </a:lnTo>
                  <a:lnTo>
                    <a:pt x="5277023" y="1014513"/>
                  </a:lnTo>
                  <a:lnTo>
                    <a:pt x="0" y="1014513"/>
                  </a:lnTo>
                  <a:close/>
                </a:path>
              </a:pathLst>
            </a:custGeom>
            <a:solidFill>
              <a:srgbClr val="000000">
                <a:alpha val="0"/>
              </a:srgbClr>
            </a:solidFill>
          </p:spPr>
        </p:sp>
        <p:sp>
          <p:nvSpPr>
            <p:cNvPr id="55" name="TextBox 55"/>
            <p:cNvSpPr txBox="1"/>
            <p:nvPr/>
          </p:nvSpPr>
          <p:spPr>
            <a:xfrm>
              <a:off x="0" y="-19050"/>
              <a:ext cx="5277023" cy="1033563"/>
            </a:xfrm>
            <a:prstGeom prst="rect">
              <a:avLst/>
            </a:prstGeom>
          </p:spPr>
          <p:txBody>
            <a:bodyPr lIns="0" tIns="0" rIns="0" bIns="0" rtlCol="0" anchor="t"/>
            <a:lstStyle/>
            <a:p>
              <a:pPr algn="ctr">
                <a:lnSpc>
                  <a:spcPts val="2999"/>
                </a:lnSpc>
              </a:pPr>
              <a:r>
                <a:rPr lang="en-US" sz="2499" b="1">
                  <a:solidFill>
                    <a:srgbClr val="243B55"/>
                  </a:solidFill>
                  <a:latin typeface="Poppins Bold"/>
                  <a:ea typeface="Poppins Bold"/>
                  <a:cs typeface="Poppins Bold"/>
                  <a:sym typeface="Poppins Bold"/>
                </a:rPr>
                <a:t>BLENDED LEARNING/E Learning</a:t>
              </a:r>
            </a:p>
          </p:txBody>
        </p:sp>
      </p:grpSp>
      <p:grpSp>
        <p:nvGrpSpPr>
          <p:cNvPr id="56" name="Group 56"/>
          <p:cNvGrpSpPr/>
          <p:nvPr/>
        </p:nvGrpSpPr>
        <p:grpSpPr>
          <a:xfrm>
            <a:off x="6175961" y="6389943"/>
            <a:ext cx="3957767" cy="613288"/>
            <a:chOff x="0" y="0"/>
            <a:chExt cx="5277023" cy="817717"/>
          </a:xfrm>
        </p:grpSpPr>
        <p:sp>
          <p:nvSpPr>
            <p:cNvPr id="57" name="Freeform 57"/>
            <p:cNvSpPr/>
            <p:nvPr/>
          </p:nvSpPr>
          <p:spPr>
            <a:xfrm>
              <a:off x="0" y="0"/>
              <a:ext cx="5277023" cy="817717"/>
            </a:xfrm>
            <a:custGeom>
              <a:avLst/>
              <a:gdLst/>
              <a:ahLst/>
              <a:cxnLst/>
              <a:rect l="l" t="t" r="r" b="b"/>
              <a:pathLst>
                <a:path w="5277023" h="817717">
                  <a:moveTo>
                    <a:pt x="0" y="0"/>
                  </a:moveTo>
                  <a:lnTo>
                    <a:pt x="5277023" y="0"/>
                  </a:lnTo>
                  <a:lnTo>
                    <a:pt x="5277023" y="817717"/>
                  </a:lnTo>
                  <a:lnTo>
                    <a:pt x="0" y="817717"/>
                  </a:lnTo>
                  <a:close/>
                </a:path>
              </a:pathLst>
            </a:custGeom>
            <a:solidFill>
              <a:srgbClr val="000000">
                <a:alpha val="0"/>
              </a:srgbClr>
            </a:solidFill>
          </p:spPr>
        </p:sp>
        <p:sp>
          <p:nvSpPr>
            <p:cNvPr id="58" name="TextBox 58"/>
            <p:cNvSpPr txBox="1"/>
            <p:nvPr/>
          </p:nvSpPr>
          <p:spPr>
            <a:xfrm>
              <a:off x="0" y="-19050"/>
              <a:ext cx="5277023" cy="836767"/>
            </a:xfrm>
            <a:prstGeom prst="rect">
              <a:avLst/>
            </a:prstGeom>
          </p:spPr>
          <p:txBody>
            <a:bodyPr lIns="0" tIns="0" rIns="0" bIns="0" rtlCol="0" anchor="t"/>
            <a:lstStyle/>
            <a:p>
              <a:pPr algn="ctr">
                <a:lnSpc>
                  <a:spcPts val="2999"/>
                </a:lnSpc>
              </a:pPr>
              <a:r>
                <a:rPr lang="en-US" sz="2499" b="1">
                  <a:solidFill>
                    <a:srgbClr val="243B55"/>
                  </a:solidFill>
                  <a:latin typeface="Poppins Bold"/>
                  <a:ea typeface="Poppins Bold"/>
                  <a:cs typeface="Poppins Bold"/>
                  <a:sym typeface="Poppins Bold"/>
                </a:rPr>
                <a:t>AKTUALISASI</a:t>
              </a:r>
            </a:p>
          </p:txBody>
        </p:sp>
      </p:grpSp>
      <p:grpSp>
        <p:nvGrpSpPr>
          <p:cNvPr id="59" name="Group 59"/>
          <p:cNvGrpSpPr/>
          <p:nvPr/>
        </p:nvGrpSpPr>
        <p:grpSpPr>
          <a:xfrm>
            <a:off x="11015286" y="6389943"/>
            <a:ext cx="3957767" cy="984763"/>
            <a:chOff x="0" y="0"/>
            <a:chExt cx="5277023" cy="1313017"/>
          </a:xfrm>
        </p:grpSpPr>
        <p:sp>
          <p:nvSpPr>
            <p:cNvPr id="60" name="Freeform 60"/>
            <p:cNvSpPr/>
            <p:nvPr/>
          </p:nvSpPr>
          <p:spPr>
            <a:xfrm>
              <a:off x="0" y="0"/>
              <a:ext cx="5277023" cy="1313017"/>
            </a:xfrm>
            <a:custGeom>
              <a:avLst/>
              <a:gdLst/>
              <a:ahLst/>
              <a:cxnLst/>
              <a:rect l="l" t="t" r="r" b="b"/>
              <a:pathLst>
                <a:path w="5277023" h="1313017">
                  <a:moveTo>
                    <a:pt x="0" y="0"/>
                  </a:moveTo>
                  <a:lnTo>
                    <a:pt x="5277023" y="0"/>
                  </a:lnTo>
                  <a:lnTo>
                    <a:pt x="5277023" y="1313017"/>
                  </a:lnTo>
                  <a:lnTo>
                    <a:pt x="0" y="1313017"/>
                  </a:lnTo>
                  <a:close/>
                </a:path>
              </a:pathLst>
            </a:custGeom>
            <a:solidFill>
              <a:srgbClr val="000000">
                <a:alpha val="0"/>
              </a:srgbClr>
            </a:solidFill>
          </p:spPr>
        </p:sp>
        <p:sp>
          <p:nvSpPr>
            <p:cNvPr id="61" name="TextBox 61"/>
            <p:cNvSpPr txBox="1"/>
            <p:nvPr/>
          </p:nvSpPr>
          <p:spPr>
            <a:xfrm>
              <a:off x="0" y="-19050"/>
              <a:ext cx="5277023" cy="1332067"/>
            </a:xfrm>
            <a:prstGeom prst="rect">
              <a:avLst/>
            </a:prstGeom>
          </p:spPr>
          <p:txBody>
            <a:bodyPr lIns="0" tIns="0" rIns="0" bIns="0" rtlCol="0" anchor="t"/>
            <a:lstStyle/>
            <a:p>
              <a:pPr algn="ctr">
                <a:lnSpc>
                  <a:spcPts val="2999"/>
                </a:lnSpc>
              </a:pPr>
              <a:r>
                <a:rPr lang="en-US" sz="2499" b="1">
                  <a:solidFill>
                    <a:srgbClr val="243B55"/>
                  </a:solidFill>
                  <a:latin typeface="Poppins Bold"/>
                  <a:ea typeface="Poppins Bold"/>
                  <a:cs typeface="Poppins Bold"/>
                  <a:sym typeface="Poppins Bold"/>
                </a:rPr>
                <a:t>KLASIKAL/E-Learning</a:t>
              </a:r>
            </a:p>
          </p:txBody>
        </p:sp>
      </p:grpSp>
      <p:grpSp>
        <p:nvGrpSpPr>
          <p:cNvPr id="62" name="Group 62"/>
          <p:cNvGrpSpPr/>
          <p:nvPr/>
        </p:nvGrpSpPr>
        <p:grpSpPr>
          <a:xfrm>
            <a:off x="2428266" y="238486"/>
            <a:ext cx="713771" cy="732699"/>
            <a:chOff x="0" y="0"/>
            <a:chExt cx="951695" cy="976932"/>
          </a:xfrm>
        </p:grpSpPr>
        <p:sp>
          <p:nvSpPr>
            <p:cNvPr id="63" name="Freeform 63"/>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44"/>
              <a:stretch>
                <a:fillRect l="-89" r="-84" b="-4"/>
              </a:stretch>
            </a:blipFill>
          </p:spPr>
        </p:sp>
      </p:grpSp>
      <p:grpSp>
        <p:nvGrpSpPr>
          <p:cNvPr id="64" name="Group 64"/>
          <p:cNvGrpSpPr/>
          <p:nvPr/>
        </p:nvGrpSpPr>
        <p:grpSpPr>
          <a:xfrm>
            <a:off x="111503" y="124791"/>
            <a:ext cx="2288188" cy="1016337"/>
            <a:chOff x="0" y="0"/>
            <a:chExt cx="3050917" cy="1355116"/>
          </a:xfrm>
        </p:grpSpPr>
        <p:sp>
          <p:nvSpPr>
            <p:cNvPr id="65" name="Freeform 65"/>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45"/>
              <a:stretch>
                <a:fillRect t="-169" b="-171"/>
              </a:stretch>
            </a:blipFill>
          </p:spPr>
        </p:sp>
      </p:grpSp>
      <p:grpSp>
        <p:nvGrpSpPr>
          <p:cNvPr id="66" name="Group 66"/>
          <p:cNvGrpSpPr/>
          <p:nvPr/>
        </p:nvGrpSpPr>
        <p:grpSpPr>
          <a:xfrm>
            <a:off x="-325765" y="9072844"/>
            <a:ext cx="4042361" cy="621995"/>
            <a:chOff x="0" y="0"/>
            <a:chExt cx="5389815" cy="829327"/>
          </a:xfrm>
        </p:grpSpPr>
        <p:sp>
          <p:nvSpPr>
            <p:cNvPr id="67" name="Freeform 67"/>
            <p:cNvSpPr/>
            <p:nvPr/>
          </p:nvSpPr>
          <p:spPr>
            <a:xfrm>
              <a:off x="0" y="0"/>
              <a:ext cx="5389753" cy="829310"/>
            </a:xfrm>
            <a:custGeom>
              <a:avLst/>
              <a:gdLst/>
              <a:ahLst/>
              <a:cxnLst/>
              <a:rect l="l" t="t" r="r" b="b"/>
              <a:pathLst>
                <a:path w="5389753" h="829310">
                  <a:moveTo>
                    <a:pt x="0" y="414655"/>
                  </a:moveTo>
                  <a:cubicBezTo>
                    <a:pt x="0" y="185674"/>
                    <a:pt x="185674" y="0"/>
                    <a:pt x="414655" y="0"/>
                  </a:cubicBezTo>
                  <a:lnTo>
                    <a:pt x="4975098" y="0"/>
                  </a:lnTo>
                  <a:cubicBezTo>
                    <a:pt x="5204079" y="0"/>
                    <a:pt x="5389753" y="185674"/>
                    <a:pt x="5389753" y="414655"/>
                  </a:cubicBezTo>
                  <a:cubicBezTo>
                    <a:pt x="5389753" y="643636"/>
                    <a:pt x="5204206" y="829310"/>
                    <a:pt x="4975098" y="829310"/>
                  </a:cubicBezTo>
                  <a:lnTo>
                    <a:pt x="414655" y="829310"/>
                  </a:lnTo>
                  <a:cubicBezTo>
                    <a:pt x="185674" y="829310"/>
                    <a:pt x="0" y="643636"/>
                    <a:pt x="0" y="414655"/>
                  </a:cubicBezTo>
                  <a:close/>
                </a:path>
              </a:pathLst>
            </a:custGeom>
            <a:solidFill>
              <a:srgbClr val="3781C8"/>
            </a:solidFill>
          </p:spPr>
        </p:sp>
      </p:grpSp>
      <p:grpSp>
        <p:nvGrpSpPr>
          <p:cNvPr id="68" name="Group 68"/>
          <p:cNvGrpSpPr/>
          <p:nvPr/>
        </p:nvGrpSpPr>
        <p:grpSpPr>
          <a:xfrm>
            <a:off x="11139874" y="6948408"/>
            <a:ext cx="4197246" cy="1597711"/>
            <a:chOff x="0" y="0"/>
            <a:chExt cx="5596327" cy="2130281"/>
          </a:xfrm>
        </p:grpSpPr>
        <p:sp>
          <p:nvSpPr>
            <p:cNvPr id="69" name="Freeform 69"/>
            <p:cNvSpPr/>
            <p:nvPr/>
          </p:nvSpPr>
          <p:spPr>
            <a:xfrm>
              <a:off x="0" y="0"/>
              <a:ext cx="5596327" cy="2130281"/>
            </a:xfrm>
            <a:custGeom>
              <a:avLst/>
              <a:gdLst/>
              <a:ahLst/>
              <a:cxnLst/>
              <a:rect l="l" t="t" r="r" b="b"/>
              <a:pathLst>
                <a:path w="5596327" h="2130281">
                  <a:moveTo>
                    <a:pt x="0" y="0"/>
                  </a:moveTo>
                  <a:lnTo>
                    <a:pt x="5596327" y="0"/>
                  </a:lnTo>
                  <a:lnTo>
                    <a:pt x="5596327" y="2130281"/>
                  </a:lnTo>
                  <a:lnTo>
                    <a:pt x="0" y="2130281"/>
                  </a:lnTo>
                  <a:close/>
                </a:path>
              </a:pathLst>
            </a:custGeom>
            <a:solidFill>
              <a:srgbClr val="000000">
                <a:alpha val="0"/>
              </a:srgbClr>
            </a:solidFill>
          </p:spPr>
        </p:sp>
        <p:sp>
          <p:nvSpPr>
            <p:cNvPr id="70" name="TextBox 70"/>
            <p:cNvSpPr txBox="1"/>
            <p:nvPr/>
          </p:nvSpPr>
          <p:spPr>
            <a:xfrm>
              <a:off x="0" y="-57150"/>
              <a:ext cx="5596327" cy="2187431"/>
            </a:xfrm>
            <a:prstGeom prst="rect">
              <a:avLst/>
            </a:prstGeom>
          </p:spPr>
          <p:txBody>
            <a:bodyPr lIns="0" tIns="0" rIns="0" bIns="0" rtlCol="0" anchor="t"/>
            <a:lstStyle/>
            <a:p>
              <a:pPr algn="ctr">
                <a:lnSpc>
                  <a:spcPts val="2379"/>
                </a:lnSpc>
              </a:pPr>
              <a:r>
                <a:rPr lang="en-US" sz="1700">
                  <a:solidFill>
                    <a:srgbClr val="000000"/>
                  </a:solidFill>
                  <a:latin typeface="Poppins"/>
                  <a:ea typeface="Poppins"/>
                  <a:cs typeface="Poppins"/>
                  <a:sym typeface="Poppins"/>
                </a:rPr>
                <a:t>Coaching diarahkan untuk memfasilitasi Peserta mampu menyusun dan menyiapkan Laporan  serta memberikan umpan balik terhadap kualitas Laporan Aktualisasi;</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128" y="9586759"/>
            <a:ext cx="18874441" cy="1051205"/>
          </a:xfrm>
          <a:custGeom>
            <a:avLst/>
            <a:gdLst/>
            <a:ahLst/>
            <a:cxnLst/>
            <a:rect l="l" t="t" r="r" b="b"/>
            <a:pathLst>
              <a:path w="18874441" h="1051205">
                <a:moveTo>
                  <a:pt x="0" y="0"/>
                </a:moveTo>
                <a:lnTo>
                  <a:pt x="18874441" y="0"/>
                </a:lnTo>
                <a:lnTo>
                  <a:pt x="18874441" y="1051205"/>
                </a:lnTo>
                <a:lnTo>
                  <a:pt x="0" y="10512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170605" y="10110266"/>
            <a:ext cx="1351009" cy="454277"/>
          </a:xfrm>
          <a:custGeom>
            <a:avLst/>
            <a:gdLst/>
            <a:ahLst/>
            <a:cxnLst/>
            <a:rect l="l" t="t" r="r" b="b"/>
            <a:pathLst>
              <a:path w="1351009" h="454277">
                <a:moveTo>
                  <a:pt x="0" y="0"/>
                </a:moveTo>
                <a:lnTo>
                  <a:pt x="1351009" y="0"/>
                </a:lnTo>
                <a:lnTo>
                  <a:pt x="1351009" y="454277"/>
                </a:lnTo>
                <a:lnTo>
                  <a:pt x="0" y="454277"/>
                </a:lnTo>
                <a:lnTo>
                  <a:pt x="0" y="0"/>
                </a:lnTo>
                <a:close/>
              </a:path>
            </a:pathLst>
          </a:custGeom>
          <a:blipFill>
            <a:blip r:embed="rId4">
              <a:extLst>
                <a:ext uri="{96DAC541-7B7A-43D3-8B79-37D633B846F1}">
                  <asvg:svgBlip xmlns:asvg="http://schemas.microsoft.com/office/drawing/2016/SVG/main" r:embed="rId5"/>
                </a:ext>
              </a:extLst>
            </a:blip>
            <a:stretch>
              <a:fillRect t="-264" b="-264"/>
            </a:stretch>
          </a:blipFill>
        </p:spPr>
      </p:sp>
      <p:sp>
        <p:nvSpPr>
          <p:cNvPr id="4" name="Freeform 4"/>
          <p:cNvSpPr/>
          <p:nvPr/>
        </p:nvSpPr>
        <p:spPr>
          <a:xfrm flipV="1">
            <a:off x="9562752" y="9367584"/>
            <a:ext cx="3759752" cy="3332081"/>
          </a:xfrm>
          <a:custGeom>
            <a:avLst/>
            <a:gdLst/>
            <a:ahLst/>
            <a:cxnLst/>
            <a:rect l="l" t="t" r="r" b="b"/>
            <a:pathLst>
              <a:path w="3759752" h="3332081">
                <a:moveTo>
                  <a:pt x="0" y="3332081"/>
                </a:moveTo>
                <a:lnTo>
                  <a:pt x="3759752" y="3332081"/>
                </a:lnTo>
                <a:lnTo>
                  <a:pt x="3759752" y="0"/>
                </a:lnTo>
                <a:lnTo>
                  <a:pt x="0" y="0"/>
                </a:lnTo>
                <a:lnTo>
                  <a:pt x="0" y="3332081"/>
                </a:lnTo>
                <a:close/>
              </a:path>
            </a:pathLst>
          </a:custGeom>
          <a:blipFill>
            <a:blip r:embed="rId6">
              <a:alphaModFix amt="5000"/>
              <a:extLst>
                <a:ext uri="{96DAC541-7B7A-43D3-8B79-37D633B846F1}">
                  <asvg:svgBlip xmlns:asvg="http://schemas.microsoft.com/office/drawing/2016/SVG/main" r:embed="rId7"/>
                </a:ext>
              </a:extLst>
            </a:blip>
            <a:stretch>
              <a:fillRect l="-9" r="-9"/>
            </a:stretch>
          </a:blipFill>
        </p:spPr>
      </p:sp>
      <p:sp>
        <p:nvSpPr>
          <p:cNvPr id="5" name="Freeform 5"/>
          <p:cNvSpPr/>
          <p:nvPr/>
        </p:nvSpPr>
        <p:spPr>
          <a:xfrm>
            <a:off x="6715450" y="9870445"/>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8533867" y="9870445"/>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8913181" y="9895637"/>
            <a:ext cx="1467752" cy="224154"/>
            <a:chOff x="0" y="0"/>
            <a:chExt cx="1957003" cy="298872"/>
          </a:xfrm>
        </p:grpSpPr>
        <p:sp>
          <p:nvSpPr>
            <p:cNvPr id="8" name="Freeform 8"/>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9" name="TextBox 9"/>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humas_lan</a:t>
              </a:r>
            </a:p>
          </p:txBody>
        </p:sp>
      </p:grpSp>
      <p:grpSp>
        <p:nvGrpSpPr>
          <p:cNvPr id="10" name="Group 10"/>
          <p:cNvGrpSpPr/>
          <p:nvPr/>
        </p:nvGrpSpPr>
        <p:grpSpPr>
          <a:xfrm>
            <a:off x="10578369" y="9895637"/>
            <a:ext cx="1467752" cy="224154"/>
            <a:chOff x="0" y="0"/>
            <a:chExt cx="1957003" cy="298872"/>
          </a:xfrm>
        </p:grpSpPr>
        <p:sp>
          <p:nvSpPr>
            <p:cNvPr id="11" name="Freeform 11"/>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2" name="TextBox 12"/>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LAN_RI</a:t>
              </a:r>
            </a:p>
          </p:txBody>
        </p:sp>
      </p:grpSp>
      <p:sp>
        <p:nvSpPr>
          <p:cNvPr id="13" name="Freeform 13"/>
          <p:cNvSpPr/>
          <p:nvPr/>
        </p:nvSpPr>
        <p:spPr>
          <a:xfrm>
            <a:off x="13434209" y="9875110"/>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0199056" y="9886096"/>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265053" y="9955769"/>
            <a:ext cx="155468" cy="154497"/>
          </a:xfrm>
          <a:custGeom>
            <a:avLst/>
            <a:gdLst/>
            <a:ahLst/>
            <a:cxnLst/>
            <a:rect l="l" t="t" r="r" b="b"/>
            <a:pathLst>
              <a:path w="155468" h="154497">
                <a:moveTo>
                  <a:pt x="0" y="0"/>
                </a:moveTo>
                <a:lnTo>
                  <a:pt x="155468" y="0"/>
                </a:lnTo>
                <a:lnTo>
                  <a:pt x="155468" y="154497"/>
                </a:lnTo>
                <a:lnTo>
                  <a:pt x="0" y="154497"/>
                </a:lnTo>
                <a:lnTo>
                  <a:pt x="0" y="0"/>
                </a:lnTo>
                <a:close/>
              </a:path>
            </a:pathLst>
          </a:custGeom>
          <a:blipFill>
            <a:blip r:embed="rId16">
              <a:extLst>
                <a:ext uri="{96DAC541-7B7A-43D3-8B79-37D633B846F1}">
                  <asvg:svgBlip xmlns:asvg="http://schemas.microsoft.com/office/drawing/2016/SVG/main" r:embed="rId17"/>
                </a:ext>
              </a:extLst>
            </a:blip>
            <a:stretch>
              <a:fillRect t="-314" b="-314"/>
            </a:stretch>
          </a:blipFill>
        </p:spPr>
      </p:sp>
      <p:sp>
        <p:nvSpPr>
          <p:cNvPr id="16" name="Freeform 16"/>
          <p:cNvSpPr/>
          <p:nvPr/>
        </p:nvSpPr>
        <p:spPr>
          <a:xfrm>
            <a:off x="11536995" y="9870445"/>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1631119" y="9919344"/>
            <a:ext cx="99215" cy="209979"/>
          </a:xfrm>
          <a:custGeom>
            <a:avLst/>
            <a:gdLst/>
            <a:ahLst/>
            <a:cxnLst/>
            <a:rect l="l" t="t" r="r" b="b"/>
            <a:pathLst>
              <a:path w="99215" h="209979">
                <a:moveTo>
                  <a:pt x="0" y="0"/>
                </a:moveTo>
                <a:lnTo>
                  <a:pt x="99215" y="0"/>
                </a:lnTo>
                <a:lnTo>
                  <a:pt x="99215" y="209979"/>
                </a:lnTo>
                <a:lnTo>
                  <a:pt x="0" y="209979"/>
                </a:lnTo>
                <a:lnTo>
                  <a:pt x="0" y="0"/>
                </a:lnTo>
                <a:close/>
              </a:path>
            </a:pathLst>
          </a:custGeom>
          <a:blipFill>
            <a:blip r:embed="rId18">
              <a:extLst>
                <a:ext uri="{96DAC541-7B7A-43D3-8B79-37D633B846F1}">
                  <asvg:svgBlip xmlns:asvg="http://schemas.microsoft.com/office/drawing/2016/SVG/main" r:embed="rId19"/>
                </a:ext>
              </a:extLst>
            </a:blip>
            <a:stretch>
              <a:fillRect l="-609" r="-609"/>
            </a:stretch>
          </a:blipFill>
        </p:spPr>
      </p:sp>
      <p:grpSp>
        <p:nvGrpSpPr>
          <p:cNvPr id="18" name="Group 18"/>
          <p:cNvGrpSpPr/>
          <p:nvPr/>
        </p:nvGrpSpPr>
        <p:grpSpPr>
          <a:xfrm>
            <a:off x="7066116" y="9881237"/>
            <a:ext cx="1467752" cy="224154"/>
            <a:chOff x="0" y="0"/>
            <a:chExt cx="1957003" cy="298872"/>
          </a:xfrm>
        </p:grpSpPr>
        <p:sp>
          <p:nvSpPr>
            <p:cNvPr id="19" name="Freeform 19"/>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0" name="TextBox 20"/>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www.lan.go.id</a:t>
              </a:r>
            </a:p>
          </p:txBody>
        </p:sp>
      </p:grpSp>
      <p:grpSp>
        <p:nvGrpSpPr>
          <p:cNvPr id="21" name="Group 21"/>
          <p:cNvGrpSpPr/>
          <p:nvPr/>
        </p:nvGrpSpPr>
        <p:grpSpPr>
          <a:xfrm>
            <a:off x="11910182" y="9895637"/>
            <a:ext cx="1467752" cy="224154"/>
            <a:chOff x="0" y="0"/>
            <a:chExt cx="1957003" cy="298872"/>
          </a:xfrm>
        </p:grpSpPr>
        <p:sp>
          <p:nvSpPr>
            <p:cNvPr id="22" name="Freeform 22"/>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3" name="TextBox 23"/>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 LAN RI</a:t>
              </a:r>
            </a:p>
          </p:txBody>
        </p:sp>
      </p:grpSp>
      <p:grpSp>
        <p:nvGrpSpPr>
          <p:cNvPr id="24" name="Group 24"/>
          <p:cNvGrpSpPr/>
          <p:nvPr/>
        </p:nvGrpSpPr>
        <p:grpSpPr>
          <a:xfrm>
            <a:off x="13804873" y="9895637"/>
            <a:ext cx="3129668" cy="224154"/>
            <a:chOff x="0" y="0"/>
            <a:chExt cx="4172891" cy="298872"/>
          </a:xfrm>
        </p:grpSpPr>
        <p:sp>
          <p:nvSpPr>
            <p:cNvPr id="25" name="Freeform 25"/>
            <p:cNvSpPr/>
            <p:nvPr/>
          </p:nvSpPr>
          <p:spPr>
            <a:xfrm>
              <a:off x="0" y="0"/>
              <a:ext cx="4172891" cy="298872"/>
            </a:xfrm>
            <a:custGeom>
              <a:avLst/>
              <a:gdLst/>
              <a:ahLst/>
              <a:cxnLst/>
              <a:rect l="l" t="t" r="r" b="b"/>
              <a:pathLst>
                <a:path w="4172891" h="298872">
                  <a:moveTo>
                    <a:pt x="0" y="0"/>
                  </a:moveTo>
                  <a:lnTo>
                    <a:pt x="4172891" y="0"/>
                  </a:lnTo>
                  <a:lnTo>
                    <a:pt x="4172891" y="298872"/>
                  </a:lnTo>
                  <a:lnTo>
                    <a:pt x="0" y="298872"/>
                  </a:lnTo>
                  <a:close/>
                </a:path>
              </a:pathLst>
            </a:custGeom>
            <a:solidFill>
              <a:srgbClr val="000000">
                <a:alpha val="0"/>
              </a:srgbClr>
            </a:solidFill>
          </p:spPr>
        </p:sp>
        <p:sp>
          <p:nvSpPr>
            <p:cNvPr id="26" name="TextBox 26"/>
            <p:cNvSpPr txBox="1"/>
            <p:nvPr/>
          </p:nvSpPr>
          <p:spPr>
            <a:xfrm>
              <a:off x="0" y="-38100"/>
              <a:ext cx="4172891"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Lembaga Administrasi Negara</a:t>
              </a:r>
            </a:p>
          </p:txBody>
        </p:sp>
      </p:grpSp>
      <p:sp>
        <p:nvSpPr>
          <p:cNvPr id="27" name="Freeform 27"/>
          <p:cNvSpPr/>
          <p:nvPr/>
        </p:nvSpPr>
        <p:spPr>
          <a:xfrm>
            <a:off x="-3381527" y="2658569"/>
            <a:ext cx="10378556" cy="9641361"/>
          </a:xfrm>
          <a:custGeom>
            <a:avLst/>
            <a:gdLst/>
            <a:ahLst/>
            <a:cxnLst/>
            <a:rect l="l" t="t" r="r" b="b"/>
            <a:pathLst>
              <a:path w="10378556" h="9641361">
                <a:moveTo>
                  <a:pt x="0" y="0"/>
                </a:moveTo>
                <a:lnTo>
                  <a:pt x="10378556" y="0"/>
                </a:lnTo>
                <a:lnTo>
                  <a:pt x="10378556" y="9641361"/>
                </a:lnTo>
                <a:lnTo>
                  <a:pt x="0" y="964136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a:off x="17078743" y="3579111"/>
            <a:ext cx="3309025" cy="2897071"/>
          </a:xfrm>
          <a:custGeom>
            <a:avLst/>
            <a:gdLst/>
            <a:ahLst/>
            <a:cxnLst/>
            <a:rect l="l" t="t" r="r" b="b"/>
            <a:pathLst>
              <a:path w="3309025" h="2897071">
                <a:moveTo>
                  <a:pt x="0" y="0"/>
                </a:moveTo>
                <a:lnTo>
                  <a:pt x="3309025" y="0"/>
                </a:lnTo>
                <a:lnTo>
                  <a:pt x="3309025" y="2897071"/>
                </a:lnTo>
                <a:lnTo>
                  <a:pt x="0" y="289707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nvGrpSpPr>
          <p:cNvPr id="29" name="Group 29"/>
          <p:cNvGrpSpPr/>
          <p:nvPr/>
        </p:nvGrpSpPr>
        <p:grpSpPr>
          <a:xfrm rot="7353578">
            <a:off x="1207125" y="8414815"/>
            <a:ext cx="6279545" cy="1610757"/>
            <a:chOff x="0" y="0"/>
            <a:chExt cx="8372727" cy="2147676"/>
          </a:xfrm>
        </p:grpSpPr>
        <p:sp>
          <p:nvSpPr>
            <p:cNvPr id="30" name="Freeform 30"/>
            <p:cNvSpPr/>
            <p:nvPr/>
          </p:nvSpPr>
          <p:spPr>
            <a:xfrm>
              <a:off x="0" y="0"/>
              <a:ext cx="8372729" cy="2147697"/>
            </a:xfrm>
            <a:custGeom>
              <a:avLst/>
              <a:gdLst/>
              <a:ahLst/>
              <a:cxnLst/>
              <a:rect l="l" t="t" r="r" b="b"/>
              <a:pathLst>
                <a:path w="8372729" h="2147697">
                  <a:moveTo>
                    <a:pt x="0" y="0"/>
                  </a:moveTo>
                  <a:lnTo>
                    <a:pt x="8372729" y="0"/>
                  </a:lnTo>
                  <a:lnTo>
                    <a:pt x="8372729" y="2147697"/>
                  </a:lnTo>
                  <a:lnTo>
                    <a:pt x="0" y="2147697"/>
                  </a:lnTo>
                  <a:lnTo>
                    <a:pt x="0" y="0"/>
                  </a:lnTo>
                  <a:close/>
                </a:path>
              </a:pathLst>
            </a:custGeom>
            <a:blipFill>
              <a:blip r:embed="rId24">
                <a:alphaModFix amt="35000"/>
              </a:blip>
              <a:stretch>
                <a:fillRect t="-1147" b="-1146"/>
              </a:stretch>
            </a:blipFill>
          </p:spPr>
        </p:sp>
      </p:grpSp>
      <p:sp>
        <p:nvSpPr>
          <p:cNvPr id="31" name="Freeform 31"/>
          <p:cNvSpPr/>
          <p:nvPr/>
        </p:nvSpPr>
        <p:spPr>
          <a:xfrm>
            <a:off x="1929236" y="6701464"/>
            <a:ext cx="3828458" cy="3489815"/>
          </a:xfrm>
          <a:custGeom>
            <a:avLst/>
            <a:gdLst/>
            <a:ahLst/>
            <a:cxnLst/>
            <a:rect l="l" t="t" r="r" b="b"/>
            <a:pathLst>
              <a:path w="3828458" h="3489815">
                <a:moveTo>
                  <a:pt x="0" y="0"/>
                </a:moveTo>
                <a:lnTo>
                  <a:pt x="3828459" y="0"/>
                </a:lnTo>
                <a:lnTo>
                  <a:pt x="3828459" y="3489816"/>
                </a:lnTo>
                <a:lnTo>
                  <a:pt x="0" y="348981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nvGrpSpPr>
          <p:cNvPr id="32" name="Group 32"/>
          <p:cNvGrpSpPr/>
          <p:nvPr/>
        </p:nvGrpSpPr>
        <p:grpSpPr>
          <a:xfrm>
            <a:off x="-4980815" y="1688066"/>
            <a:ext cx="11218872" cy="9921817"/>
            <a:chOff x="0" y="0"/>
            <a:chExt cx="14958496" cy="13229089"/>
          </a:xfrm>
        </p:grpSpPr>
        <p:sp>
          <p:nvSpPr>
            <p:cNvPr id="33" name="Freeform 33"/>
            <p:cNvSpPr/>
            <p:nvPr/>
          </p:nvSpPr>
          <p:spPr>
            <a:xfrm>
              <a:off x="63500" y="63500"/>
              <a:ext cx="13370942" cy="11641582"/>
            </a:xfrm>
            <a:custGeom>
              <a:avLst/>
              <a:gdLst/>
              <a:ahLst/>
              <a:cxnLst/>
              <a:rect l="l" t="t" r="r" b="b"/>
              <a:pathLst>
                <a:path w="13370942" h="11641582">
                  <a:moveTo>
                    <a:pt x="13228828" y="6216015"/>
                  </a:moveTo>
                  <a:lnTo>
                    <a:pt x="10302113" y="11246358"/>
                  </a:lnTo>
                  <a:cubicBezTo>
                    <a:pt x="10159746" y="11490960"/>
                    <a:pt x="9898126" y="11641582"/>
                    <a:pt x="9615043" y="11641582"/>
                  </a:cubicBezTo>
                  <a:lnTo>
                    <a:pt x="3756025" y="11641582"/>
                  </a:lnTo>
                  <a:cubicBezTo>
                    <a:pt x="3472942" y="11641582"/>
                    <a:pt x="3211322" y="11491087"/>
                    <a:pt x="3068955" y="11246358"/>
                  </a:cubicBezTo>
                  <a:lnTo>
                    <a:pt x="142113" y="6216015"/>
                  </a:lnTo>
                  <a:cubicBezTo>
                    <a:pt x="0" y="5971794"/>
                    <a:pt x="0" y="5669915"/>
                    <a:pt x="142113" y="5425694"/>
                  </a:cubicBezTo>
                  <a:lnTo>
                    <a:pt x="3068955" y="395224"/>
                  </a:lnTo>
                  <a:cubicBezTo>
                    <a:pt x="3211322" y="150495"/>
                    <a:pt x="3472942" y="0"/>
                    <a:pt x="3756025" y="0"/>
                  </a:cubicBezTo>
                  <a:lnTo>
                    <a:pt x="9614916" y="0"/>
                  </a:lnTo>
                  <a:cubicBezTo>
                    <a:pt x="9897999" y="0"/>
                    <a:pt x="10159619" y="150495"/>
                    <a:pt x="10301986" y="395224"/>
                  </a:cubicBezTo>
                  <a:lnTo>
                    <a:pt x="13228828" y="5425694"/>
                  </a:lnTo>
                  <a:cubicBezTo>
                    <a:pt x="13370942" y="5669915"/>
                    <a:pt x="13370942" y="5971794"/>
                    <a:pt x="13228828" y="6216015"/>
                  </a:cubicBezTo>
                  <a:close/>
                </a:path>
              </a:pathLst>
            </a:custGeom>
            <a:blipFill>
              <a:blip r:embed="rId27"/>
              <a:stretch>
                <a:fillRect l="-27549" r="-27549"/>
              </a:stretch>
            </a:blipFill>
          </p:spPr>
        </p:sp>
        <p:sp>
          <p:nvSpPr>
            <p:cNvPr id="34" name="Freeform 34"/>
            <p:cNvSpPr/>
            <p:nvPr/>
          </p:nvSpPr>
          <p:spPr>
            <a:xfrm>
              <a:off x="-2794" y="0"/>
              <a:ext cx="13503657" cy="11768582"/>
            </a:xfrm>
            <a:custGeom>
              <a:avLst/>
              <a:gdLst/>
              <a:ahLst/>
              <a:cxnLst/>
              <a:rect l="l" t="t" r="r" b="b"/>
              <a:pathLst>
                <a:path w="13503657" h="11768582">
                  <a:moveTo>
                    <a:pt x="13350113" y="6311392"/>
                  </a:moveTo>
                  <a:lnTo>
                    <a:pt x="10423271" y="11341862"/>
                  </a:lnTo>
                  <a:lnTo>
                    <a:pt x="10368407" y="11309985"/>
                  </a:lnTo>
                  <a:lnTo>
                    <a:pt x="10423271" y="11341862"/>
                  </a:lnTo>
                  <a:cubicBezTo>
                    <a:pt x="10269601" y="11606022"/>
                    <a:pt x="9986899" y="11768582"/>
                    <a:pt x="9681210" y="11768582"/>
                  </a:cubicBezTo>
                  <a:lnTo>
                    <a:pt x="9681210" y="11705082"/>
                  </a:lnTo>
                  <a:lnTo>
                    <a:pt x="9681210" y="11768582"/>
                  </a:lnTo>
                  <a:lnTo>
                    <a:pt x="3822319" y="11768582"/>
                  </a:lnTo>
                  <a:lnTo>
                    <a:pt x="3822319" y="11705082"/>
                  </a:lnTo>
                  <a:lnTo>
                    <a:pt x="3822319" y="11768582"/>
                  </a:lnTo>
                  <a:cubicBezTo>
                    <a:pt x="3516630" y="11768582"/>
                    <a:pt x="3234055" y="11606022"/>
                    <a:pt x="3080258" y="11341862"/>
                  </a:cubicBezTo>
                  <a:lnTo>
                    <a:pt x="3135122" y="11309985"/>
                  </a:lnTo>
                  <a:lnTo>
                    <a:pt x="3080258" y="11341862"/>
                  </a:lnTo>
                  <a:lnTo>
                    <a:pt x="153543" y="6311392"/>
                  </a:lnTo>
                  <a:cubicBezTo>
                    <a:pt x="0" y="6047359"/>
                    <a:pt x="0" y="5721223"/>
                    <a:pt x="153543" y="5457190"/>
                  </a:cubicBezTo>
                  <a:lnTo>
                    <a:pt x="3080385" y="426720"/>
                  </a:lnTo>
                  <a:lnTo>
                    <a:pt x="3135249" y="458597"/>
                  </a:lnTo>
                  <a:lnTo>
                    <a:pt x="3080385" y="426720"/>
                  </a:lnTo>
                  <a:cubicBezTo>
                    <a:pt x="3234055" y="162560"/>
                    <a:pt x="3516630" y="0"/>
                    <a:pt x="3822319" y="0"/>
                  </a:cubicBezTo>
                  <a:lnTo>
                    <a:pt x="3822319" y="63500"/>
                  </a:lnTo>
                  <a:lnTo>
                    <a:pt x="3822319" y="0"/>
                  </a:lnTo>
                  <a:lnTo>
                    <a:pt x="9681210" y="0"/>
                  </a:lnTo>
                  <a:lnTo>
                    <a:pt x="9681210" y="63500"/>
                  </a:lnTo>
                  <a:lnTo>
                    <a:pt x="9681210" y="0"/>
                  </a:lnTo>
                  <a:cubicBezTo>
                    <a:pt x="9986899" y="0"/>
                    <a:pt x="10269474" y="162560"/>
                    <a:pt x="10423271" y="426720"/>
                  </a:cubicBezTo>
                  <a:lnTo>
                    <a:pt x="10368407" y="458597"/>
                  </a:lnTo>
                  <a:lnTo>
                    <a:pt x="10423271" y="426720"/>
                  </a:lnTo>
                  <a:lnTo>
                    <a:pt x="13350113" y="5457190"/>
                  </a:lnTo>
                  <a:cubicBezTo>
                    <a:pt x="13503657" y="5721223"/>
                    <a:pt x="13503657" y="6047359"/>
                    <a:pt x="13350113" y="6311392"/>
                  </a:cubicBezTo>
                  <a:moveTo>
                    <a:pt x="13240386" y="6247511"/>
                  </a:moveTo>
                  <a:lnTo>
                    <a:pt x="13295249" y="6279388"/>
                  </a:lnTo>
                  <a:lnTo>
                    <a:pt x="13240386" y="6247511"/>
                  </a:lnTo>
                  <a:cubicBezTo>
                    <a:pt x="13371068" y="6022975"/>
                    <a:pt x="13371068" y="5745607"/>
                    <a:pt x="13240386" y="5521071"/>
                  </a:cubicBezTo>
                  <a:lnTo>
                    <a:pt x="13295249" y="5489194"/>
                  </a:lnTo>
                  <a:lnTo>
                    <a:pt x="13240386" y="5521071"/>
                  </a:lnTo>
                  <a:lnTo>
                    <a:pt x="10313416" y="490601"/>
                  </a:lnTo>
                  <a:cubicBezTo>
                    <a:pt x="10182479" y="265430"/>
                    <a:pt x="9941687" y="127000"/>
                    <a:pt x="9681210" y="127000"/>
                  </a:cubicBezTo>
                  <a:lnTo>
                    <a:pt x="3822319" y="127000"/>
                  </a:lnTo>
                  <a:cubicBezTo>
                    <a:pt x="3561842" y="127000"/>
                    <a:pt x="3321050" y="265430"/>
                    <a:pt x="3190113" y="490601"/>
                  </a:cubicBezTo>
                  <a:lnTo>
                    <a:pt x="263271" y="5521071"/>
                  </a:lnTo>
                  <a:lnTo>
                    <a:pt x="208407" y="5489194"/>
                  </a:lnTo>
                  <a:lnTo>
                    <a:pt x="263271" y="5521071"/>
                  </a:lnTo>
                  <a:cubicBezTo>
                    <a:pt x="132588" y="5745607"/>
                    <a:pt x="132588" y="6022975"/>
                    <a:pt x="263271" y="6247511"/>
                  </a:cubicBezTo>
                  <a:lnTo>
                    <a:pt x="208407" y="6279388"/>
                  </a:lnTo>
                  <a:lnTo>
                    <a:pt x="263271" y="6247511"/>
                  </a:lnTo>
                  <a:lnTo>
                    <a:pt x="3190113" y="11277981"/>
                  </a:lnTo>
                  <a:cubicBezTo>
                    <a:pt x="3321050" y="11503152"/>
                    <a:pt x="3561842" y="11641582"/>
                    <a:pt x="3822319" y="11641582"/>
                  </a:cubicBezTo>
                  <a:lnTo>
                    <a:pt x="9681210" y="11641582"/>
                  </a:lnTo>
                  <a:cubicBezTo>
                    <a:pt x="9941687" y="11641582"/>
                    <a:pt x="10182480" y="11503152"/>
                    <a:pt x="10313417" y="11277981"/>
                  </a:cubicBezTo>
                  <a:lnTo>
                    <a:pt x="13240259" y="6247511"/>
                  </a:lnTo>
                  <a:close/>
                </a:path>
              </a:pathLst>
            </a:custGeom>
            <a:solidFill>
              <a:srgbClr val="FFFFFF"/>
            </a:solidFill>
          </p:spPr>
        </p:sp>
      </p:grpSp>
      <p:grpSp>
        <p:nvGrpSpPr>
          <p:cNvPr id="35" name="Group 35"/>
          <p:cNvGrpSpPr/>
          <p:nvPr/>
        </p:nvGrpSpPr>
        <p:grpSpPr>
          <a:xfrm>
            <a:off x="4551786" y="820719"/>
            <a:ext cx="7494335" cy="1734693"/>
            <a:chOff x="0" y="0"/>
            <a:chExt cx="9992447" cy="2312924"/>
          </a:xfrm>
        </p:grpSpPr>
        <p:sp>
          <p:nvSpPr>
            <p:cNvPr id="36" name="Freeform 36"/>
            <p:cNvSpPr/>
            <p:nvPr/>
          </p:nvSpPr>
          <p:spPr>
            <a:xfrm>
              <a:off x="0" y="0"/>
              <a:ext cx="9992447" cy="2312924"/>
            </a:xfrm>
            <a:custGeom>
              <a:avLst/>
              <a:gdLst/>
              <a:ahLst/>
              <a:cxnLst/>
              <a:rect l="l" t="t" r="r" b="b"/>
              <a:pathLst>
                <a:path w="9992447" h="2312924">
                  <a:moveTo>
                    <a:pt x="0" y="0"/>
                  </a:moveTo>
                  <a:lnTo>
                    <a:pt x="9992447" y="0"/>
                  </a:lnTo>
                  <a:lnTo>
                    <a:pt x="9992447" y="2312924"/>
                  </a:lnTo>
                  <a:lnTo>
                    <a:pt x="0" y="2312924"/>
                  </a:lnTo>
                  <a:close/>
                </a:path>
              </a:pathLst>
            </a:custGeom>
            <a:solidFill>
              <a:srgbClr val="000000">
                <a:alpha val="0"/>
              </a:srgbClr>
            </a:solidFill>
          </p:spPr>
        </p:sp>
        <p:sp>
          <p:nvSpPr>
            <p:cNvPr id="37" name="TextBox 37"/>
            <p:cNvSpPr txBox="1"/>
            <p:nvPr/>
          </p:nvSpPr>
          <p:spPr>
            <a:xfrm>
              <a:off x="0" y="-66675"/>
              <a:ext cx="9992447" cy="2379599"/>
            </a:xfrm>
            <a:prstGeom prst="rect">
              <a:avLst/>
            </a:prstGeom>
          </p:spPr>
          <p:txBody>
            <a:bodyPr lIns="0" tIns="0" rIns="0" bIns="0" rtlCol="0" anchor="t"/>
            <a:lstStyle/>
            <a:p>
              <a:pPr algn="l">
                <a:lnSpc>
                  <a:spcPts val="8400"/>
                </a:lnSpc>
              </a:pPr>
              <a:r>
                <a:rPr lang="en-US" sz="7000" b="1">
                  <a:solidFill>
                    <a:srgbClr val="243B55"/>
                  </a:solidFill>
                  <a:latin typeface="Poppins Bold"/>
                  <a:ea typeface="Poppins Bold"/>
                  <a:cs typeface="Poppins Bold"/>
                  <a:sym typeface="Poppins Bold"/>
                </a:rPr>
                <a:t>MENTORING</a:t>
              </a:r>
            </a:p>
          </p:txBody>
        </p:sp>
      </p:grpSp>
      <p:sp>
        <p:nvSpPr>
          <p:cNvPr id="38" name="Freeform 38"/>
          <p:cNvSpPr/>
          <p:nvPr/>
        </p:nvSpPr>
        <p:spPr>
          <a:xfrm>
            <a:off x="11504822" y="-6367386"/>
            <a:ext cx="10378556" cy="9641361"/>
          </a:xfrm>
          <a:custGeom>
            <a:avLst/>
            <a:gdLst/>
            <a:ahLst/>
            <a:cxnLst/>
            <a:rect l="l" t="t" r="r" b="b"/>
            <a:pathLst>
              <a:path w="10378556" h="9641361">
                <a:moveTo>
                  <a:pt x="0" y="0"/>
                </a:moveTo>
                <a:lnTo>
                  <a:pt x="10378556" y="0"/>
                </a:lnTo>
                <a:lnTo>
                  <a:pt x="10378556" y="9641361"/>
                </a:lnTo>
                <a:lnTo>
                  <a:pt x="0" y="964136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9" name="Freeform 39"/>
          <p:cNvSpPr/>
          <p:nvPr/>
        </p:nvSpPr>
        <p:spPr>
          <a:xfrm>
            <a:off x="13636093" y="-4565121"/>
            <a:ext cx="7875678" cy="7343795"/>
          </a:xfrm>
          <a:custGeom>
            <a:avLst/>
            <a:gdLst/>
            <a:ahLst/>
            <a:cxnLst/>
            <a:rect l="l" t="t" r="r" b="b"/>
            <a:pathLst>
              <a:path w="7875678" h="7343795">
                <a:moveTo>
                  <a:pt x="0" y="0"/>
                </a:moveTo>
                <a:lnTo>
                  <a:pt x="7875679" y="0"/>
                </a:lnTo>
                <a:lnTo>
                  <a:pt x="7875679" y="7343795"/>
                </a:lnTo>
                <a:lnTo>
                  <a:pt x="0" y="734379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40" name="Freeform 40"/>
          <p:cNvSpPr/>
          <p:nvPr/>
        </p:nvSpPr>
        <p:spPr>
          <a:xfrm>
            <a:off x="15883828" y="247235"/>
            <a:ext cx="3380208" cy="3084698"/>
          </a:xfrm>
          <a:custGeom>
            <a:avLst/>
            <a:gdLst/>
            <a:ahLst/>
            <a:cxnLst/>
            <a:rect l="l" t="t" r="r" b="b"/>
            <a:pathLst>
              <a:path w="3380208" h="3084698">
                <a:moveTo>
                  <a:pt x="0" y="0"/>
                </a:moveTo>
                <a:lnTo>
                  <a:pt x="3380208" y="0"/>
                </a:lnTo>
                <a:lnTo>
                  <a:pt x="3380208" y="3084698"/>
                </a:lnTo>
                <a:lnTo>
                  <a:pt x="0" y="308469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41" name="Freeform 41"/>
          <p:cNvSpPr/>
          <p:nvPr/>
        </p:nvSpPr>
        <p:spPr>
          <a:xfrm>
            <a:off x="-988600" y="-658846"/>
            <a:ext cx="2966944" cy="2570115"/>
          </a:xfrm>
          <a:custGeom>
            <a:avLst/>
            <a:gdLst/>
            <a:ahLst/>
            <a:cxnLst/>
            <a:rect l="l" t="t" r="r" b="b"/>
            <a:pathLst>
              <a:path w="2966944" h="2570115">
                <a:moveTo>
                  <a:pt x="0" y="0"/>
                </a:moveTo>
                <a:lnTo>
                  <a:pt x="2966944" y="0"/>
                </a:lnTo>
                <a:lnTo>
                  <a:pt x="2966944" y="2570115"/>
                </a:lnTo>
                <a:lnTo>
                  <a:pt x="0" y="2570115"/>
                </a:lnTo>
                <a:lnTo>
                  <a:pt x="0" y="0"/>
                </a:lnTo>
                <a:close/>
              </a:path>
            </a:pathLst>
          </a:custGeom>
          <a:blipFill>
            <a:blip r:embed="rId34">
              <a:alphaModFix amt="5000"/>
              <a:extLst>
                <a:ext uri="{96DAC541-7B7A-43D3-8B79-37D633B846F1}">
                  <asvg:svgBlip xmlns:asvg="http://schemas.microsoft.com/office/drawing/2016/SVG/main" r:embed="rId35"/>
                </a:ext>
              </a:extLst>
            </a:blip>
            <a:stretch>
              <a:fillRect l="-49" r="-49"/>
            </a:stretch>
          </a:blipFill>
        </p:spPr>
      </p:sp>
      <p:sp>
        <p:nvSpPr>
          <p:cNvPr id="42" name="Freeform 42"/>
          <p:cNvSpPr/>
          <p:nvPr/>
        </p:nvSpPr>
        <p:spPr>
          <a:xfrm>
            <a:off x="-675504" y="10059862"/>
            <a:ext cx="1351009" cy="454277"/>
          </a:xfrm>
          <a:custGeom>
            <a:avLst/>
            <a:gdLst/>
            <a:ahLst/>
            <a:cxnLst/>
            <a:rect l="l" t="t" r="r" b="b"/>
            <a:pathLst>
              <a:path w="1351009" h="454277">
                <a:moveTo>
                  <a:pt x="0" y="0"/>
                </a:moveTo>
                <a:lnTo>
                  <a:pt x="1351009" y="0"/>
                </a:lnTo>
                <a:lnTo>
                  <a:pt x="1351009" y="454277"/>
                </a:lnTo>
                <a:lnTo>
                  <a:pt x="0" y="454277"/>
                </a:lnTo>
                <a:lnTo>
                  <a:pt x="0" y="0"/>
                </a:lnTo>
                <a:close/>
              </a:path>
            </a:pathLst>
          </a:custGeom>
          <a:blipFill>
            <a:blip r:embed="rId4">
              <a:extLst>
                <a:ext uri="{96DAC541-7B7A-43D3-8B79-37D633B846F1}">
                  <asvg:svgBlip xmlns:asvg="http://schemas.microsoft.com/office/drawing/2016/SVG/main" r:embed="rId5"/>
                </a:ext>
              </a:extLst>
            </a:blip>
            <a:stretch>
              <a:fillRect t="-264" b="-264"/>
            </a:stretch>
          </a:blipFill>
        </p:spPr>
      </p:sp>
      <p:sp>
        <p:nvSpPr>
          <p:cNvPr id="43" name="Freeform 43"/>
          <p:cNvSpPr/>
          <p:nvPr/>
        </p:nvSpPr>
        <p:spPr>
          <a:xfrm>
            <a:off x="13573908" y="-444369"/>
            <a:ext cx="1177504" cy="797759"/>
          </a:xfrm>
          <a:custGeom>
            <a:avLst/>
            <a:gdLst/>
            <a:ahLst/>
            <a:cxnLst/>
            <a:rect l="l" t="t" r="r" b="b"/>
            <a:pathLst>
              <a:path w="1177504" h="797759">
                <a:moveTo>
                  <a:pt x="0" y="0"/>
                </a:moveTo>
                <a:lnTo>
                  <a:pt x="1177504" y="0"/>
                </a:lnTo>
                <a:lnTo>
                  <a:pt x="1177504" y="797759"/>
                </a:lnTo>
                <a:lnTo>
                  <a:pt x="0" y="797759"/>
                </a:lnTo>
                <a:lnTo>
                  <a:pt x="0" y="0"/>
                </a:lnTo>
                <a:close/>
              </a:path>
            </a:pathLst>
          </a:custGeom>
          <a:blipFill>
            <a:blip r:embed="rId36">
              <a:extLst>
                <a:ext uri="{96DAC541-7B7A-43D3-8B79-37D633B846F1}">
                  <asvg:svgBlip xmlns:asvg="http://schemas.microsoft.com/office/drawing/2016/SVG/main" r:embed="rId37"/>
                </a:ext>
              </a:extLst>
            </a:blip>
            <a:stretch>
              <a:fillRect l="-5" r="-5"/>
            </a:stretch>
          </a:blipFill>
        </p:spPr>
      </p:sp>
      <p:grpSp>
        <p:nvGrpSpPr>
          <p:cNvPr id="44" name="Group 44"/>
          <p:cNvGrpSpPr/>
          <p:nvPr/>
        </p:nvGrpSpPr>
        <p:grpSpPr>
          <a:xfrm>
            <a:off x="2428266" y="238486"/>
            <a:ext cx="713771" cy="732699"/>
            <a:chOff x="0" y="0"/>
            <a:chExt cx="951695" cy="976932"/>
          </a:xfrm>
        </p:grpSpPr>
        <p:sp>
          <p:nvSpPr>
            <p:cNvPr id="45" name="Freeform 45"/>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38"/>
              <a:stretch>
                <a:fillRect l="-89" r="-84" b="-4"/>
              </a:stretch>
            </a:blipFill>
          </p:spPr>
        </p:sp>
      </p:grpSp>
      <p:grpSp>
        <p:nvGrpSpPr>
          <p:cNvPr id="46" name="Group 46"/>
          <p:cNvGrpSpPr/>
          <p:nvPr/>
        </p:nvGrpSpPr>
        <p:grpSpPr>
          <a:xfrm>
            <a:off x="111503" y="124791"/>
            <a:ext cx="2288188" cy="1016337"/>
            <a:chOff x="0" y="0"/>
            <a:chExt cx="3050917" cy="1355116"/>
          </a:xfrm>
        </p:grpSpPr>
        <p:sp>
          <p:nvSpPr>
            <p:cNvPr id="47" name="Freeform 47"/>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39"/>
              <a:stretch>
                <a:fillRect t="-169" b="-171"/>
              </a:stretch>
            </a:blipFill>
          </p:spPr>
        </p:sp>
      </p:grpSp>
      <p:grpSp>
        <p:nvGrpSpPr>
          <p:cNvPr id="48" name="Group 48"/>
          <p:cNvGrpSpPr/>
          <p:nvPr/>
        </p:nvGrpSpPr>
        <p:grpSpPr>
          <a:xfrm>
            <a:off x="6715450" y="2778674"/>
            <a:ext cx="11388605" cy="7223278"/>
            <a:chOff x="0" y="0"/>
            <a:chExt cx="14753130" cy="9357244"/>
          </a:xfrm>
        </p:grpSpPr>
        <p:sp>
          <p:nvSpPr>
            <p:cNvPr id="49" name="Freeform 49"/>
            <p:cNvSpPr/>
            <p:nvPr/>
          </p:nvSpPr>
          <p:spPr>
            <a:xfrm>
              <a:off x="0" y="0"/>
              <a:ext cx="14753130" cy="9357244"/>
            </a:xfrm>
            <a:custGeom>
              <a:avLst/>
              <a:gdLst/>
              <a:ahLst/>
              <a:cxnLst/>
              <a:rect l="l" t="t" r="r" b="b"/>
              <a:pathLst>
                <a:path w="14753130" h="9357244">
                  <a:moveTo>
                    <a:pt x="0" y="0"/>
                  </a:moveTo>
                  <a:lnTo>
                    <a:pt x="14753130" y="0"/>
                  </a:lnTo>
                  <a:lnTo>
                    <a:pt x="14753130" y="9357244"/>
                  </a:lnTo>
                  <a:lnTo>
                    <a:pt x="0" y="9357244"/>
                  </a:lnTo>
                  <a:close/>
                </a:path>
              </a:pathLst>
            </a:custGeom>
            <a:solidFill>
              <a:srgbClr val="000000">
                <a:alpha val="0"/>
              </a:srgbClr>
            </a:solidFill>
          </p:spPr>
        </p:sp>
        <p:sp>
          <p:nvSpPr>
            <p:cNvPr id="50" name="TextBox 50"/>
            <p:cNvSpPr txBox="1"/>
            <p:nvPr/>
          </p:nvSpPr>
          <p:spPr>
            <a:xfrm>
              <a:off x="0" y="-66675"/>
              <a:ext cx="14753130" cy="9423919"/>
            </a:xfrm>
            <a:prstGeom prst="rect">
              <a:avLst/>
            </a:prstGeom>
          </p:spPr>
          <p:txBody>
            <a:bodyPr lIns="0" tIns="0" rIns="0" bIns="0" rtlCol="0" anchor="t"/>
            <a:lstStyle/>
            <a:p>
              <a:pPr algn="l">
                <a:lnSpc>
                  <a:spcPts val="3639"/>
                </a:lnSpc>
              </a:pPr>
              <a:endParaRPr/>
            </a:p>
            <a:p>
              <a:pPr marL="561337" lvl="1" indent="-280669" algn="l">
                <a:lnSpc>
                  <a:spcPts val="3639"/>
                </a:lnSpc>
                <a:buFont typeface="Arial"/>
                <a:buChar char="•"/>
              </a:pPr>
              <a:r>
                <a:rPr lang="en-US" sz="2599">
                  <a:solidFill>
                    <a:srgbClr val="1D1A1B"/>
                  </a:solidFill>
                  <a:latin typeface="Poppins"/>
                  <a:ea typeface="Poppins"/>
                  <a:cs typeface="Poppins"/>
                  <a:sym typeface="Poppins"/>
                </a:rPr>
                <a:t>Pembimbingan peningkatan kinerja proses berbagi pengetahuan, pengalaman dan keterampilan dari orang yang lebih berpengalaman serta pembimbingan dalam melaksanakan proses aktualisasi di tempat kerjanya. </a:t>
              </a:r>
            </a:p>
            <a:p>
              <a:pPr marL="561337" lvl="1" indent="-280669" algn="l">
                <a:lnSpc>
                  <a:spcPts val="3639"/>
                </a:lnSpc>
                <a:buFont typeface="Arial"/>
                <a:buChar char="•"/>
              </a:pPr>
              <a:r>
                <a:rPr lang="en-US" sz="2599">
                  <a:solidFill>
                    <a:srgbClr val="1D1A1B"/>
                  </a:solidFill>
                  <a:latin typeface="Poppins"/>
                  <a:ea typeface="Poppins"/>
                  <a:cs typeface="Poppins"/>
                  <a:sym typeface="Poppins"/>
                </a:rPr>
                <a:t>Mentor adalah atasan setiap peserta atau pejabat yang ditunjuk oleh pejabat pembina kepegawaian yang berperan memberikan dukungan kepada aktualisasi peserta pelatihan. </a:t>
              </a:r>
            </a:p>
            <a:p>
              <a:pPr marL="561339" lvl="1" indent="-280669" algn="l">
                <a:lnSpc>
                  <a:spcPts val="3639"/>
                </a:lnSpc>
                <a:buFont typeface="Arial"/>
                <a:buChar char="•"/>
              </a:pPr>
              <a:r>
                <a:rPr lang="en-US" sz="2599">
                  <a:solidFill>
                    <a:srgbClr val="1D1A1B"/>
                  </a:solidFill>
                  <a:latin typeface="Poppins"/>
                  <a:ea typeface="Poppins"/>
                  <a:cs typeface="Poppins"/>
                  <a:sym typeface="Poppins"/>
                </a:rPr>
                <a:t>Tujuan pelaksanaan diadakan mentoring dalam Pelatihan Dasar CPNS adalah: 1) menetapkan core isu permasalahan yang akan diangkat Peserta; 2) menentukan solusi dan kegiatan dalam proses aktualisasi; 3) memastikan kelancaran proses habituasi yang dilakukan Peserta; dan 4) memastikan Mentee dapat menggali dan mengembangkan potensi diri dalam proses aktualisasi.</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49315" y="79897"/>
            <a:ext cx="3325981" cy="3647099"/>
          </a:xfrm>
          <a:custGeom>
            <a:avLst/>
            <a:gdLst/>
            <a:ahLst/>
            <a:cxnLst/>
            <a:rect l="l" t="t" r="r" b="b"/>
            <a:pathLst>
              <a:path w="3325981" h="3647099">
                <a:moveTo>
                  <a:pt x="0" y="0"/>
                </a:moveTo>
                <a:lnTo>
                  <a:pt x="3325980" y="0"/>
                </a:lnTo>
                <a:lnTo>
                  <a:pt x="3325980" y="3647099"/>
                </a:lnTo>
                <a:lnTo>
                  <a:pt x="0" y="36470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9128" y="9586759"/>
            <a:ext cx="18874441" cy="1051205"/>
          </a:xfrm>
          <a:custGeom>
            <a:avLst/>
            <a:gdLst/>
            <a:ahLst/>
            <a:cxnLst/>
            <a:rect l="l" t="t" r="r" b="b"/>
            <a:pathLst>
              <a:path w="18874441" h="1051205">
                <a:moveTo>
                  <a:pt x="0" y="0"/>
                </a:moveTo>
                <a:lnTo>
                  <a:pt x="18874441" y="0"/>
                </a:lnTo>
                <a:lnTo>
                  <a:pt x="18874441" y="1051205"/>
                </a:lnTo>
                <a:lnTo>
                  <a:pt x="0" y="1051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170605" y="10110266"/>
            <a:ext cx="1351009" cy="454277"/>
          </a:xfrm>
          <a:custGeom>
            <a:avLst/>
            <a:gdLst/>
            <a:ahLst/>
            <a:cxnLst/>
            <a:rect l="l" t="t" r="r" b="b"/>
            <a:pathLst>
              <a:path w="1351009" h="454277">
                <a:moveTo>
                  <a:pt x="0" y="0"/>
                </a:moveTo>
                <a:lnTo>
                  <a:pt x="1351009" y="0"/>
                </a:lnTo>
                <a:lnTo>
                  <a:pt x="1351009" y="454277"/>
                </a:lnTo>
                <a:lnTo>
                  <a:pt x="0" y="454277"/>
                </a:lnTo>
                <a:lnTo>
                  <a:pt x="0" y="0"/>
                </a:lnTo>
                <a:close/>
              </a:path>
            </a:pathLst>
          </a:custGeom>
          <a:blipFill>
            <a:blip r:embed="rId6">
              <a:extLst>
                <a:ext uri="{96DAC541-7B7A-43D3-8B79-37D633B846F1}">
                  <asvg:svgBlip xmlns:asvg="http://schemas.microsoft.com/office/drawing/2016/SVG/main" r:embed="rId7"/>
                </a:ext>
              </a:extLst>
            </a:blip>
            <a:stretch>
              <a:fillRect t="-264" b="-264"/>
            </a:stretch>
          </a:blipFill>
        </p:spPr>
      </p:sp>
      <p:sp>
        <p:nvSpPr>
          <p:cNvPr id="5" name="Freeform 5"/>
          <p:cNvSpPr/>
          <p:nvPr/>
        </p:nvSpPr>
        <p:spPr>
          <a:xfrm flipV="1">
            <a:off x="9562752" y="9367584"/>
            <a:ext cx="3759752" cy="3332081"/>
          </a:xfrm>
          <a:custGeom>
            <a:avLst/>
            <a:gdLst/>
            <a:ahLst/>
            <a:cxnLst/>
            <a:rect l="l" t="t" r="r" b="b"/>
            <a:pathLst>
              <a:path w="3759752" h="3332081">
                <a:moveTo>
                  <a:pt x="0" y="3332081"/>
                </a:moveTo>
                <a:lnTo>
                  <a:pt x="3759752" y="3332081"/>
                </a:lnTo>
                <a:lnTo>
                  <a:pt x="3759752" y="0"/>
                </a:lnTo>
                <a:lnTo>
                  <a:pt x="0" y="0"/>
                </a:lnTo>
                <a:lnTo>
                  <a:pt x="0" y="3332081"/>
                </a:lnTo>
                <a:close/>
              </a:path>
            </a:pathLst>
          </a:custGeom>
          <a:blipFill>
            <a:blip r:embed="rId8">
              <a:alphaModFix amt="5000"/>
              <a:extLst>
                <a:ext uri="{96DAC541-7B7A-43D3-8B79-37D633B846F1}">
                  <asvg:svgBlip xmlns:asvg="http://schemas.microsoft.com/office/drawing/2016/SVG/main" r:embed="rId9"/>
                </a:ext>
              </a:extLst>
            </a:blip>
            <a:stretch>
              <a:fillRect l="-9" r="-9"/>
            </a:stretch>
          </a:blipFill>
        </p:spPr>
      </p:sp>
      <p:sp>
        <p:nvSpPr>
          <p:cNvPr id="6" name="Freeform 6"/>
          <p:cNvSpPr/>
          <p:nvPr/>
        </p:nvSpPr>
        <p:spPr>
          <a:xfrm>
            <a:off x="6715450" y="9870445"/>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8533867" y="9870445"/>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8" name="Group 8"/>
          <p:cNvGrpSpPr/>
          <p:nvPr/>
        </p:nvGrpSpPr>
        <p:grpSpPr>
          <a:xfrm>
            <a:off x="8913181" y="9895637"/>
            <a:ext cx="1467752" cy="224154"/>
            <a:chOff x="0" y="0"/>
            <a:chExt cx="1957003" cy="298872"/>
          </a:xfrm>
        </p:grpSpPr>
        <p:sp>
          <p:nvSpPr>
            <p:cNvPr id="9" name="Freeform 9"/>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0" name="TextBox 10"/>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humas_lan</a:t>
              </a:r>
            </a:p>
          </p:txBody>
        </p:sp>
      </p:grpSp>
      <p:grpSp>
        <p:nvGrpSpPr>
          <p:cNvPr id="11" name="Group 11"/>
          <p:cNvGrpSpPr/>
          <p:nvPr/>
        </p:nvGrpSpPr>
        <p:grpSpPr>
          <a:xfrm>
            <a:off x="10578369" y="9895637"/>
            <a:ext cx="1467752" cy="224154"/>
            <a:chOff x="0" y="0"/>
            <a:chExt cx="1957003" cy="298872"/>
          </a:xfrm>
        </p:grpSpPr>
        <p:sp>
          <p:nvSpPr>
            <p:cNvPr id="12" name="Freeform 12"/>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13" name="TextBox 13"/>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LAN_RI</a:t>
              </a:r>
            </a:p>
          </p:txBody>
        </p:sp>
      </p:grpSp>
      <p:sp>
        <p:nvSpPr>
          <p:cNvPr id="14" name="Freeform 14"/>
          <p:cNvSpPr/>
          <p:nvPr/>
        </p:nvSpPr>
        <p:spPr>
          <a:xfrm>
            <a:off x="13434209" y="9875110"/>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199056" y="9886096"/>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10265053" y="9955769"/>
            <a:ext cx="155468" cy="154497"/>
          </a:xfrm>
          <a:custGeom>
            <a:avLst/>
            <a:gdLst/>
            <a:ahLst/>
            <a:cxnLst/>
            <a:rect l="l" t="t" r="r" b="b"/>
            <a:pathLst>
              <a:path w="155468" h="154497">
                <a:moveTo>
                  <a:pt x="0" y="0"/>
                </a:moveTo>
                <a:lnTo>
                  <a:pt x="155468" y="0"/>
                </a:lnTo>
                <a:lnTo>
                  <a:pt x="155468" y="154497"/>
                </a:lnTo>
                <a:lnTo>
                  <a:pt x="0" y="154497"/>
                </a:lnTo>
                <a:lnTo>
                  <a:pt x="0" y="0"/>
                </a:lnTo>
                <a:close/>
              </a:path>
            </a:pathLst>
          </a:custGeom>
          <a:blipFill>
            <a:blip r:embed="rId18">
              <a:extLst>
                <a:ext uri="{96DAC541-7B7A-43D3-8B79-37D633B846F1}">
                  <asvg:svgBlip xmlns:asvg="http://schemas.microsoft.com/office/drawing/2016/SVG/main" r:embed="rId19"/>
                </a:ext>
              </a:extLst>
            </a:blip>
            <a:stretch>
              <a:fillRect t="-314" b="-314"/>
            </a:stretch>
          </a:blipFill>
        </p:spPr>
      </p:sp>
      <p:sp>
        <p:nvSpPr>
          <p:cNvPr id="17" name="Freeform 17"/>
          <p:cNvSpPr/>
          <p:nvPr/>
        </p:nvSpPr>
        <p:spPr>
          <a:xfrm>
            <a:off x="11536995" y="9870445"/>
            <a:ext cx="287462" cy="287462"/>
          </a:xfrm>
          <a:custGeom>
            <a:avLst/>
            <a:gdLst/>
            <a:ahLst/>
            <a:cxnLst/>
            <a:rect l="l" t="t" r="r" b="b"/>
            <a:pathLst>
              <a:path w="287462" h="287462">
                <a:moveTo>
                  <a:pt x="0" y="0"/>
                </a:moveTo>
                <a:lnTo>
                  <a:pt x="287462" y="0"/>
                </a:lnTo>
                <a:lnTo>
                  <a:pt x="287462" y="287462"/>
                </a:lnTo>
                <a:lnTo>
                  <a:pt x="0" y="2874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1631119" y="9919344"/>
            <a:ext cx="99215" cy="209979"/>
          </a:xfrm>
          <a:custGeom>
            <a:avLst/>
            <a:gdLst/>
            <a:ahLst/>
            <a:cxnLst/>
            <a:rect l="l" t="t" r="r" b="b"/>
            <a:pathLst>
              <a:path w="99215" h="209979">
                <a:moveTo>
                  <a:pt x="0" y="0"/>
                </a:moveTo>
                <a:lnTo>
                  <a:pt x="99215" y="0"/>
                </a:lnTo>
                <a:lnTo>
                  <a:pt x="99215" y="209979"/>
                </a:lnTo>
                <a:lnTo>
                  <a:pt x="0" y="209979"/>
                </a:lnTo>
                <a:lnTo>
                  <a:pt x="0" y="0"/>
                </a:lnTo>
                <a:close/>
              </a:path>
            </a:pathLst>
          </a:custGeom>
          <a:blipFill>
            <a:blip r:embed="rId20">
              <a:extLst>
                <a:ext uri="{96DAC541-7B7A-43D3-8B79-37D633B846F1}">
                  <asvg:svgBlip xmlns:asvg="http://schemas.microsoft.com/office/drawing/2016/SVG/main" r:embed="rId21"/>
                </a:ext>
              </a:extLst>
            </a:blip>
            <a:stretch>
              <a:fillRect l="-609" r="-609"/>
            </a:stretch>
          </a:blipFill>
        </p:spPr>
      </p:sp>
      <p:grpSp>
        <p:nvGrpSpPr>
          <p:cNvPr id="19" name="Group 19"/>
          <p:cNvGrpSpPr/>
          <p:nvPr/>
        </p:nvGrpSpPr>
        <p:grpSpPr>
          <a:xfrm>
            <a:off x="7066116" y="9881237"/>
            <a:ext cx="1467752" cy="224154"/>
            <a:chOff x="0" y="0"/>
            <a:chExt cx="1957003" cy="298872"/>
          </a:xfrm>
        </p:grpSpPr>
        <p:sp>
          <p:nvSpPr>
            <p:cNvPr id="20" name="Freeform 20"/>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1" name="TextBox 21"/>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www.lan.go.id</a:t>
              </a:r>
            </a:p>
          </p:txBody>
        </p:sp>
      </p:grpSp>
      <p:grpSp>
        <p:nvGrpSpPr>
          <p:cNvPr id="22" name="Group 22"/>
          <p:cNvGrpSpPr/>
          <p:nvPr/>
        </p:nvGrpSpPr>
        <p:grpSpPr>
          <a:xfrm>
            <a:off x="11910182" y="9895637"/>
            <a:ext cx="1467752" cy="224154"/>
            <a:chOff x="0" y="0"/>
            <a:chExt cx="1957003" cy="298872"/>
          </a:xfrm>
        </p:grpSpPr>
        <p:sp>
          <p:nvSpPr>
            <p:cNvPr id="23" name="Freeform 23"/>
            <p:cNvSpPr/>
            <p:nvPr/>
          </p:nvSpPr>
          <p:spPr>
            <a:xfrm>
              <a:off x="0" y="0"/>
              <a:ext cx="1957003" cy="298872"/>
            </a:xfrm>
            <a:custGeom>
              <a:avLst/>
              <a:gdLst/>
              <a:ahLst/>
              <a:cxnLst/>
              <a:rect l="l" t="t" r="r" b="b"/>
              <a:pathLst>
                <a:path w="1957003" h="298872">
                  <a:moveTo>
                    <a:pt x="0" y="0"/>
                  </a:moveTo>
                  <a:lnTo>
                    <a:pt x="1957003" y="0"/>
                  </a:lnTo>
                  <a:lnTo>
                    <a:pt x="1957003" y="298872"/>
                  </a:lnTo>
                  <a:lnTo>
                    <a:pt x="0" y="298872"/>
                  </a:lnTo>
                  <a:close/>
                </a:path>
              </a:pathLst>
            </a:custGeom>
            <a:solidFill>
              <a:srgbClr val="000000">
                <a:alpha val="0"/>
              </a:srgbClr>
            </a:solidFill>
          </p:spPr>
        </p:sp>
        <p:sp>
          <p:nvSpPr>
            <p:cNvPr id="24" name="TextBox 24"/>
            <p:cNvSpPr txBox="1"/>
            <p:nvPr/>
          </p:nvSpPr>
          <p:spPr>
            <a:xfrm>
              <a:off x="0" y="-38100"/>
              <a:ext cx="1957003"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Humas LAN RI</a:t>
              </a:r>
            </a:p>
          </p:txBody>
        </p:sp>
      </p:grpSp>
      <p:grpSp>
        <p:nvGrpSpPr>
          <p:cNvPr id="25" name="Group 25"/>
          <p:cNvGrpSpPr/>
          <p:nvPr/>
        </p:nvGrpSpPr>
        <p:grpSpPr>
          <a:xfrm>
            <a:off x="13804873" y="9895637"/>
            <a:ext cx="3129668" cy="224154"/>
            <a:chOff x="0" y="0"/>
            <a:chExt cx="4172891" cy="298872"/>
          </a:xfrm>
        </p:grpSpPr>
        <p:sp>
          <p:nvSpPr>
            <p:cNvPr id="26" name="Freeform 26"/>
            <p:cNvSpPr/>
            <p:nvPr/>
          </p:nvSpPr>
          <p:spPr>
            <a:xfrm>
              <a:off x="0" y="0"/>
              <a:ext cx="4172891" cy="298872"/>
            </a:xfrm>
            <a:custGeom>
              <a:avLst/>
              <a:gdLst/>
              <a:ahLst/>
              <a:cxnLst/>
              <a:rect l="l" t="t" r="r" b="b"/>
              <a:pathLst>
                <a:path w="4172891" h="298872">
                  <a:moveTo>
                    <a:pt x="0" y="0"/>
                  </a:moveTo>
                  <a:lnTo>
                    <a:pt x="4172891" y="0"/>
                  </a:lnTo>
                  <a:lnTo>
                    <a:pt x="4172891" y="298872"/>
                  </a:lnTo>
                  <a:lnTo>
                    <a:pt x="0" y="298872"/>
                  </a:lnTo>
                  <a:close/>
                </a:path>
              </a:pathLst>
            </a:custGeom>
            <a:solidFill>
              <a:srgbClr val="000000">
                <a:alpha val="0"/>
              </a:srgbClr>
            </a:solidFill>
          </p:spPr>
        </p:sp>
        <p:sp>
          <p:nvSpPr>
            <p:cNvPr id="27" name="TextBox 27"/>
            <p:cNvSpPr txBox="1"/>
            <p:nvPr/>
          </p:nvSpPr>
          <p:spPr>
            <a:xfrm>
              <a:off x="0" y="-38100"/>
              <a:ext cx="4172891" cy="336972"/>
            </a:xfrm>
            <a:prstGeom prst="rect">
              <a:avLst/>
            </a:prstGeom>
          </p:spPr>
          <p:txBody>
            <a:bodyPr lIns="0" tIns="0" rIns="0" bIns="0" rtlCol="0" anchor="t"/>
            <a:lstStyle/>
            <a:p>
              <a:pPr algn="l">
                <a:lnSpc>
                  <a:spcPts val="1820"/>
                </a:lnSpc>
              </a:pPr>
              <a:r>
                <a:rPr lang="en-US" sz="1300">
                  <a:solidFill>
                    <a:srgbClr val="FFFFFF"/>
                  </a:solidFill>
                  <a:latin typeface="Poppins"/>
                  <a:ea typeface="Poppins"/>
                  <a:cs typeface="Poppins"/>
                  <a:sym typeface="Poppins"/>
                </a:rPr>
                <a:t>Lembaga Administrasi Negara</a:t>
              </a:r>
            </a:p>
          </p:txBody>
        </p:sp>
      </p:grpSp>
      <p:sp>
        <p:nvSpPr>
          <p:cNvPr id="28" name="Freeform 28"/>
          <p:cNvSpPr/>
          <p:nvPr/>
        </p:nvSpPr>
        <p:spPr>
          <a:xfrm flipV="1">
            <a:off x="11648768" y="9648593"/>
            <a:ext cx="3421181" cy="3032021"/>
          </a:xfrm>
          <a:custGeom>
            <a:avLst/>
            <a:gdLst/>
            <a:ahLst/>
            <a:cxnLst/>
            <a:rect l="l" t="t" r="r" b="b"/>
            <a:pathLst>
              <a:path w="3421181" h="3032021">
                <a:moveTo>
                  <a:pt x="0" y="3032021"/>
                </a:moveTo>
                <a:lnTo>
                  <a:pt x="3421181" y="3032021"/>
                </a:lnTo>
                <a:lnTo>
                  <a:pt x="3421181" y="0"/>
                </a:lnTo>
                <a:lnTo>
                  <a:pt x="0" y="0"/>
                </a:lnTo>
                <a:lnTo>
                  <a:pt x="0" y="3032021"/>
                </a:lnTo>
                <a:close/>
              </a:path>
            </a:pathLst>
          </a:custGeom>
          <a:blipFill>
            <a:blip r:embed="rId8">
              <a:alphaModFix amt="5000"/>
              <a:extLst>
                <a:ext uri="{96DAC541-7B7A-43D3-8B79-37D633B846F1}">
                  <asvg:svgBlip xmlns:asvg="http://schemas.microsoft.com/office/drawing/2016/SVG/main" r:embed="rId9"/>
                </a:ext>
              </a:extLst>
            </a:blip>
            <a:stretch>
              <a:fillRect l="-7" r="-7"/>
            </a:stretch>
          </a:blipFill>
        </p:spPr>
      </p:sp>
      <p:sp>
        <p:nvSpPr>
          <p:cNvPr id="29" name="Freeform 29"/>
          <p:cNvSpPr/>
          <p:nvPr/>
        </p:nvSpPr>
        <p:spPr>
          <a:xfrm>
            <a:off x="-936718" y="3936695"/>
            <a:ext cx="16273838" cy="2083389"/>
          </a:xfrm>
          <a:custGeom>
            <a:avLst/>
            <a:gdLst/>
            <a:ahLst/>
            <a:cxnLst/>
            <a:rect l="l" t="t" r="r" b="b"/>
            <a:pathLst>
              <a:path w="16273838" h="2083389">
                <a:moveTo>
                  <a:pt x="0" y="0"/>
                </a:moveTo>
                <a:lnTo>
                  <a:pt x="16273838" y="0"/>
                </a:lnTo>
                <a:lnTo>
                  <a:pt x="16273838" y="2083389"/>
                </a:lnTo>
                <a:lnTo>
                  <a:pt x="0" y="20833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0" name="Freeform 30"/>
          <p:cNvSpPr/>
          <p:nvPr/>
        </p:nvSpPr>
        <p:spPr>
          <a:xfrm>
            <a:off x="12077486" y="4344414"/>
            <a:ext cx="1833367" cy="1833367"/>
          </a:xfrm>
          <a:custGeom>
            <a:avLst/>
            <a:gdLst/>
            <a:ahLst/>
            <a:cxnLst/>
            <a:rect l="l" t="t" r="r" b="b"/>
            <a:pathLst>
              <a:path w="1833367" h="1833367">
                <a:moveTo>
                  <a:pt x="0" y="0"/>
                </a:moveTo>
                <a:lnTo>
                  <a:pt x="1833367" y="0"/>
                </a:lnTo>
                <a:lnTo>
                  <a:pt x="1833367" y="1833367"/>
                </a:lnTo>
                <a:lnTo>
                  <a:pt x="0" y="1833367"/>
                </a:lnTo>
                <a:lnTo>
                  <a:pt x="0" y="0"/>
                </a:lnTo>
                <a:close/>
              </a:path>
            </a:pathLst>
          </a:custGeom>
          <a:blipFill>
            <a:blip r:embed="rId24">
              <a:alphaModFix amt="40000"/>
              <a:extLst>
                <a:ext uri="{96DAC541-7B7A-43D3-8B79-37D633B846F1}">
                  <asvg:svgBlip xmlns:asvg="http://schemas.microsoft.com/office/drawing/2016/SVG/main" r:embed="rId25"/>
                </a:ext>
              </a:extLst>
            </a:blip>
            <a:stretch>
              <a:fillRect/>
            </a:stretch>
          </a:blipFill>
        </p:spPr>
      </p:sp>
      <p:sp>
        <p:nvSpPr>
          <p:cNvPr id="31" name="Freeform 31"/>
          <p:cNvSpPr/>
          <p:nvPr/>
        </p:nvSpPr>
        <p:spPr>
          <a:xfrm>
            <a:off x="2398835" y="4344414"/>
            <a:ext cx="1833367" cy="1833367"/>
          </a:xfrm>
          <a:custGeom>
            <a:avLst/>
            <a:gdLst/>
            <a:ahLst/>
            <a:cxnLst/>
            <a:rect l="l" t="t" r="r" b="b"/>
            <a:pathLst>
              <a:path w="1833367" h="1833367">
                <a:moveTo>
                  <a:pt x="0" y="0"/>
                </a:moveTo>
                <a:lnTo>
                  <a:pt x="1833367" y="0"/>
                </a:lnTo>
                <a:lnTo>
                  <a:pt x="1833367" y="1833367"/>
                </a:lnTo>
                <a:lnTo>
                  <a:pt x="0" y="1833367"/>
                </a:lnTo>
                <a:lnTo>
                  <a:pt x="0" y="0"/>
                </a:lnTo>
                <a:close/>
              </a:path>
            </a:pathLst>
          </a:custGeom>
          <a:blipFill>
            <a:blip r:embed="rId24">
              <a:alphaModFix amt="40000"/>
              <a:extLst>
                <a:ext uri="{96DAC541-7B7A-43D3-8B79-37D633B846F1}">
                  <asvg:svgBlip xmlns:asvg="http://schemas.microsoft.com/office/drawing/2016/SVG/main" r:embed="rId25"/>
                </a:ext>
              </a:extLst>
            </a:blip>
            <a:stretch>
              <a:fillRect/>
            </a:stretch>
          </a:blipFill>
        </p:spPr>
      </p:sp>
      <p:sp>
        <p:nvSpPr>
          <p:cNvPr id="32" name="Freeform 32"/>
          <p:cNvSpPr/>
          <p:nvPr/>
        </p:nvSpPr>
        <p:spPr>
          <a:xfrm>
            <a:off x="7238161" y="4344414"/>
            <a:ext cx="1833367" cy="1833367"/>
          </a:xfrm>
          <a:custGeom>
            <a:avLst/>
            <a:gdLst/>
            <a:ahLst/>
            <a:cxnLst/>
            <a:rect l="l" t="t" r="r" b="b"/>
            <a:pathLst>
              <a:path w="1833367" h="1833367">
                <a:moveTo>
                  <a:pt x="0" y="0"/>
                </a:moveTo>
                <a:lnTo>
                  <a:pt x="1833367" y="0"/>
                </a:lnTo>
                <a:lnTo>
                  <a:pt x="1833367" y="1833367"/>
                </a:lnTo>
                <a:lnTo>
                  <a:pt x="0" y="1833367"/>
                </a:lnTo>
                <a:lnTo>
                  <a:pt x="0" y="0"/>
                </a:lnTo>
                <a:close/>
              </a:path>
            </a:pathLst>
          </a:custGeom>
          <a:blipFill>
            <a:blip r:embed="rId24">
              <a:alphaModFix amt="40000"/>
              <a:extLst>
                <a:ext uri="{96DAC541-7B7A-43D3-8B79-37D633B846F1}">
                  <asvg:svgBlip xmlns:asvg="http://schemas.microsoft.com/office/drawing/2016/SVG/main" r:embed="rId25"/>
                </a:ext>
              </a:extLst>
            </a:blip>
            <a:stretch>
              <a:fillRect/>
            </a:stretch>
          </a:blipFill>
        </p:spPr>
      </p:sp>
      <p:sp>
        <p:nvSpPr>
          <p:cNvPr id="33" name="Freeform 33"/>
          <p:cNvSpPr/>
          <p:nvPr/>
        </p:nvSpPr>
        <p:spPr>
          <a:xfrm>
            <a:off x="15035244" y="-1199484"/>
            <a:ext cx="6467697" cy="6051313"/>
          </a:xfrm>
          <a:custGeom>
            <a:avLst/>
            <a:gdLst/>
            <a:ahLst/>
            <a:cxnLst/>
            <a:rect l="l" t="t" r="r" b="b"/>
            <a:pathLst>
              <a:path w="6467697" h="6051313">
                <a:moveTo>
                  <a:pt x="0" y="0"/>
                </a:moveTo>
                <a:lnTo>
                  <a:pt x="6467697" y="0"/>
                </a:lnTo>
                <a:lnTo>
                  <a:pt x="6467697" y="6051313"/>
                </a:lnTo>
                <a:lnTo>
                  <a:pt x="0" y="605131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34" name="Freeform 34"/>
          <p:cNvSpPr/>
          <p:nvPr/>
        </p:nvSpPr>
        <p:spPr>
          <a:xfrm>
            <a:off x="2540197" y="4293480"/>
            <a:ext cx="1550643" cy="1550643"/>
          </a:xfrm>
          <a:custGeom>
            <a:avLst/>
            <a:gdLst/>
            <a:ahLst/>
            <a:cxnLst/>
            <a:rect l="l" t="t" r="r" b="b"/>
            <a:pathLst>
              <a:path w="1550643" h="1550643">
                <a:moveTo>
                  <a:pt x="0" y="0"/>
                </a:moveTo>
                <a:lnTo>
                  <a:pt x="1550644" y="0"/>
                </a:lnTo>
                <a:lnTo>
                  <a:pt x="1550644" y="1550644"/>
                </a:lnTo>
                <a:lnTo>
                  <a:pt x="0" y="155064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5" name="Freeform 35"/>
          <p:cNvSpPr/>
          <p:nvPr/>
        </p:nvSpPr>
        <p:spPr>
          <a:xfrm>
            <a:off x="7379522" y="4293480"/>
            <a:ext cx="1550643" cy="1550643"/>
          </a:xfrm>
          <a:custGeom>
            <a:avLst/>
            <a:gdLst/>
            <a:ahLst/>
            <a:cxnLst/>
            <a:rect l="l" t="t" r="r" b="b"/>
            <a:pathLst>
              <a:path w="1550643" h="1550643">
                <a:moveTo>
                  <a:pt x="0" y="0"/>
                </a:moveTo>
                <a:lnTo>
                  <a:pt x="1550644" y="0"/>
                </a:lnTo>
                <a:lnTo>
                  <a:pt x="1550644" y="1550644"/>
                </a:lnTo>
                <a:lnTo>
                  <a:pt x="0" y="155064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6" name="Freeform 36"/>
          <p:cNvSpPr/>
          <p:nvPr/>
        </p:nvSpPr>
        <p:spPr>
          <a:xfrm>
            <a:off x="-2104488" y="-2010197"/>
            <a:ext cx="3859024" cy="3342880"/>
          </a:xfrm>
          <a:custGeom>
            <a:avLst/>
            <a:gdLst/>
            <a:ahLst/>
            <a:cxnLst/>
            <a:rect l="l" t="t" r="r" b="b"/>
            <a:pathLst>
              <a:path w="3859024" h="3342880">
                <a:moveTo>
                  <a:pt x="0" y="0"/>
                </a:moveTo>
                <a:lnTo>
                  <a:pt x="3859024" y="0"/>
                </a:lnTo>
                <a:lnTo>
                  <a:pt x="3859024" y="3342880"/>
                </a:lnTo>
                <a:lnTo>
                  <a:pt x="0" y="3342880"/>
                </a:lnTo>
                <a:lnTo>
                  <a:pt x="0" y="0"/>
                </a:lnTo>
                <a:close/>
              </a:path>
            </a:pathLst>
          </a:custGeom>
          <a:blipFill>
            <a:blip r:embed="rId30">
              <a:alphaModFix amt="5000"/>
              <a:extLst>
                <a:ext uri="{96DAC541-7B7A-43D3-8B79-37D633B846F1}">
                  <asvg:svgBlip xmlns:asvg="http://schemas.microsoft.com/office/drawing/2016/SVG/main" r:embed="rId31"/>
                </a:ext>
              </a:extLst>
            </a:blip>
            <a:stretch>
              <a:fillRect l="-99" r="-99"/>
            </a:stretch>
          </a:blipFill>
        </p:spPr>
      </p:sp>
      <p:sp>
        <p:nvSpPr>
          <p:cNvPr id="37" name="Freeform 37"/>
          <p:cNvSpPr/>
          <p:nvPr/>
        </p:nvSpPr>
        <p:spPr>
          <a:xfrm>
            <a:off x="-4700286" y="8841394"/>
            <a:ext cx="11457973" cy="7408442"/>
          </a:xfrm>
          <a:custGeom>
            <a:avLst/>
            <a:gdLst/>
            <a:ahLst/>
            <a:cxnLst/>
            <a:rect l="l" t="t" r="r" b="b"/>
            <a:pathLst>
              <a:path w="11457973" h="7408442">
                <a:moveTo>
                  <a:pt x="0" y="0"/>
                </a:moveTo>
                <a:lnTo>
                  <a:pt x="11457972" y="0"/>
                </a:lnTo>
                <a:lnTo>
                  <a:pt x="11457972" y="7408442"/>
                </a:lnTo>
                <a:lnTo>
                  <a:pt x="0" y="740844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8" name="Freeform 38"/>
          <p:cNvSpPr/>
          <p:nvPr/>
        </p:nvSpPr>
        <p:spPr>
          <a:xfrm>
            <a:off x="12218848" y="4293480"/>
            <a:ext cx="1550643" cy="1550643"/>
          </a:xfrm>
          <a:custGeom>
            <a:avLst/>
            <a:gdLst/>
            <a:ahLst/>
            <a:cxnLst/>
            <a:rect l="l" t="t" r="r" b="b"/>
            <a:pathLst>
              <a:path w="1550643" h="1550643">
                <a:moveTo>
                  <a:pt x="0" y="0"/>
                </a:moveTo>
                <a:lnTo>
                  <a:pt x="1550644" y="0"/>
                </a:lnTo>
                <a:lnTo>
                  <a:pt x="1550644" y="1550644"/>
                </a:lnTo>
                <a:lnTo>
                  <a:pt x="0" y="155064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9" name="Freeform 39"/>
          <p:cNvSpPr/>
          <p:nvPr/>
        </p:nvSpPr>
        <p:spPr>
          <a:xfrm>
            <a:off x="16631703" y="409332"/>
            <a:ext cx="3380208" cy="3084698"/>
          </a:xfrm>
          <a:custGeom>
            <a:avLst/>
            <a:gdLst/>
            <a:ahLst/>
            <a:cxnLst/>
            <a:rect l="l" t="t" r="r" b="b"/>
            <a:pathLst>
              <a:path w="3380208" h="3084698">
                <a:moveTo>
                  <a:pt x="0" y="0"/>
                </a:moveTo>
                <a:lnTo>
                  <a:pt x="3380208" y="0"/>
                </a:lnTo>
                <a:lnTo>
                  <a:pt x="3380208" y="3084698"/>
                </a:lnTo>
                <a:lnTo>
                  <a:pt x="0" y="3084698"/>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40" name="Freeform 40"/>
          <p:cNvSpPr/>
          <p:nvPr/>
        </p:nvSpPr>
        <p:spPr>
          <a:xfrm>
            <a:off x="-3085733" y="9755314"/>
            <a:ext cx="8431575" cy="3084698"/>
          </a:xfrm>
          <a:custGeom>
            <a:avLst/>
            <a:gdLst/>
            <a:ahLst/>
            <a:cxnLst/>
            <a:rect l="l" t="t" r="r" b="b"/>
            <a:pathLst>
              <a:path w="8431575" h="3084698">
                <a:moveTo>
                  <a:pt x="0" y="0"/>
                </a:moveTo>
                <a:lnTo>
                  <a:pt x="8431575" y="0"/>
                </a:lnTo>
                <a:lnTo>
                  <a:pt x="8431575" y="3084698"/>
                </a:lnTo>
                <a:lnTo>
                  <a:pt x="0" y="308469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41" name="Freeform 41"/>
          <p:cNvSpPr/>
          <p:nvPr/>
        </p:nvSpPr>
        <p:spPr>
          <a:xfrm>
            <a:off x="2919229" y="4730243"/>
            <a:ext cx="792580" cy="721248"/>
          </a:xfrm>
          <a:custGeom>
            <a:avLst/>
            <a:gdLst/>
            <a:ahLst/>
            <a:cxnLst/>
            <a:rect l="l" t="t" r="r" b="b"/>
            <a:pathLst>
              <a:path w="792580" h="721248">
                <a:moveTo>
                  <a:pt x="0" y="0"/>
                </a:moveTo>
                <a:lnTo>
                  <a:pt x="792580" y="0"/>
                </a:lnTo>
                <a:lnTo>
                  <a:pt x="792580" y="721248"/>
                </a:lnTo>
                <a:lnTo>
                  <a:pt x="0" y="721248"/>
                </a:lnTo>
                <a:lnTo>
                  <a:pt x="0" y="0"/>
                </a:lnTo>
                <a:close/>
              </a:path>
            </a:pathLst>
          </a:custGeom>
          <a:blipFill>
            <a:blip r:embed="rId38">
              <a:extLst>
                <a:ext uri="{96DAC541-7B7A-43D3-8B79-37D633B846F1}">
                  <asvg:svgBlip xmlns:asvg="http://schemas.microsoft.com/office/drawing/2016/SVG/main" r:embed="rId39"/>
                </a:ext>
              </a:extLst>
            </a:blip>
            <a:stretch>
              <a:fillRect l="-289" r="-289"/>
            </a:stretch>
          </a:blipFill>
        </p:spPr>
      </p:sp>
      <p:sp>
        <p:nvSpPr>
          <p:cNvPr id="42" name="Freeform 42"/>
          <p:cNvSpPr/>
          <p:nvPr/>
        </p:nvSpPr>
        <p:spPr>
          <a:xfrm>
            <a:off x="7781334" y="4692943"/>
            <a:ext cx="747021" cy="751719"/>
          </a:xfrm>
          <a:custGeom>
            <a:avLst/>
            <a:gdLst/>
            <a:ahLst/>
            <a:cxnLst/>
            <a:rect l="l" t="t" r="r" b="b"/>
            <a:pathLst>
              <a:path w="747021" h="751719">
                <a:moveTo>
                  <a:pt x="0" y="0"/>
                </a:moveTo>
                <a:lnTo>
                  <a:pt x="747021" y="0"/>
                </a:lnTo>
                <a:lnTo>
                  <a:pt x="747021" y="751719"/>
                </a:lnTo>
                <a:lnTo>
                  <a:pt x="0" y="751719"/>
                </a:lnTo>
                <a:lnTo>
                  <a:pt x="0" y="0"/>
                </a:lnTo>
                <a:close/>
              </a:path>
            </a:pathLst>
          </a:custGeom>
          <a:blipFill>
            <a:blip r:embed="rId40">
              <a:extLst>
                <a:ext uri="{96DAC541-7B7A-43D3-8B79-37D633B846F1}">
                  <asvg:svgBlip xmlns:asvg="http://schemas.microsoft.com/office/drawing/2016/SVG/main" r:embed="rId41"/>
                </a:ext>
              </a:extLst>
            </a:blip>
            <a:stretch>
              <a:fillRect t="-316" b="-316"/>
            </a:stretch>
          </a:blipFill>
        </p:spPr>
      </p:sp>
      <p:sp>
        <p:nvSpPr>
          <p:cNvPr id="43" name="Freeform 43"/>
          <p:cNvSpPr/>
          <p:nvPr/>
        </p:nvSpPr>
        <p:spPr>
          <a:xfrm>
            <a:off x="12628981" y="4730243"/>
            <a:ext cx="730378" cy="721248"/>
          </a:xfrm>
          <a:custGeom>
            <a:avLst/>
            <a:gdLst/>
            <a:ahLst/>
            <a:cxnLst/>
            <a:rect l="l" t="t" r="r" b="b"/>
            <a:pathLst>
              <a:path w="730378" h="721248">
                <a:moveTo>
                  <a:pt x="0" y="0"/>
                </a:moveTo>
                <a:lnTo>
                  <a:pt x="730378" y="0"/>
                </a:lnTo>
                <a:lnTo>
                  <a:pt x="730378" y="721248"/>
                </a:lnTo>
                <a:lnTo>
                  <a:pt x="0" y="721248"/>
                </a:lnTo>
                <a:lnTo>
                  <a:pt x="0" y="0"/>
                </a:lnTo>
                <a:close/>
              </a:path>
            </a:pathLst>
          </a:custGeom>
          <a:blipFill>
            <a:blip r:embed="rId42">
              <a:extLst>
                <a:ext uri="{96DAC541-7B7A-43D3-8B79-37D633B846F1}">
                  <asvg:svgBlip xmlns:asvg="http://schemas.microsoft.com/office/drawing/2016/SVG/main" r:embed="rId43"/>
                </a:ext>
              </a:extLst>
            </a:blip>
            <a:stretch>
              <a:fillRect l="-24" r="-24"/>
            </a:stretch>
          </a:blipFill>
        </p:spPr>
      </p:sp>
      <p:grpSp>
        <p:nvGrpSpPr>
          <p:cNvPr id="44" name="Group 44"/>
          <p:cNvGrpSpPr/>
          <p:nvPr/>
        </p:nvGrpSpPr>
        <p:grpSpPr>
          <a:xfrm>
            <a:off x="1518761" y="982924"/>
            <a:ext cx="11803743" cy="3849121"/>
            <a:chOff x="0" y="0"/>
            <a:chExt cx="15738324" cy="5132161"/>
          </a:xfrm>
        </p:grpSpPr>
        <p:sp>
          <p:nvSpPr>
            <p:cNvPr id="45" name="Freeform 45"/>
            <p:cNvSpPr/>
            <p:nvPr/>
          </p:nvSpPr>
          <p:spPr>
            <a:xfrm>
              <a:off x="0" y="0"/>
              <a:ext cx="15738325" cy="5132161"/>
            </a:xfrm>
            <a:custGeom>
              <a:avLst/>
              <a:gdLst/>
              <a:ahLst/>
              <a:cxnLst/>
              <a:rect l="l" t="t" r="r" b="b"/>
              <a:pathLst>
                <a:path w="15738325" h="5132161">
                  <a:moveTo>
                    <a:pt x="0" y="0"/>
                  </a:moveTo>
                  <a:lnTo>
                    <a:pt x="15738325" y="0"/>
                  </a:lnTo>
                  <a:lnTo>
                    <a:pt x="15738325" y="5132161"/>
                  </a:lnTo>
                  <a:lnTo>
                    <a:pt x="0" y="5132161"/>
                  </a:lnTo>
                  <a:close/>
                </a:path>
              </a:pathLst>
            </a:custGeom>
            <a:solidFill>
              <a:srgbClr val="000000">
                <a:alpha val="0"/>
              </a:srgbClr>
            </a:solidFill>
          </p:spPr>
        </p:sp>
        <p:sp>
          <p:nvSpPr>
            <p:cNvPr id="46" name="TextBox 46"/>
            <p:cNvSpPr txBox="1"/>
            <p:nvPr/>
          </p:nvSpPr>
          <p:spPr>
            <a:xfrm>
              <a:off x="0" y="-57150"/>
              <a:ext cx="15738324" cy="5189311"/>
            </a:xfrm>
            <a:prstGeom prst="rect">
              <a:avLst/>
            </a:prstGeom>
          </p:spPr>
          <p:txBody>
            <a:bodyPr lIns="0" tIns="0" rIns="0" bIns="0" rtlCol="0" anchor="t"/>
            <a:lstStyle/>
            <a:p>
              <a:pPr algn="l">
                <a:lnSpc>
                  <a:spcPts val="8399"/>
                </a:lnSpc>
              </a:pPr>
              <a:r>
                <a:rPr lang="en-US" sz="6998" b="1">
                  <a:solidFill>
                    <a:srgbClr val="243B55"/>
                  </a:solidFill>
                  <a:latin typeface="Poppins Bold"/>
                  <a:ea typeface="Poppins Bold"/>
                  <a:cs typeface="Poppins Bold"/>
                  <a:sym typeface="Poppins Bold"/>
                </a:rPr>
                <a:t>Pelaksanaan Mentoring Pada Blended Learning/ Distance Learning</a:t>
              </a:r>
            </a:p>
          </p:txBody>
        </p:sp>
      </p:grpSp>
      <p:grpSp>
        <p:nvGrpSpPr>
          <p:cNvPr id="47" name="Group 47"/>
          <p:cNvGrpSpPr/>
          <p:nvPr/>
        </p:nvGrpSpPr>
        <p:grpSpPr>
          <a:xfrm>
            <a:off x="805133" y="6882324"/>
            <a:ext cx="4673808" cy="2188261"/>
            <a:chOff x="0" y="0"/>
            <a:chExt cx="6231744" cy="2917681"/>
          </a:xfrm>
        </p:grpSpPr>
        <p:sp>
          <p:nvSpPr>
            <p:cNvPr id="48" name="Freeform 48"/>
            <p:cNvSpPr/>
            <p:nvPr/>
          </p:nvSpPr>
          <p:spPr>
            <a:xfrm>
              <a:off x="0" y="0"/>
              <a:ext cx="6231744" cy="2917681"/>
            </a:xfrm>
            <a:custGeom>
              <a:avLst/>
              <a:gdLst/>
              <a:ahLst/>
              <a:cxnLst/>
              <a:rect l="l" t="t" r="r" b="b"/>
              <a:pathLst>
                <a:path w="6231744" h="2917681">
                  <a:moveTo>
                    <a:pt x="0" y="0"/>
                  </a:moveTo>
                  <a:lnTo>
                    <a:pt x="6231744" y="0"/>
                  </a:lnTo>
                  <a:lnTo>
                    <a:pt x="6231744" y="2917681"/>
                  </a:lnTo>
                  <a:lnTo>
                    <a:pt x="0" y="2917681"/>
                  </a:lnTo>
                  <a:close/>
                </a:path>
              </a:pathLst>
            </a:custGeom>
            <a:solidFill>
              <a:srgbClr val="000000">
                <a:alpha val="0"/>
              </a:srgbClr>
            </a:solidFill>
          </p:spPr>
        </p:sp>
        <p:sp>
          <p:nvSpPr>
            <p:cNvPr id="49" name="TextBox 49"/>
            <p:cNvSpPr txBox="1"/>
            <p:nvPr/>
          </p:nvSpPr>
          <p:spPr>
            <a:xfrm>
              <a:off x="0" y="-57150"/>
              <a:ext cx="6231744" cy="2974831"/>
            </a:xfrm>
            <a:prstGeom prst="rect">
              <a:avLst/>
            </a:prstGeom>
          </p:spPr>
          <p:txBody>
            <a:bodyPr lIns="0" tIns="0" rIns="0" bIns="0" rtlCol="0" anchor="t"/>
            <a:lstStyle/>
            <a:p>
              <a:pPr algn="ctr">
                <a:lnSpc>
                  <a:spcPts val="2379"/>
                </a:lnSpc>
              </a:pPr>
              <a:r>
                <a:rPr lang="en-US" sz="1700">
                  <a:solidFill>
                    <a:srgbClr val="000000"/>
                  </a:solidFill>
                  <a:latin typeface="Poppins"/>
                  <a:ea typeface="Poppins"/>
                  <a:cs typeface="Poppins"/>
                  <a:sym typeface="Poppins"/>
                </a:rPr>
                <a:t>Pembimbingan peningkatan kinerja mentee dengan berbagi pengetahuan, pengalaman dan keterampilan melalui menetapkan core isu permasalahan yang akan diangkat Peserta; 2) menentukan solusi dan kegiatanyang direncanakan dalam proses aktualisasi;  </a:t>
              </a:r>
            </a:p>
          </p:txBody>
        </p:sp>
      </p:grpSp>
      <p:grpSp>
        <p:nvGrpSpPr>
          <p:cNvPr id="50" name="Group 50"/>
          <p:cNvGrpSpPr/>
          <p:nvPr/>
        </p:nvGrpSpPr>
        <p:grpSpPr>
          <a:xfrm>
            <a:off x="6106109" y="7003231"/>
            <a:ext cx="4380409" cy="2483536"/>
            <a:chOff x="0" y="0"/>
            <a:chExt cx="5840545" cy="3311381"/>
          </a:xfrm>
        </p:grpSpPr>
        <p:sp>
          <p:nvSpPr>
            <p:cNvPr id="51" name="Freeform 51"/>
            <p:cNvSpPr/>
            <p:nvPr/>
          </p:nvSpPr>
          <p:spPr>
            <a:xfrm>
              <a:off x="0" y="0"/>
              <a:ext cx="5840545" cy="3311381"/>
            </a:xfrm>
            <a:custGeom>
              <a:avLst/>
              <a:gdLst/>
              <a:ahLst/>
              <a:cxnLst/>
              <a:rect l="l" t="t" r="r" b="b"/>
              <a:pathLst>
                <a:path w="5840545" h="3311381">
                  <a:moveTo>
                    <a:pt x="0" y="0"/>
                  </a:moveTo>
                  <a:lnTo>
                    <a:pt x="5840545" y="0"/>
                  </a:lnTo>
                  <a:lnTo>
                    <a:pt x="5840545" y="3311381"/>
                  </a:lnTo>
                  <a:lnTo>
                    <a:pt x="0" y="3311381"/>
                  </a:lnTo>
                  <a:close/>
                </a:path>
              </a:pathLst>
            </a:custGeom>
            <a:solidFill>
              <a:srgbClr val="000000">
                <a:alpha val="0"/>
              </a:srgbClr>
            </a:solidFill>
          </p:spPr>
        </p:sp>
        <p:sp>
          <p:nvSpPr>
            <p:cNvPr id="52" name="TextBox 52"/>
            <p:cNvSpPr txBox="1"/>
            <p:nvPr/>
          </p:nvSpPr>
          <p:spPr>
            <a:xfrm>
              <a:off x="0" y="-57150"/>
              <a:ext cx="5840545" cy="3368531"/>
            </a:xfrm>
            <a:prstGeom prst="rect">
              <a:avLst/>
            </a:prstGeom>
          </p:spPr>
          <p:txBody>
            <a:bodyPr lIns="0" tIns="0" rIns="0" bIns="0" rtlCol="0" anchor="t"/>
            <a:lstStyle/>
            <a:p>
              <a:pPr marL="367030" lvl="1" indent="-183515" algn="l">
                <a:lnSpc>
                  <a:spcPts val="2379"/>
                </a:lnSpc>
                <a:buFont typeface="Arial"/>
                <a:buChar char="•"/>
              </a:pPr>
              <a:r>
                <a:rPr lang="en-US" sz="1700">
                  <a:solidFill>
                    <a:srgbClr val="000000"/>
                  </a:solidFill>
                  <a:latin typeface="Poppins"/>
                  <a:ea typeface="Poppins"/>
                  <a:cs typeface="Poppins"/>
                  <a:sym typeface="Poppins"/>
                </a:rPr>
                <a:t>Melakukan mentoring langsung di tempat kedudukan Mentee dan Mentor,.</a:t>
              </a:r>
            </a:p>
            <a:p>
              <a:pPr marL="367031" lvl="1" indent="-183515" algn="l">
                <a:lnSpc>
                  <a:spcPts val="2380"/>
                </a:lnSpc>
                <a:buFont typeface="Arial"/>
                <a:buChar char="•"/>
              </a:pPr>
              <a:r>
                <a:rPr lang="en-US" sz="1700">
                  <a:solidFill>
                    <a:srgbClr val="000000"/>
                  </a:solidFill>
                  <a:latin typeface="Poppins"/>
                  <a:ea typeface="Poppins"/>
                  <a:cs typeface="Poppins"/>
                  <a:sym typeface="Poppins"/>
                </a:rPr>
                <a:t>Memantau dan memastikan kelancaran proses habituasi Mentee.</a:t>
              </a:r>
            </a:p>
            <a:p>
              <a:pPr marL="367031" lvl="1" indent="-183515" algn="l">
                <a:lnSpc>
                  <a:spcPts val="2380"/>
                </a:lnSpc>
                <a:buFont typeface="Arial"/>
                <a:buChar char="•"/>
              </a:pPr>
              <a:r>
                <a:rPr lang="en-US" sz="1700">
                  <a:solidFill>
                    <a:srgbClr val="000000"/>
                  </a:solidFill>
                  <a:latin typeface="Poppins"/>
                  <a:ea typeface="Poppins"/>
                  <a:cs typeface="Poppins"/>
                  <a:sym typeface="Poppins"/>
                </a:rPr>
                <a:t>memastikan Mentee dapat menggali dan mengembangkan potensi diri dalam proses aktualisasi.</a:t>
              </a:r>
            </a:p>
          </p:txBody>
        </p:sp>
      </p:grpSp>
      <p:grpSp>
        <p:nvGrpSpPr>
          <p:cNvPr id="53" name="Group 53"/>
          <p:cNvGrpSpPr/>
          <p:nvPr/>
        </p:nvGrpSpPr>
        <p:grpSpPr>
          <a:xfrm>
            <a:off x="685290" y="6339706"/>
            <a:ext cx="5260457" cy="1011329"/>
            <a:chOff x="0" y="0"/>
            <a:chExt cx="5277023" cy="1014513"/>
          </a:xfrm>
        </p:grpSpPr>
        <p:sp>
          <p:nvSpPr>
            <p:cNvPr id="54" name="Freeform 54"/>
            <p:cNvSpPr/>
            <p:nvPr/>
          </p:nvSpPr>
          <p:spPr>
            <a:xfrm>
              <a:off x="0" y="0"/>
              <a:ext cx="5277023" cy="1014513"/>
            </a:xfrm>
            <a:custGeom>
              <a:avLst/>
              <a:gdLst/>
              <a:ahLst/>
              <a:cxnLst/>
              <a:rect l="l" t="t" r="r" b="b"/>
              <a:pathLst>
                <a:path w="5277023" h="1014513">
                  <a:moveTo>
                    <a:pt x="0" y="0"/>
                  </a:moveTo>
                  <a:lnTo>
                    <a:pt x="5277023" y="0"/>
                  </a:lnTo>
                  <a:lnTo>
                    <a:pt x="5277023" y="1014513"/>
                  </a:lnTo>
                  <a:lnTo>
                    <a:pt x="0" y="1014513"/>
                  </a:lnTo>
                  <a:close/>
                </a:path>
              </a:pathLst>
            </a:custGeom>
            <a:solidFill>
              <a:srgbClr val="000000">
                <a:alpha val="0"/>
              </a:srgbClr>
            </a:solidFill>
          </p:spPr>
        </p:sp>
        <p:sp>
          <p:nvSpPr>
            <p:cNvPr id="55" name="TextBox 55"/>
            <p:cNvSpPr txBox="1"/>
            <p:nvPr/>
          </p:nvSpPr>
          <p:spPr>
            <a:xfrm>
              <a:off x="0" y="-19050"/>
              <a:ext cx="5277023" cy="1033563"/>
            </a:xfrm>
            <a:prstGeom prst="rect">
              <a:avLst/>
            </a:prstGeom>
          </p:spPr>
          <p:txBody>
            <a:bodyPr lIns="0" tIns="0" rIns="0" bIns="0" rtlCol="0" anchor="t"/>
            <a:lstStyle/>
            <a:p>
              <a:pPr algn="ctr">
                <a:lnSpc>
                  <a:spcPts val="2999"/>
                </a:lnSpc>
              </a:pPr>
              <a:r>
                <a:rPr lang="en-US" sz="2499" b="1">
                  <a:solidFill>
                    <a:srgbClr val="243B55"/>
                  </a:solidFill>
                  <a:latin typeface="Poppins Bold"/>
                  <a:ea typeface="Poppins Bold"/>
                  <a:cs typeface="Poppins Bold"/>
                  <a:sym typeface="Poppins Bold"/>
                </a:rPr>
                <a:t>BLENDED LEARNING/E Learning</a:t>
              </a:r>
            </a:p>
          </p:txBody>
        </p:sp>
      </p:grpSp>
      <p:grpSp>
        <p:nvGrpSpPr>
          <p:cNvPr id="56" name="Group 56"/>
          <p:cNvGrpSpPr/>
          <p:nvPr/>
        </p:nvGrpSpPr>
        <p:grpSpPr>
          <a:xfrm>
            <a:off x="6175961" y="6389943"/>
            <a:ext cx="3957767" cy="613288"/>
            <a:chOff x="0" y="0"/>
            <a:chExt cx="5277023" cy="817717"/>
          </a:xfrm>
        </p:grpSpPr>
        <p:sp>
          <p:nvSpPr>
            <p:cNvPr id="57" name="Freeform 57"/>
            <p:cNvSpPr/>
            <p:nvPr/>
          </p:nvSpPr>
          <p:spPr>
            <a:xfrm>
              <a:off x="0" y="0"/>
              <a:ext cx="5277023" cy="817717"/>
            </a:xfrm>
            <a:custGeom>
              <a:avLst/>
              <a:gdLst/>
              <a:ahLst/>
              <a:cxnLst/>
              <a:rect l="l" t="t" r="r" b="b"/>
              <a:pathLst>
                <a:path w="5277023" h="817717">
                  <a:moveTo>
                    <a:pt x="0" y="0"/>
                  </a:moveTo>
                  <a:lnTo>
                    <a:pt x="5277023" y="0"/>
                  </a:lnTo>
                  <a:lnTo>
                    <a:pt x="5277023" y="817717"/>
                  </a:lnTo>
                  <a:lnTo>
                    <a:pt x="0" y="817717"/>
                  </a:lnTo>
                  <a:close/>
                </a:path>
              </a:pathLst>
            </a:custGeom>
            <a:solidFill>
              <a:srgbClr val="000000">
                <a:alpha val="0"/>
              </a:srgbClr>
            </a:solidFill>
          </p:spPr>
        </p:sp>
        <p:sp>
          <p:nvSpPr>
            <p:cNvPr id="58" name="TextBox 58"/>
            <p:cNvSpPr txBox="1"/>
            <p:nvPr/>
          </p:nvSpPr>
          <p:spPr>
            <a:xfrm>
              <a:off x="0" y="-19050"/>
              <a:ext cx="5277023" cy="836767"/>
            </a:xfrm>
            <a:prstGeom prst="rect">
              <a:avLst/>
            </a:prstGeom>
          </p:spPr>
          <p:txBody>
            <a:bodyPr lIns="0" tIns="0" rIns="0" bIns="0" rtlCol="0" anchor="t"/>
            <a:lstStyle/>
            <a:p>
              <a:pPr algn="ctr">
                <a:lnSpc>
                  <a:spcPts val="2999"/>
                </a:lnSpc>
              </a:pPr>
              <a:r>
                <a:rPr lang="en-US" sz="2499" b="1">
                  <a:solidFill>
                    <a:srgbClr val="243B55"/>
                  </a:solidFill>
                  <a:latin typeface="Poppins Bold"/>
                  <a:ea typeface="Poppins Bold"/>
                  <a:cs typeface="Poppins Bold"/>
                  <a:sym typeface="Poppins Bold"/>
                </a:rPr>
                <a:t>AKTUALISASI</a:t>
              </a:r>
            </a:p>
          </p:txBody>
        </p:sp>
      </p:grpSp>
      <p:grpSp>
        <p:nvGrpSpPr>
          <p:cNvPr id="59" name="Group 59"/>
          <p:cNvGrpSpPr/>
          <p:nvPr/>
        </p:nvGrpSpPr>
        <p:grpSpPr>
          <a:xfrm>
            <a:off x="11015286" y="6389943"/>
            <a:ext cx="3957767" cy="984763"/>
            <a:chOff x="0" y="0"/>
            <a:chExt cx="5277023" cy="1313017"/>
          </a:xfrm>
        </p:grpSpPr>
        <p:sp>
          <p:nvSpPr>
            <p:cNvPr id="60" name="Freeform 60"/>
            <p:cNvSpPr/>
            <p:nvPr/>
          </p:nvSpPr>
          <p:spPr>
            <a:xfrm>
              <a:off x="0" y="0"/>
              <a:ext cx="5277023" cy="1313017"/>
            </a:xfrm>
            <a:custGeom>
              <a:avLst/>
              <a:gdLst/>
              <a:ahLst/>
              <a:cxnLst/>
              <a:rect l="l" t="t" r="r" b="b"/>
              <a:pathLst>
                <a:path w="5277023" h="1313017">
                  <a:moveTo>
                    <a:pt x="0" y="0"/>
                  </a:moveTo>
                  <a:lnTo>
                    <a:pt x="5277023" y="0"/>
                  </a:lnTo>
                  <a:lnTo>
                    <a:pt x="5277023" y="1313017"/>
                  </a:lnTo>
                  <a:lnTo>
                    <a:pt x="0" y="1313017"/>
                  </a:lnTo>
                  <a:close/>
                </a:path>
              </a:pathLst>
            </a:custGeom>
            <a:solidFill>
              <a:srgbClr val="000000">
                <a:alpha val="0"/>
              </a:srgbClr>
            </a:solidFill>
          </p:spPr>
        </p:sp>
        <p:sp>
          <p:nvSpPr>
            <p:cNvPr id="61" name="TextBox 61"/>
            <p:cNvSpPr txBox="1"/>
            <p:nvPr/>
          </p:nvSpPr>
          <p:spPr>
            <a:xfrm>
              <a:off x="0" y="-19050"/>
              <a:ext cx="5277023" cy="1332067"/>
            </a:xfrm>
            <a:prstGeom prst="rect">
              <a:avLst/>
            </a:prstGeom>
          </p:spPr>
          <p:txBody>
            <a:bodyPr lIns="0" tIns="0" rIns="0" bIns="0" rtlCol="0" anchor="t"/>
            <a:lstStyle/>
            <a:p>
              <a:pPr algn="ctr">
                <a:lnSpc>
                  <a:spcPts val="2999"/>
                </a:lnSpc>
              </a:pPr>
              <a:r>
                <a:rPr lang="en-US" sz="2499" b="1">
                  <a:solidFill>
                    <a:srgbClr val="243B55"/>
                  </a:solidFill>
                  <a:latin typeface="Poppins Bold"/>
                  <a:ea typeface="Poppins Bold"/>
                  <a:cs typeface="Poppins Bold"/>
                  <a:sym typeface="Poppins Bold"/>
                </a:rPr>
                <a:t>KLASIKAL/ E-Learning</a:t>
              </a:r>
            </a:p>
          </p:txBody>
        </p:sp>
      </p:grpSp>
      <p:grpSp>
        <p:nvGrpSpPr>
          <p:cNvPr id="62" name="Group 62"/>
          <p:cNvGrpSpPr/>
          <p:nvPr/>
        </p:nvGrpSpPr>
        <p:grpSpPr>
          <a:xfrm>
            <a:off x="2428266" y="238486"/>
            <a:ext cx="713771" cy="732699"/>
            <a:chOff x="0" y="0"/>
            <a:chExt cx="951695" cy="976932"/>
          </a:xfrm>
        </p:grpSpPr>
        <p:sp>
          <p:nvSpPr>
            <p:cNvPr id="63" name="Freeform 63"/>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44"/>
              <a:stretch>
                <a:fillRect l="-89" r="-84" b="-4"/>
              </a:stretch>
            </a:blipFill>
          </p:spPr>
        </p:sp>
      </p:grpSp>
      <p:grpSp>
        <p:nvGrpSpPr>
          <p:cNvPr id="64" name="Group 64"/>
          <p:cNvGrpSpPr/>
          <p:nvPr/>
        </p:nvGrpSpPr>
        <p:grpSpPr>
          <a:xfrm>
            <a:off x="111503" y="124791"/>
            <a:ext cx="2288188" cy="1016337"/>
            <a:chOff x="0" y="0"/>
            <a:chExt cx="3050917" cy="1355116"/>
          </a:xfrm>
        </p:grpSpPr>
        <p:sp>
          <p:nvSpPr>
            <p:cNvPr id="65" name="Freeform 65"/>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45"/>
              <a:stretch>
                <a:fillRect t="-169" b="-171"/>
              </a:stretch>
            </a:blipFill>
          </p:spPr>
        </p:sp>
      </p:grpSp>
      <p:grpSp>
        <p:nvGrpSpPr>
          <p:cNvPr id="66" name="Group 66"/>
          <p:cNvGrpSpPr/>
          <p:nvPr/>
        </p:nvGrpSpPr>
        <p:grpSpPr>
          <a:xfrm>
            <a:off x="-325765" y="9072844"/>
            <a:ext cx="4042361" cy="621995"/>
            <a:chOff x="0" y="0"/>
            <a:chExt cx="5389815" cy="829327"/>
          </a:xfrm>
        </p:grpSpPr>
        <p:sp>
          <p:nvSpPr>
            <p:cNvPr id="67" name="Freeform 67"/>
            <p:cNvSpPr/>
            <p:nvPr/>
          </p:nvSpPr>
          <p:spPr>
            <a:xfrm>
              <a:off x="0" y="0"/>
              <a:ext cx="5389753" cy="829310"/>
            </a:xfrm>
            <a:custGeom>
              <a:avLst/>
              <a:gdLst/>
              <a:ahLst/>
              <a:cxnLst/>
              <a:rect l="l" t="t" r="r" b="b"/>
              <a:pathLst>
                <a:path w="5389753" h="829310">
                  <a:moveTo>
                    <a:pt x="0" y="414655"/>
                  </a:moveTo>
                  <a:cubicBezTo>
                    <a:pt x="0" y="185674"/>
                    <a:pt x="185674" y="0"/>
                    <a:pt x="414655" y="0"/>
                  </a:cubicBezTo>
                  <a:lnTo>
                    <a:pt x="4975098" y="0"/>
                  </a:lnTo>
                  <a:cubicBezTo>
                    <a:pt x="5204079" y="0"/>
                    <a:pt x="5389753" y="185674"/>
                    <a:pt x="5389753" y="414655"/>
                  </a:cubicBezTo>
                  <a:cubicBezTo>
                    <a:pt x="5389753" y="643636"/>
                    <a:pt x="5204206" y="829310"/>
                    <a:pt x="4975098" y="829310"/>
                  </a:cubicBezTo>
                  <a:lnTo>
                    <a:pt x="414655" y="829310"/>
                  </a:lnTo>
                  <a:cubicBezTo>
                    <a:pt x="185674" y="829310"/>
                    <a:pt x="0" y="643636"/>
                    <a:pt x="0" y="414655"/>
                  </a:cubicBezTo>
                  <a:close/>
                </a:path>
              </a:pathLst>
            </a:custGeom>
            <a:solidFill>
              <a:srgbClr val="3781C8"/>
            </a:solidFill>
          </p:spPr>
        </p:sp>
      </p:grpSp>
      <p:grpSp>
        <p:nvGrpSpPr>
          <p:cNvPr id="68" name="Group 68"/>
          <p:cNvGrpSpPr/>
          <p:nvPr/>
        </p:nvGrpSpPr>
        <p:grpSpPr>
          <a:xfrm>
            <a:off x="11139874" y="6948408"/>
            <a:ext cx="4197246" cy="1597711"/>
            <a:chOff x="0" y="0"/>
            <a:chExt cx="5596327" cy="2130281"/>
          </a:xfrm>
        </p:grpSpPr>
        <p:sp>
          <p:nvSpPr>
            <p:cNvPr id="69" name="Freeform 69"/>
            <p:cNvSpPr/>
            <p:nvPr/>
          </p:nvSpPr>
          <p:spPr>
            <a:xfrm>
              <a:off x="0" y="0"/>
              <a:ext cx="5596327" cy="2130281"/>
            </a:xfrm>
            <a:custGeom>
              <a:avLst/>
              <a:gdLst/>
              <a:ahLst/>
              <a:cxnLst/>
              <a:rect l="l" t="t" r="r" b="b"/>
              <a:pathLst>
                <a:path w="5596327" h="2130281">
                  <a:moveTo>
                    <a:pt x="0" y="0"/>
                  </a:moveTo>
                  <a:lnTo>
                    <a:pt x="5596327" y="0"/>
                  </a:lnTo>
                  <a:lnTo>
                    <a:pt x="5596327" y="2130281"/>
                  </a:lnTo>
                  <a:lnTo>
                    <a:pt x="0" y="2130281"/>
                  </a:lnTo>
                  <a:close/>
                </a:path>
              </a:pathLst>
            </a:custGeom>
            <a:solidFill>
              <a:srgbClr val="000000">
                <a:alpha val="0"/>
              </a:srgbClr>
            </a:solidFill>
          </p:spPr>
        </p:sp>
        <p:sp>
          <p:nvSpPr>
            <p:cNvPr id="70" name="TextBox 70"/>
            <p:cNvSpPr txBox="1"/>
            <p:nvPr/>
          </p:nvSpPr>
          <p:spPr>
            <a:xfrm>
              <a:off x="0" y="-57150"/>
              <a:ext cx="5596327" cy="2187431"/>
            </a:xfrm>
            <a:prstGeom prst="rect">
              <a:avLst/>
            </a:prstGeom>
          </p:spPr>
          <p:txBody>
            <a:bodyPr lIns="0" tIns="0" rIns="0" bIns="0" rtlCol="0" anchor="t"/>
            <a:lstStyle/>
            <a:p>
              <a:pPr algn="ctr">
                <a:lnSpc>
                  <a:spcPts val="2379"/>
                </a:lnSpc>
              </a:pPr>
              <a:r>
                <a:rPr lang="en-US" sz="1700">
                  <a:solidFill>
                    <a:srgbClr val="000000"/>
                  </a:solidFill>
                  <a:latin typeface="Poppins"/>
                  <a:ea typeface="Poppins"/>
                  <a:cs typeface="Poppins"/>
                  <a:sym typeface="Poppins"/>
                </a:rPr>
                <a:t>Mentoring diarahkan untuk memfasilitasi hasil habituasi Peserta mendapatkan pengakuan dan mampu menunjukkan kinerja karakter  Mentee dalam Evaluasi La</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grpSp>
        <p:nvGrpSpPr>
          <p:cNvPr id="3" name="Group 3"/>
          <p:cNvGrpSpPr/>
          <p:nvPr/>
        </p:nvGrpSpPr>
        <p:grpSpPr>
          <a:xfrm>
            <a:off x="4512364" y="9929589"/>
            <a:ext cx="14451496" cy="874644"/>
            <a:chOff x="0" y="0"/>
            <a:chExt cx="19268662" cy="1166192"/>
          </a:xfrm>
        </p:grpSpPr>
        <p:sp>
          <p:nvSpPr>
            <p:cNvPr id="4" name="Freeform 4"/>
            <p:cNvSpPr/>
            <p:nvPr/>
          </p:nvSpPr>
          <p:spPr>
            <a:xfrm>
              <a:off x="0" y="0"/>
              <a:ext cx="19268694" cy="1166241"/>
            </a:xfrm>
            <a:custGeom>
              <a:avLst/>
              <a:gdLst/>
              <a:ahLst/>
              <a:cxnLst/>
              <a:rect l="l" t="t" r="r" b="b"/>
              <a:pathLst>
                <a:path w="19268694" h="1166241">
                  <a:moveTo>
                    <a:pt x="0" y="1166241"/>
                  </a:moveTo>
                  <a:lnTo>
                    <a:pt x="1033653" y="0"/>
                  </a:lnTo>
                  <a:lnTo>
                    <a:pt x="19268694" y="0"/>
                  </a:lnTo>
                  <a:lnTo>
                    <a:pt x="18235040" y="1166241"/>
                  </a:lnTo>
                  <a:close/>
                </a:path>
              </a:pathLst>
            </a:custGeom>
            <a:solidFill>
              <a:srgbClr val="B42B2D"/>
            </a:solidFill>
          </p:spPr>
        </p:sp>
      </p:grpSp>
      <p:grpSp>
        <p:nvGrpSpPr>
          <p:cNvPr id="5" name="Group 5"/>
          <p:cNvGrpSpPr/>
          <p:nvPr/>
        </p:nvGrpSpPr>
        <p:grpSpPr>
          <a:xfrm>
            <a:off x="-969264" y="10066474"/>
            <a:ext cx="6000451" cy="874644"/>
            <a:chOff x="0" y="0"/>
            <a:chExt cx="8000602" cy="1166192"/>
          </a:xfrm>
        </p:grpSpPr>
        <p:sp>
          <p:nvSpPr>
            <p:cNvPr id="6" name="Freeform 6"/>
            <p:cNvSpPr/>
            <p:nvPr/>
          </p:nvSpPr>
          <p:spPr>
            <a:xfrm>
              <a:off x="0" y="0"/>
              <a:ext cx="8000619" cy="1166241"/>
            </a:xfrm>
            <a:custGeom>
              <a:avLst/>
              <a:gdLst/>
              <a:ahLst/>
              <a:cxnLst/>
              <a:rect l="l" t="t" r="r" b="b"/>
              <a:pathLst>
                <a:path w="8000619" h="1166241">
                  <a:moveTo>
                    <a:pt x="0" y="1166241"/>
                  </a:moveTo>
                  <a:lnTo>
                    <a:pt x="1033653" y="0"/>
                  </a:lnTo>
                  <a:lnTo>
                    <a:pt x="8000619" y="0"/>
                  </a:lnTo>
                  <a:lnTo>
                    <a:pt x="6966966" y="1166241"/>
                  </a:lnTo>
                  <a:close/>
                </a:path>
              </a:pathLst>
            </a:custGeom>
            <a:solidFill>
              <a:srgbClr val="222324"/>
            </a:solidFill>
          </p:spPr>
        </p:sp>
      </p:grpSp>
      <p:sp>
        <p:nvSpPr>
          <p:cNvPr id="7" name="Freeform 7"/>
          <p:cNvSpPr/>
          <p:nvPr/>
        </p:nvSpPr>
        <p:spPr>
          <a:xfrm>
            <a:off x="557522" y="33663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3"/>
            <a:stretch>
              <a:fillRect t="-743" b="-743"/>
            </a:stretch>
          </a:blipFill>
        </p:spPr>
      </p:sp>
      <p:sp>
        <p:nvSpPr>
          <p:cNvPr id="8" name="Freeform 8"/>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sp>
        <p:nvSpPr>
          <p:cNvPr id="9" name="Freeform 9"/>
          <p:cNvSpPr/>
          <p:nvPr/>
        </p:nvSpPr>
        <p:spPr>
          <a:xfrm>
            <a:off x="14187954" y="168039"/>
            <a:ext cx="2150820" cy="818156"/>
          </a:xfrm>
          <a:custGeom>
            <a:avLst/>
            <a:gdLst/>
            <a:ahLst/>
            <a:cxnLst/>
            <a:rect l="l" t="t" r="r" b="b"/>
            <a:pathLst>
              <a:path w="2150820" h="818156">
                <a:moveTo>
                  <a:pt x="0" y="0"/>
                </a:moveTo>
                <a:lnTo>
                  <a:pt x="2150820" y="0"/>
                </a:lnTo>
                <a:lnTo>
                  <a:pt x="2150820" y="818155"/>
                </a:lnTo>
                <a:lnTo>
                  <a:pt x="0" y="818155"/>
                </a:lnTo>
                <a:lnTo>
                  <a:pt x="0" y="0"/>
                </a:lnTo>
                <a:close/>
              </a:path>
            </a:pathLst>
          </a:custGeom>
          <a:blipFill>
            <a:blip r:embed="rId4"/>
            <a:stretch>
              <a:fillRect t="-85" b="-85"/>
            </a:stretch>
          </a:blipFill>
        </p:spPr>
      </p:sp>
      <p:grpSp>
        <p:nvGrpSpPr>
          <p:cNvPr id="10" name="Group 10"/>
          <p:cNvGrpSpPr/>
          <p:nvPr/>
        </p:nvGrpSpPr>
        <p:grpSpPr>
          <a:xfrm>
            <a:off x="5065335" y="31915"/>
            <a:ext cx="7270868" cy="1090404"/>
            <a:chOff x="0" y="0"/>
            <a:chExt cx="9694490" cy="1453872"/>
          </a:xfrm>
        </p:grpSpPr>
        <p:sp>
          <p:nvSpPr>
            <p:cNvPr id="11" name="Freeform 11"/>
            <p:cNvSpPr/>
            <p:nvPr/>
          </p:nvSpPr>
          <p:spPr>
            <a:xfrm>
              <a:off x="23645" y="19050"/>
              <a:ext cx="9647185" cy="1415796"/>
            </a:xfrm>
            <a:custGeom>
              <a:avLst/>
              <a:gdLst/>
              <a:ahLst/>
              <a:cxnLst/>
              <a:rect l="l" t="t" r="r" b="b"/>
              <a:pathLst>
                <a:path w="9647185" h="1415796">
                  <a:moveTo>
                    <a:pt x="0" y="235966"/>
                  </a:moveTo>
                  <a:cubicBezTo>
                    <a:pt x="0" y="105664"/>
                    <a:pt x="133991" y="0"/>
                    <a:pt x="299352" y="0"/>
                  </a:cubicBezTo>
                  <a:lnTo>
                    <a:pt x="9347834" y="0"/>
                  </a:lnTo>
                  <a:cubicBezTo>
                    <a:pt x="9513195" y="0"/>
                    <a:pt x="9647186" y="105664"/>
                    <a:pt x="9647186" y="235966"/>
                  </a:cubicBezTo>
                  <a:lnTo>
                    <a:pt x="9647186" y="1179830"/>
                  </a:lnTo>
                  <a:cubicBezTo>
                    <a:pt x="9647186" y="1310132"/>
                    <a:pt x="9513195" y="1415796"/>
                    <a:pt x="9347834" y="1415796"/>
                  </a:cubicBezTo>
                  <a:lnTo>
                    <a:pt x="299352" y="1415796"/>
                  </a:lnTo>
                  <a:cubicBezTo>
                    <a:pt x="133991" y="1415796"/>
                    <a:pt x="0" y="1310132"/>
                    <a:pt x="0" y="1179830"/>
                  </a:cubicBezTo>
                  <a:close/>
                </a:path>
              </a:pathLst>
            </a:custGeom>
            <a:solidFill>
              <a:srgbClr val="222324"/>
            </a:solidFill>
          </p:spPr>
        </p:sp>
        <p:sp>
          <p:nvSpPr>
            <p:cNvPr id="12" name="Freeform 12"/>
            <p:cNvSpPr/>
            <p:nvPr/>
          </p:nvSpPr>
          <p:spPr>
            <a:xfrm>
              <a:off x="0" y="0"/>
              <a:ext cx="9694476" cy="1453896"/>
            </a:xfrm>
            <a:custGeom>
              <a:avLst/>
              <a:gdLst/>
              <a:ahLst/>
              <a:cxnLst/>
              <a:rect l="l" t="t" r="r" b="b"/>
              <a:pathLst>
                <a:path w="9694476" h="1453896">
                  <a:moveTo>
                    <a:pt x="0" y="255016"/>
                  </a:moveTo>
                  <a:cubicBezTo>
                    <a:pt x="0" y="113792"/>
                    <a:pt x="145025" y="0"/>
                    <a:pt x="322997" y="0"/>
                  </a:cubicBezTo>
                  <a:lnTo>
                    <a:pt x="9371479" y="0"/>
                  </a:lnTo>
                  <a:lnTo>
                    <a:pt x="9371479" y="19050"/>
                  </a:lnTo>
                  <a:lnTo>
                    <a:pt x="9371479" y="0"/>
                  </a:lnTo>
                  <a:cubicBezTo>
                    <a:pt x="9549294" y="0"/>
                    <a:pt x="9694476" y="113792"/>
                    <a:pt x="9694476" y="255016"/>
                  </a:cubicBezTo>
                  <a:lnTo>
                    <a:pt x="9670831" y="255016"/>
                  </a:lnTo>
                  <a:lnTo>
                    <a:pt x="9694476" y="255016"/>
                  </a:lnTo>
                  <a:lnTo>
                    <a:pt x="9694476" y="1198880"/>
                  </a:lnTo>
                  <a:lnTo>
                    <a:pt x="9670831" y="1198880"/>
                  </a:lnTo>
                  <a:lnTo>
                    <a:pt x="9694476" y="1198880"/>
                  </a:lnTo>
                  <a:cubicBezTo>
                    <a:pt x="9694476" y="1340104"/>
                    <a:pt x="9549450" y="1453896"/>
                    <a:pt x="9371479" y="1453896"/>
                  </a:cubicBezTo>
                  <a:lnTo>
                    <a:pt x="9371479" y="1434846"/>
                  </a:lnTo>
                  <a:lnTo>
                    <a:pt x="9371479" y="1453896"/>
                  </a:lnTo>
                  <a:lnTo>
                    <a:pt x="322997" y="1453896"/>
                  </a:lnTo>
                  <a:lnTo>
                    <a:pt x="322997" y="1434846"/>
                  </a:lnTo>
                  <a:lnTo>
                    <a:pt x="322997" y="1453896"/>
                  </a:lnTo>
                  <a:cubicBezTo>
                    <a:pt x="145025" y="1453896"/>
                    <a:pt x="0" y="1340104"/>
                    <a:pt x="0" y="1198880"/>
                  </a:cubicBezTo>
                  <a:lnTo>
                    <a:pt x="0" y="255016"/>
                  </a:lnTo>
                  <a:lnTo>
                    <a:pt x="23645" y="255016"/>
                  </a:lnTo>
                  <a:lnTo>
                    <a:pt x="0" y="255016"/>
                  </a:lnTo>
                  <a:moveTo>
                    <a:pt x="47291" y="255016"/>
                  </a:moveTo>
                  <a:lnTo>
                    <a:pt x="47291" y="1198880"/>
                  </a:lnTo>
                  <a:lnTo>
                    <a:pt x="23645" y="1198880"/>
                  </a:lnTo>
                  <a:lnTo>
                    <a:pt x="47291" y="1198880"/>
                  </a:lnTo>
                  <a:cubicBezTo>
                    <a:pt x="47291" y="1318260"/>
                    <a:pt x="170247" y="1415796"/>
                    <a:pt x="322997" y="1415796"/>
                  </a:cubicBezTo>
                  <a:lnTo>
                    <a:pt x="9371479" y="1415796"/>
                  </a:lnTo>
                  <a:cubicBezTo>
                    <a:pt x="9524230" y="1415796"/>
                    <a:pt x="9647186" y="1318260"/>
                    <a:pt x="9647186" y="1198880"/>
                  </a:cubicBezTo>
                  <a:lnTo>
                    <a:pt x="9647186" y="255016"/>
                  </a:lnTo>
                  <a:cubicBezTo>
                    <a:pt x="9647186" y="135636"/>
                    <a:pt x="9524230" y="38100"/>
                    <a:pt x="9371479" y="38100"/>
                  </a:cubicBezTo>
                  <a:lnTo>
                    <a:pt x="322997" y="38100"/>
                  </a:lnTo>
                  <a:lnTo>
                    <a:pt x="322997" y="19050"/>
                  </a:lnTo>
                  <a:lnTo>
                    <a:pt x="322997" y="38100"/>
                  </a:lnTo>
                  <a:cubicBezTo>
                    <a:pt x="170247" y="38100"/>
                    <a:pt x="47291" y="135636"/>
                    <a:pt x="47291" y="255016"/>
                  </a:cubicBezTo>
                  <a:close/>
                </a:path>
              </a:pathLst>
            </a:custGeom>
            <a:solidFill>
              <a:srgbClr val="FFFFFF"/>
            </a:solidFill>
          </p:spPr>
        </p:sp>
      </p:grpSp>
      <p:grpSp>
        <p:nvGrpSpPr>
          <p:cNvPr id="13" name="Group 13"/>
          <p:cNvGrpSpPr/>
          <p:nvPr/>
        </p:nvGrpSpPr>
        <p:grpSpPr>
          <a:xfrm>
            <a:off x="9407308" y="974199"/>
            <a:ext cx="5857788" cy="1090404"/>
            <a:chOff x="0" y="0"/>
            <a:chExt cx="7810384" cy="1453872"/>
          </a:xfrm>
        </p:grpSpPr>
        <p:sp>
          <p:nvSpPr>
            <p:cNvPr id="14" name="Freeform 14"/>
            <p:cNvSpPr/>
            <p:nvPr/>
          </p:nvSpPr>
          <p:spPr>
            <a:xfrm>
              <a:off x="19050" y="19050"/>
              <a:ext cx="7772273" cy="1415796"/>
            </a:xfrm>
            <a:custGeom>
              <a:avLst/>
              <a:gdLst/>
              <a:ahLst/>
              <a:cxnLst/>
              <a:rect l="l" t="t" r="r" b="b"/>
              <a:pathLst>
                <a:path w="7772273" h="1415796">
                  <a:moveTo>
                    <a:pt x="0" y="235966"/>
                  </a:moveTo>
                  <a:cubicBezTo>
                    <a:pt x="0" y="105664"/>
                    <a:pt x="107950" y="0"/>
                    <a:pt x="241173" y="0"/>
                  </a:cubicBezTo>
                  <a:lnTo>
                    <a:pt x="7531100" y="0"/>
                  </a:lnTo>
                  <a:cubicBezTo>
                    <a:pt x="7664323" y="0"/>
                    <a:pt x="7772273" y="105664"/>
                    <a:pt x="7772273" y="235966"/>
                  </a:cubicBezTo>
                  <a:lnTo>
                    <a:pt x="7772273" y="1179830"/>
                  </a:lnTo>
                  <a:cubicBezTo>
                    <a:pt x="7772273" y="1310132"/>
                    <a:pt x="7664323" y="1415796"/>
                    <a:pt x="7531100" y="1415796"/>
                  </a:cubicBezTo>
                  <a:lnTo>
                    <a:pt x="241173" y="1415796"/>
                  </a:lnTo>
                  <a:cubicBezTo>
                    <a:pt x="107950" y="1415796"/>
                    <a:pt x="0" y="1310132"/>
                    <a:pt x="0" y="1179830"/>
                  </a:cubicBezTo>
                  <a:close/>
                </a:path>
              </a:pathLst>
            </a:custGeom>
            <a:solidFill>
              <a:srgbClr val="222324"/>
            </a:solidFill>
          </p:spPr>
        </p:sp>
        <p:sp>
          <p:nvSpPr>
            <p:cNvPr id="15" name="Freeform 15"/>
            <p:cNvSpPr/>
            <p:nvPr/>
          </p:nvSpPr>
          <p:spPr>
            <a:xfrm>
              <a:off x="0" y="0"/>
              <a:ext cx="7810373" cy="1453896"/>
            </a:xfrm>
            <a:custGeom>
              <a:avLst/>
              <a:gdLst/>
              <a:ahLst/>
              <a:cxnLst/>
              <a:rect l="l" t="t" r="r" b="b"/>
              <a:pathLst>
                <a:path w="7810373" h="1453896">
                  <a:moveTo>
                    <a:pt x="0" y="255016"/>
                  </a:moveTo>
                  <a:cubicBezTo>
                    <a:pt x="0" y="113792"/>
                    <a:pt x="116840" y="0"/>
                    <a:pt x="260223" y="0"/>
                  </a:cubicBezTo>
                  <a:lnTo>
                    <a:pt x="7550150" y="0"/>
                  </a:lnTo>
                  <a:lnTo>
                    <a:pt x="7550150" y="19050"/>
                  </a:lnTo>
                  <a:lnTo>
                    <a:pt x="7550150" y="0"/>
                  </a:lnTo>
                  <a:cubicBezTo>
                    <a:pt x="7693406" y="0"/>
                    <a:pt x="7810373" y="113792"/>
                    <a:pt x="7810373" y="255016"/>
                  </a:cubicBezTo>
                  <a:lnTo>
                    <a:pt x="7791323" y="255016"/>
                  </a:lnTo>
                  <a:lnTo>
                    <a:pt x="7810373" y="255016"/>
                  </a:lnTo>
                  <a:lnTo>
                    <a:pt x="7810373" y="1198880"/>
                  </a:lnTo>
                  <a:lnTo>
                    <a:pt x="7791323" y="1198880"/>
                  </a:lnTo>
                  <a:lnTo>
                    <a:pt x="7810373" y="1198880"/>
                  </a:lnTo>
                  <a:cubicBezTo>
                    <a:pt x="7810373" y="1340104"/>
                    <a:pt x="7693533" y="1453896"/>
                    <a:pt x="7550150" y="1453896"/>
                  </a:cubicBezTo>
                  <a:lnTo>
                    <a:pt x="7550150" y="1434846"/>
                  </a:lnTo>
                  <a:lnTo>
                    <a:pt x="7550150" y="1453896"/>
                  </a:lnTo>
                  <a:lnTo>
                    <a:pt x="260223" y="1453896"/>
                  </a:lnTo>
                  <a:lnTo>
                    <a:pt x="260223" y="1434846"/>
                  </a:lnTo>
                  <a:lnTo>
                    <a:pt x="260223" y="1453896"/>
                  </a:lnTo>
                  <a:cubicBezTo>
                    <a:pt x="116840" y="1453896"/>
                    <a:pt x="0" y="1340104"/>
                    <a:pt x="0" y="1198880"/>
                  </a:cubicBezTo>
                  <a:lnTo>
                    <a:pt x="0" y="255016"/>
                  </a:lnTo>
                  <a:lnTo>
                    <a:pt x="19050" y="255016"/>
                  </a:lnTo>
                  <a:lnTo>
                    <a:pt x="0" y="255016"/>
                  </a:lnTo>
                  <a:moveTo>
                    <a:pt x="38100" y="255016"/>
                  </a:moveTo>
                  <a:lnTo>
                    <a:pt x="38100" y="1198880"/>
                  </a:lnTo>
                  <a:lnTo>
                    <a:pt x="19050" y="1198880"/>
                  </a:lnTo>
                  <a:lnTo>
                    <a:pt x="38100" y="1198880"/>
                  </a:lnTo>
                  <a:cubicBezTo>
                    <a:pt x="38100" y="1318260"/>
                    <a:pt x="137160" y="1415796"/>
                    <a:pt x="260223" y="1415796"/>
                  </a:cubicBezTo>
                  <a:lnTo>
                    <a:pt x="7550150" y="1415796"/>
                  </a:lnTo>
                  <a:cubicBezTo>
                    <a:pt x="7673213" y="1415796"/>
                    <a:pt x="7772273" y="1318260"/>
                    <a:pt x="7772273" y="1198880"/>
                  </a:cubicBezTo>
                  <a:lnTo>
                    <a:pt x="7772273" y="255016"/>
                  </a:lnTo>
                  <a:cubicBezTo>
                    <a:pt x="7772273" y="135636"/>
                    <a:pt x="7673213" y="38100"/>
                    <a:pt x="7550150" y="38100"/>
                  </a:cubicBezTo>
                  <a:lnTo>
                    <a:pt x="260223" y="38100"/>
                  </a:lnTo>
                  <a:lnTo>
                    <a:pt x="260223" y="19050"/>
                  </a:lnTo>
                  <a:lnTo>
                    <a:pt x="260223" y="38100"/>
                  </a:lnTo>
                  <a:cubicBezTo>
                    <a:pt x="137160" y="38100"/>
                    <a:pt x="38100" y="135636"/>
                    <a:pt x="38100" y="255016"/>
                  </a:cubicBezTo>
                  <a:close/>
                </a:path>
              </a:pathLst>
            </a:custGeom>
            <a:solidFill>
              <a:srgbClr val="FFFFFF"/>
            </a:solidFill>
          </p:spPr>
        </p:sp>
      </p:grpSp>
      <p:grpSp>
        <p:nvGrpSpPr>
          <p:cNvPr id="16" name="Group 16"/>
          <p:cNvGrpSpPr/>
          <p:nvPr/>
        </p:nvGrpSpPr>
        <p:grpSpPr>
          <a:xfrm>
            <a:off x="2967842" y="998702"/>
            <a:ext cx="5857788" cy="1090404"/>
            <a:chOff x="0" y="0"/>
            <a:chExt cx="7810384" cy="1453872"/>
          </a:xfrm>
        </p:grpSpPr>
        <p:sp>
          <p:nvSpPr>
            <p:cNvPr id="17" name="Freeform 17"/>
            <p:cNvSpPr/>
            <p:nvPr/>
          </p:nvSpPr>
          <p:spPr>
            <a:xfrm>
              <a:off x="19050" y="19050"/>
              <a:ext cx="7772273" cy="1415796"/>
            </a:xfrm>
            <a:custGeom>
              <a:avLst/>
              <a:gdLst/>
              <a:ahLst/>
              <a:cxnLst/>
              <a:rect l="l" t="t" r="r" b="b"/>
              <a:pathLst>
                <a:path w="7772273" h="1415796">
                  <a:moveTo>
                    <a:pt x="0" y="235966"/>
                  </a:moveTo>
                  <a:cubicBezTo>
                    <a:pt x="0" y="105664"/>
                    <a:pt x="107950" y="0"/>
                    <a:pt x="241173" y="0"/>
                  </a:cubicBezTo>
                  <a:lnTo>
                    <a:pt x="7531100" y="0"/>
                  </a:lnTo>
                  <a:cubicBezTo>
                    <a:pt x="7664323" y="0"/>
                    <a:pt x="7772273" y="105664"/>
                    <a:pt x="7772273" y="235966"/>
                  </a:cubicBezTo>
                  <a:lnTo>
                    <a:pt x="7772273" y="1179830"/>
                  </a:lnTo>
                  <a:cubicBezTo>
                    <a:pt x="7772273" y="1310132"/>
                    <a:pt x="7664323" y="1415796"/>
                    <a:pt x="7531100" y="1415796"/>
                  </a:cubicBezTo>
                  <a:lnTo>
                    <a:pt x="241173" y="1415796"/>
                  </a:lnTo>
                  <a:cubicBezTo>
                    <a:pt x="107950" y="1415796"/>
                    <a:pt x="0" y="1310132"/>
                    <a:pt x="0" y="1179830"/>
                  </a:cubicBezTo>
                  <a:close/>
                </a:path>
              </a:pathLst>
            </a:custGeom>
            <a:solidFill>
              <a:srgbClr val="222324"/>
            </a:solidFill>
          </p:spPr>
        </p:sp>
        <p:sp>
          <p:nvSpPr>
            <p:cNvPr id="18" name="Freeform 18"/>
            <p:cNvSpPr/>
            <p:nvPr/>
          </p:nvSpPr>
          <p:spPr>
            <a:xfrm>
              <a:off x="0" y="0"/>
              <a:ext cx="7810373" cy="1453896"/>
            </a:xfrm>
            <a:custGeom>
              <a:avLst/>
              <a:gdLst/>
              <a:ahLst/>
              <a:cxnLst/>
              <a:rect l="l" t="t" r="r" b="b"/>
              <a:pathLst>
                <a:path w="7810373" h="1453896">
                  <a:moveTo>
                    <a:pt x="0" y="255016"/>
                  </a:moveTo>
                  <a:cubicBezTo>
                    <a:pt x="0" y="113792"/>
                    <a:pt x="116840" y="0"/>
                    <a:pt x="260223" y="0"/>
                  </a:cubicBezTo>
                  <a:lnTo>
                    <a:pt x="7550150" y="0"/>
                  </a:lnTo>
                  <a:lnTo>
                    <a:pt x="7550150" y="19050"/>
                  </a:lnTo>
                  <a:lnTo>
                    <a:pt x="7550150" y="0"/>
                  </a:lnTo>
                  <a:cubicBezTo>
                    <a:pt x="7693406" y="0"/>
                    <a:pt x="7810373" y="113792"/>
                    <a:pt x="7810373" y="255016"/>
                  </a:cubicBezTo>
                  <a:lnTo>
                    <a:pt x="7791323" y="255016"/>
                  </a:lnTo>
                  <a:lnTo>
                    <a:pt x="7810373" y="255016"/>
                  </a:lnTo>
                  <a:lnTo>
                    <a:pt x="7810373" y="1198880"/>
                  </a:lnTo>
                  <a:lnTo>
                    <a:pt x="7791323" y="1198880"/>
                  </a:lnTo>
                  <a:lnTo>
                    <a:pt x="7810373" y="1198880"/>
                  </a:lnTo>
                  <a:cubicBezTo>
                    <a:pt x="7810373" y="1340104"/>
                    <a:pt x="7693533" y="1453896"/>
                    <a:pt x="7550150" y="1453896"/>
                  </a:cubicBezTo>
                  <a:lnTo>
                    <a:pt x="7550150" y="1434846"/>
                  </a:lnTo>
                  <a:lnTo>
                    <a:pt x="7550150" y="1453896"/>
                  </a:lnTo>
                  <a:lnTo>
                    <a:pt x="260223" y="1453896"/>
                  </a:lnTo>
                  <a:lnTo>
                    <a:pt x="260223" y="1434846"/>
                  </a:lnTo>
                  <a:lnTo>
                    <a:pt x="260223" y="1453896"/>
                  </a:lnTo>
                  <a:cubicBezTo>
                    <a:pt x="116840" y="1453896"/>
                    <a:pt x="0" y="1340104"/>
                    <a:pt x="0" y="1198880"/>
                  </a:cubicBezTo>
                  <a:lnTo>
                    <a:pt x="0" y="255016"/>
                  </a:lnTo>
                  <a:lnTo>
                    <a:pt x="19050" y="255016"/>
                  </a:lnTo>
                  <a:lnTo>
                    <a:pt x="0" y="255016"/>
                  </a:lnTo>
                  <a:moveTo>
                    <a:pt x="38100" y="255016"/>
                  </a:moveTo>
                  <a:lnTo>
                    <a:pt x="38100" y="1198880"/>
                  </a:lnTo>
                  <a:lnTo>
                    <a:pt x="19050" y="1198880"/>
                  </a:lnTo>
                  <a:lnTo>
                    <a:pt x="38100" y="1198880"/>
                  </a:lnTo>
                  <a:cubicBezTo>
                    <a:pt x="38100" y="1318260"/>
                    <a:pt x="137160" y="1415796"/>
                    <a:pt x="260223" y="1415796"/>
                  </a:cubicBezTo>
                  <a:lnTo>
                    <a:pt x="7550150" y="1415796"/>
                  </a:lnTo>
                  <a:cubicBezTo>
                    <a:pt x="7673213" y="1415796"/>
                    <a:pt x="7772273" y="1318260"/>
                    <a:pt x="7772273" y="1198880"/>
                  </a:cubicBezTo>
                  <a:lnTo>
                    <a:pt x="7772273" y="255016"/>
                  </a:lnTo>
                  <a:cubicBezTo>
                    <a:pt x="7772273" y="135636"/>
                    <a:pt x="7673213" y="38100"/>
                    <a:pt x="7550150" y="38100"/>
                  </a:cubicBezTo>
                  <a:lnTo>
                    <a:pt x="260223" y="38100"/>
                  </a:lnTo>
                  <a:lnTo>
                    <a:pt x="260223" y="19050"/>
                  </a:lnTo>
                  <a:lnTo>
                    <a:pt x="260223" y="38100"/>
                  </a:lnTo>
                  <a:cubicBezTo>
                    <a:pt x="137160" y="38100"/>
                    <a:pt x="38100" y="135636"/>
                    <a:pt x="38100" y="255016"/>
                  </a:cubicBezTo>
                  <a:close/>
                </a:path>
              </a:pathLst>
            </a:custGeom>
            <a:solidFill>
              <a:srgbClr val="FFFFFF"/>
            </a:solidFill>
          </p:spPr>
        </p:sp>
      </p:grpSp>
      <p:sp>
        <p:nvSpPr>
          <p:cNvPr id="19" name="Freeform 19"/>
          <p:cNvSpPr/>
          <p:nvPr/>
        </p:nvSpPr>
        <p:spPr>
          <a:xfrm>
            <a:off x="356145" y="2284113"/>
            <a:ext cx="1566865" cy="7121145"/>
          </a:xfrm>
          <a:custGeom>
            <a:avLst/>
            <a:gdLst/>
            <a:ahLst/>
            <a:cxnLst/>
            <a:rect l="l" t="t" r="r" b="b"/>
            <a:pathLst>
              <a:path w="1566865" h="7121145">
                <a:moveTo>
                  <a:pt x="0" y="0"/>
                </a:moveTo>
                <a:lnTo>
                  <a:pt x="1566865" y="0"/>
                </a:lnTo>
                <a:lnTo>
                  <a:pt x="1566865" y="7121145"/>
                </a:lnTo>
                <a:lnTo>
                  <a:pt x="0" y="7121145"/>
                </a:lnTo>
                <a:lnTo>
                  <a:pt x="0" y="0"/>
                </a:lnTo>
                <a:close/>
              </a:path>
            </a:pathLst>
          </a:custGeom>
          <a:blipFill>
            <a:blip r:embed="rId5"/>
            <a:stretch>
              <a:fillRect l="-542632" b="-2"/>
            </a:stretch>
          </a:blipFill>
        </p:spPr>
      </p:sp>
      <p:sp>
        <p:nvSpPr>
          <p:cNvPr id="20" name="Freeform 20"/>
          <p:cNvSpPr/>
          <p:nvPr/>
        </p:nvSpPr>
        <p:spPr>
          <a:xfrm>
            <a:off x="14864727" y="2433574"/>
            <a:ext cx="3262320" cy="7249268"/>
          </a:xfrm>
          <a:custGeom>
            <a:avLst/>
            <a:gdLst/>
            <a:ahLst/>
            <a:cxnLst/>
            <a:rect l="l" t="t" r="r" b="b"/>
            <a:pathLst>
              <a:path w="3262320" h="7249268">
                <a:moveTo>
                  <a:pt x="0" y="0"/>
                </a:moveTo>
                <a:lnTo>
                  <a:pt x="3262320" y="0"/>
                </a:lnTo>
                <a:lnTo>
                  <a:pt x="3262320" y="7249268"/>
                </a:lnTo>
                <a:lnTo>
                  <a:pt x="0" y="7249268"/>
                </a:lnTo>
                <a:lnTo>
                  <a:pt x="0" y="0"/>
                </a:lnTo>
                <a:close/>
              </a:path>
            </a:pathLst>
          </a:custGeom>
          <a:blipFill>
            <a:blip r:embed="rId5"/>
            <a:stretch>
              <a:fillRect r="-214198"/>
            </a:stretch>
          </a:blipFill>
        </p:spPr>
      </p:sp>
      <p:sp>
        <p:nvSpPr>
          <p:cNvPr id="21" name="AutoShape 21"/>
          <p:cNvSpPr/>
          <p:nvPr/>
        </p:nvSpPr>
        <p:spPr>
          <a:xfrm rot="5354512">
            <a:off x="4677757" y="5114925"/>
            <a:ext cx="8638572" cy="0"/>
          </a:xfrm>
          <a:prstGeom prst="line">
            <a:avLst/>
          </a:prstGeom>
          <a:ln w="57150" cap="rnd">
            <a:solidFill>
              <a:srgbClr val="B42B2D"/>
            </a:solidFill>
            <a:prstDash val="solid"/>
            <a:headEnd type="none" w="sm" len="sm"/>
            <a:tailEnd type="none" w="sm" len="sm"/>
          </a:ln>
        </p:spPr>
      </p:sp>
      <p:grpSp>
        <p:nvGrpSpPr>
          <p:cNvPr id="22" name="Group 22"/>
          <p:cNvGrpSpPr/>
          <p:nvPr/>
        </p:nvGrpSpPr>
        <p:grpSpPr>
          <a:xfrm>
            <a:off x="7994229" y="1012989"/>
            <a:ext cx="8683947" cy="1061829"/>
            <a:chOff x="0" y="0"/>
            <a:chExt cx="11578596" cy="1415772"/>
          </a:xfrm>
        </p:grpSpPr>
        <p:sp>
          <p:nvSpPr>
            <p:cNvPr id="23" name="Freeform 23"/>
            <p:cNvSpPr/>
            <p:nvPr/>
          </p:nvSpPr>
          <p:spPr>
            <a:xfrm>
              <a:off x="0" y="0"/>
              <a:ext cx="11578596" cy="1415772"/>
            </a:xfrm>
            <a:custGeom>
              <a:avLst/>
              <a:gdLst/>
              <a:ahLst/>
              <a:cxnLst/>
              <a:rect l="l" t="t" r="r" b="b"/>
              <a:pathLst>
                <a:path w="11578596" h="1415772">
                  <a:moveTo>
                    <a:pt x="0" y="0"/>
                  </a:moveTo>
                  <a:lnTo>
                    <a:pt x="11578596" y="0"/>
                  </a:lnTo>
                  <a:lnTo>
                    <a:pt x="11578596" y="1415772"/>
                  </a:lnTo>
                  <a:lnTo>
                    <a:pt x="0" y="1415772"/>
                  </a:lnTo>
                  <a:close/>
                </a:path>
              </a:pathLst>
            </a:custGeom>
            <a:solidFill>
              <a:srgbClr val="000000">
                <a:alpha val="0"/>
              </a:srgbClr>
            </a:solidFill>
          </p:spPr>
        </p:sp>
        <p:sp>
          <p:nvSpPr>
            <p:cNvPr id="24" name="TextBox 24"/>
            <p:cNvSpPr txBox="1"/>
            <p:nvPr/>
          </p:nvSpPr>
          <p:spPr>
            <a:xfrm>
              <a:off x="0" y="-123825"/>
              <a:ext cx="11578596" cy="1539597"/>
            </a:xfrm>
            <a:prstGeom prst="rect">
              <a:avLst/>
            </a:prstGeom>
          </p:spPr>
          <p:txBody>
            <a:bodyPr lIns="0" tIns="0" rIns="0" bIns="0" rtlCol="0" anchor="t"/>
            <a:lstStyle/>
            <a:p>
              <a:pPr algn="ctr">
                <a:lnSpc>
                  <a:spcPts val="7200"/>
                </a:lnSpc>
              </a:pPr>
              <a:r>
                <a:rPr lang="en-US" sz="6000" b="1">
                  <a:solidFill>
                    <a:srgbClr val="FFFFFF"/>
                  </a:solidFill>
                  <a:latin typeface="Arial Bold"/>
                  <a:ea typeface="Arial Bold"/>
                  <a:cs typeface="Arial Bold"/>
                  <a:sym typeface="Arial Bold"/>
                </a:rPr>
                <a:t>Mentor</a:t>
              </a:r>
            </a:p>
          </p:txBody>
        </p:sp>
      </p:grpSp>
      <p:grpSp>
        <p:nvGrpSpPr>
          <p:cNvPr id="25" name="Group 25"/>
          <p:cNvGrpSpPr/>
          <p:nvPr/>
        </p:nvGrpSpPr>
        <p:grpSpPr>
          <a:xfrm>
            <a:off x="4230519" y="31915"/>
            <a:ext cx="8683947" cy="1112520"/>
            <a:chOff x="0" y="0"/>
            <a:chExt cx="11578596" cy="1483360"/>
          </a:xfrm>
        </p:grpSpPr>
        <p:sp>
          <p:nvSpPr>
            <p:cNvPr id="26" name="Freeform 26"/>
            <p:cNvSpPr/>
            <p:nvPr/>
          </p:nvSpPr>
          <p:spPr>
            <a:xfrm>
              <a:off x="0" y="0"/>
              <a:ext cx="11578596" cy="1483360"/>
            </a:xfrm>
            <a:custGeom>
              <a:avLst/>
              <a:gdLst/>
              <a:ahLst/>
              <a:cxnLst/>
              <a:rect l="l" t="t" r="r" b="b"/>
              <a:pathLst>
                <a:path w="11578596" h="1483360">
                  <a:moveTo>
                    <a:pt x="0" y="0"/>
                  </a:moveTo>
                  <a:lnTo>
                    <a:pt x="11578596" y="0"/>
                  </a:lnTo>
                  <a:lnTo>
                    <a:pt x="11578596" y="1483360"/>
                  </a:lnTo>
                  <a:lnTo>
                    <a:pt x="0" y="1483360"/>
                  </a:lnTo>
                  <a:close/>
                </a:path>
              </a:pathLst>
            </a:custGeom>
            <a:solidFill>
              <a:srgbClr val="000000">
                <a:alpha val="0"/>
              </a:srgbClr>
            </a:solidFill>
          </p:spPr>
        </p:sp>
        <p:sp>
          <p:nvSpPr>
            <p:cNvPr id="27" name="TextBox 27"/>
            <p:cNvSpPr txBox="1"/>
            <p:nvPr/>
          </p:nvSpPr>
          <p:spPr>
            <a:xfrm>
              <a:off x="0" y="-123825"/>
              <a:ext cx="11578596" cy="1607185"/>
            </a:xfrm>
            <a:prstGeom prst="rect">
              <a:avLst/>
            </a:prstGeom>
          </p:spPr>
          <p:txBody>
            <a:bodyPr lIns="0" tIns="0" rIns="0" bIns="0" rtlCol="0" anchor="t"/>
            <a:lstStyle/>
            <a:p>
              <a:pPr algn="ctr">
                <a:lnSpc>
                  <a:spcPts val="7200"/>
                </a:lnSpc>
              </a:pPr>
              <a:r>
                <a:rPr lang="en-US" sz="6000" b="1">
                  <a:solidFill>
                    <a:srgbClr val="FFFFFF"/>
                  </a:solidFill>
                  <a:latin typeface="Arial Bold"/>
                  <a:ea typeface="Arial Bold"/>
                  <a:cs typeface="Arial Bold"/>
                  <a:sym typeface="Arial Bold"/>
                </a:rPr>
                <a:t>Instrumen</a:t>
              </a:r>
            </a:p>
          </p:txBody>
        </p:sp>
      </p:grpSp>
      <p:grpSp>
        <p:nvGrpSpPr>
          <p:cNvPr id="28" name="Group 28"/>
          <p:cNvGrpSpPr/>
          <p:nvPr/>
        </p:nvGrpSpPr>
        <p:grpSpPr>
          <a:xfrm>
            <a:off x="1899126" y="2370700"/>
            <a:ext cx="7040768" cy="7249268"/>
            <a:chOff x="0" y="0"/>
            <a:chExt cx="9387690" cy="9665690"/>
          </a:xfrm>
        </p:grpSpPr>
        <p:sp>
          <p:nvSpPr>
            <p:cNvPr id="29" name="Freeform 29"/>
            <p:cNvSpPr/>
            <p:nvPr/>
          </p:nvSpPr>
          <p:spPr>
            <a:xfrm>
              <a:off x="0" y="0"/>
              <a:ext cx="9387661" cy="9665716"/>
            </a:xfrm>
            <a:custGeom>
              <a:avLst/>
              <a:gdLst/>
              <a:ahLst/>
              <a:cxnLst/>
              <a:rect l="l" t="t" r="r" b="b"/>
              <a:pathLst>
                <a:path w="9387661" h="9665716">
                  <a:moveTo>
                    <a:pt x="0" y="913892"/>
                  </a:moveTo>
                  <a:cubicBezTo>
                    <a:pt x="0" y="409194"/>
                    <a:pt x="445721" y="0"/>
                    <a:pt x="995470" y="0"/>
                  </a:cubicBezTo>
                  <a:lnTo>
                    <a:pt x="8392191" y="0"/>
                  </a:lnTo>
                  <a:cubicBezTo>
                    <a:pt x="8941940" y="0"/>
                    <a:pt x="9387661" y="409194"/>
                    <a:pt x="9387661" y="913892"/>
                  </a:cubicBezTo>
                  <a:lnTo>
                    <a:pt x="9387661" y="8751824"/>
                  </a:lnTo>
                  <a:cubicBezTo>
                    <a:pt x="9387661" y="9256522"/>
                    <a:pt x="8941940" y="9665716"/>
                    <a:pt x="8392191" y="9665716"/>
                  </a:cubicBezTo>
                  <a:lnTo>
                    <a:pt x="995470" y="9665716"/>
                  </a:lnTo>
                  <a:cubicBezTo>
                    <a:pt x="445721" y="9665716"/>
                    <a:pt x="0" y="9256522"/>
                    <a:pt x="0" y="8751824"/>
                  </a:cubicBezTo>
                  <a:close/>
                </a:path>
              </a:pathLst>
            </a:custGeom>
            <a:solidFill>
              <a:srgbClr val="FFF2CC"/>
            </a:solidFill>
          </p:spPr>
        </p:sp>
        <p:sp>
          <p:nvSpPr>
            <p:cNvPr id="30" name="TextBox 30"/>
            <p:cNvSpPr txBox="1"/>
            <p:nvPr/>
          </p:nvSpPr>
          <p:spPr>
            <a:xfrm>
              <a:off x="0" y="-47625"/>
              <a:ext cx="9387690" cy="9713315"/>
            </a:xfrm>
            <a:prstGeom prst="rect">
              <a:avLst/>
            </a:prstGeom>
          </p:spPr>
          <p:txBody>
            <a:bodyPr lIns="50800" tIns="50800" rIns="50800" bIns="50800" rtlCol="0" anchor="ctr"/>
            <a:lstStyle/>
            <a:p>
              <a:pPr marL="380048" lvl="1" indent="-190024" algn="l">
                <a:lnSpc>
                  <a:spcPts val="2520"/>
                </a:lnSpc>
                <a:buFont typeface="Arial"/>
                <a:buChar char="•"/>
              </a:pPr>
              <a:r>
                <a:rPr lang="en-US" sz="2100" b="1">
                  <a:solidFill>
                    <a:srgbClr val="000000"/>
                  </a:solidFill>
                  <a:latin typeface="Arial Bold"/>
                  <a:ea typeface="Arial Bold"/>
                  <a:cs typeface="Arial Bold"/>
                  <a:sym typeface="Arial Bold"/>
                </a:rPr>
                <a:t>Goal, : - Apa yang anda pikirkan dalam Aktualisasi BerAKHLAK yang akan Anda jalankan? - Apa pentingnya pelaksanaan Aktualisasi BerAKHLAK tersebut terhadap tugas pokok dan fungsi Anda ? - Jika dianalogikan dengan sesuatu, pelaksanaan Aktualisasi BerAKHLAK tersebut dapat diibaratkan apa ? </a:t>
              </a:r>
            </a:p>
            <a:p>
              <a:pPr marL="380048" lvl="1" indent="-190024" algn="l">
                <a:lnSpc>
                  <a:spcPts val="2520"/>
                </a:lnSpc>
                <a:buFont typeface="Arial"/>
                <a:buChar char="•"/>
              </a:pPr>
              <a:r>
                <a:rPr lang="en-US" sz="2100" b="1">
                  <a:solidFill>
                    <a:srgbClr val="000000"/>
                  </a:solidFill>
                  <a:latin typeface="Arial Bold"/>
                  <a:ea typeface="Arial Bold"/>
                  <a:cs typeface="Arial Bold"/>
                  <a:sym typeface="Arial Bold"/>
                </a:rPr>
                <a:t>Reality (realitas),  : - Bagaimana kondisi saat ini yang terkait dengan rencana Aktualisasi tersebut di tempat kerja Anda ? - Jika 1 adalah level terendah dan 10 adalah level tertinggi, kondisi tersebut berada pada level berapa?</a:t>
              </a:r>
            </a:p>
            <a:p>
              <a:pPr marL="380048" lvl="1" indent="-190024" algn="l">
                <a:lnSpc>
                  <a:spcPts val="2520"/>
                </a:lnSpc>
                <a:buFont typeface="Arial"/>
                <a:buChar char="•"/>
              </a:pPr>
              <a:r>
                <a:rPr lang="en-US" sz="2100" b="1">
                  <a:solidFill>
                    <a:srgbClr val="000000"/>
                  </a:solidFill>
                  <a:latin typeface="Arial Bold"/>
                  <a:ea typeface="Arial Bold"/>
                  <a:cs typeface="Arial Bold"/>
                  <a:sym typeface="Arial Bold"/>
                </a:rPr>
                <a:t>Options (pilihan),  : - Apa yang perlu ditingkatkan dari keadaan sekarang agar dapat tercipta kondisi pada level yang lebih baik ? - Bagaimana seharusnya?</a:t>
              </a:r>
            </a:p>
            <a:p>
              <a:pPr marL="380048" lvl="1" indent="-190024" algn="l">
                <a:lnSpc>
                  <a:spcPts val="2520"/>
                </a:lnSpc>
                <a:buFont typeface="Arial"/>
                <a:buChar char="•"/>
              </a:pPr>
              <a:r>
                <a:rPr lang="en-US" sz="2100" b="1">
                  <a:solidFill>
                    <a:srgbClr val="000000"/>
                  </a:solidFill>
                  <a:latin typeface="Arial Bold"/>
                  <a:ea typeface="Arial Bold"/>
                  <a:cs typeface="Arial Bold"/>
                  <a:sym typeface="Arial Bold"/>
                </a:rPr>
                <a:t>Will (kemauan),  : - Bagaimana Anda melakukannya ? - Siapa saja yang bisa membantu Anda? - Kapan Anda memulainya ? - Kapan kita dapat bertemu kembali untuk melihat progres Aktualisasi yang Anda laksanakan ? </a:t>
              </a:r>
            </a:p>
          </p:txBody>
        </p:sp>
      </p:grpSp>
      <p:grpSp>
        <p:nvGrpSpPr>
          <p:cNvPr id="31" name="Group 31"/>
          <p:cNvGrpSpPr/>
          <p:nvPr/>
        </p:nvGrpSpPr>
        <p:grpSpPr>
          <a:xfrm>
            <a:off x="9421596" y="2433576"/>
            <a:ext cx="6463778" cy="7249266"/>
            <a:chOff x="0" y="0"/>
            <a:chExt cx="8618370" cy="9665688"/>
          </a:xfrm>
        </p:grpSpPr>
        <p:sp>
          <p:nvSpPr>
            <p:cNvPr id="32" name="Freeform 32"/>
            <p:cNvSpPr/>
            <p:nvPr/>
          </p:nvSpPr>
          <p:spPr>
            <a:xfrm>
              <a:off x="0" y="0"/>
              <a:ext cx="8618348" cy="9665716"/>
            </a:xfrm>
            <a:custGeom>
              <a:avLst/>
              <a:gdLst/>
              <a:ahLst/>
              <a:cxnLst/>
              <a:rect l="l" t="t" r="r" b="b"/>
              <a:pathLst>
                <a:path w="8618348" h="9665716">
                  <a:moveTo>
                    <a:pt x="0" y="761492"/>
                  </a:moveTo>
                  <a:cubicBezTo>
                    <a:pt x="0" y="340995"/>
                    <a:pt x="340995" y="0"/>
                    <a:pt x="761492" y="0"/>
                  </a:cubicBezTo>
                  <a:lnTo>
                    <a:pt x="7856855" y="0"/>
                  </a:lnTo>
                  <a:cubicBezTo>
                    <a:pt x="8277479" y="0"/>
                    <a:pt x="8618348" y="340995"/>
                    <a:pt x="8618348" y="761492"/>
                  </a:cubicBezTo>
                  <a:lnTo>
                    <a:pt x="8618348" y="8904224"/>
                  </a:lnTo>
                  <a:cubicBezTo>
                    <a:pt x="8618348" y="9324848"/>
                    <a:pt x="8277352" y="9665716"/>
                    <a:pt x="7856855" y="9665716"/>
                  </a:cubicBezTo>
                  <a:lnTo>
                    <a:pt x="761492" y="9665716"/>
                  </a:lnTo>
                  <a:cubicBezTo>
                    <a:pt x="340995" y="9665716"/>
                    <a:pt x="0" y="9324721"/>
                    <a:pt x="0" y="8904224"/>
                  </a:cubicBezTo>
                  <a:close/>
                </a:path>
              </a:pathLst>
            </a:custGeom>
            <a:solidFill>
              <a:srgbClr val="FFF2CC"/>
            </a:solidFill>
          </p:spPr>
        </p:sp>
      </p:grpSp>
      <p:grpSp>
        <p:nvGrpSpPr>
          <p:cNvPr id="33" name="Group 33"/>
          <p:cNvGrpSpPr/>
          <p:nvPr/>
        </p:nvGrpSpPr>
        <p:grpSpPr>
          <a:xfrm>
            <a:off x="1397788" y="1012989"/>
            <a:ext cx="8683947" cy="1061829"/>
            <a:chOff x="0" y="0"/>
            <a:chExt cx="11578596" cy="1415772"/>
          </a:xfrm>
        </p:grpSpPr>
        <p:sp>
          <p:nvSpPr>
            <p:cNvPr id="34" name="Freeform 34"/>
            <p:cNvSpPr/>
            <p:nvPr/>
          </p:nvSpPr>
          <p:spPr>
            <a:xfrm>
              <a:off x="0" y="0"/>
              <a:ext cx="11578596" cy="1415772"/>
            </a:xfrm>
            <a:custGeom>
              <a:avLst/>
              <a:gdLst/>
              <a:ahLst/>
              <a:cxnLst/>
              <a:rect l="l" t="t" r="r" b="b"/>
              <a:pathLst>
                <a:path w="11578596" h="1415772">
                  <a:moveTo>
                    <a:pt x="0" y="0"/>
                  </a:moveTo>
                  <a:lnTo>
                    <a:pt x="11578596" y="0"/>
                  </a:lnTo>
                  <a:lnTo>
                    <a:pt x="11578596" y="1415772"/>
                  </a:lnTo>
                  <a:lnTo>
                    <a:pt x="0" y="1415772"/>
                  </a:lnTo>
                  <a:close/>
                </a:path>
              </a:pathLst>
            </a:custGeom>
            <a:solidFill>
              <a:srgbClr val="000000">
                <a:alpha val="0"/>
              </a:srgbClr>
            </a:solidFill>
          </p:spPr>
        </p:sp>
        <p:sp>
          <p:nvSpPr>
            <p:cNvPr id="35" name="TextBox 35"/>
            <p:cNvSpPr txBox="1"/>
            <p:nvPr/>
          </p:nvSpPr>
          <p:spPr>
            <a:xfrm>
              <a:off x="0" y="-123825"/>
              <a:ext cx="11578596" cy="1539597"/>
            </a:xfrm>
            <a:prstGeom prst="rect">
              <a:avLst/>
            </a:prstGeom>
          </p:spPr>
          <p:txBody>
            <a:bodyPr lIns="0" tIns="0" rIns="0" bIns="0" rtlCol="0" anchor="t"/>
            <a:lstStyle/>
            <a:p>
              <a:pPr algn="ctr">
                <a:lnSpc>
                  <a:spcPts val="7200"/>
                </a:lnSpc>
              </a:pPr>
              <a:r>
                <a:rPr lang="en-US" sz="6000" b="1">
                  <a:solidFill>
                    <a:srgbClr val="FFFFFF"/>
                  </a:solidFill>
                  <a:latin typeface="Arial Bold"/>
                  <a:ea typeface="Arial Bold"/>
                  <a:cs typeface="Arial Bold"/>
                  <a:sym typeface="Arial Bold"/>
                </a:rPr>
                <a:t>Coach</a:t>
              </a:r>
            </a:p>
          </p:txBody>
        </p:sp>
      </p:grpSp>
      <p:sp>
        <p:nvSpPr>
          <p:cNvPr id="36" name="TextBox 36"/>
          <p:cNvSpPr txBox="1"/>
          <p:nvPr/>
        </p:nvSpPr>
        <p:spPr>
          <a:xfrm>
            <a:off x="9469767" y="2617143"/>
            <a:ext cx="6195060" cy="5604511"/>
          </a:xfrm>
          <a:prstGeom prst="rect">
            <a:avLst/>
          </a:prstGeom>
        </p:spPr>
        <p:txBody>
          <a:bodyPr lIns="0" tIns="0" rIns="0" bIns="0" rtlCol="0" anchor="t">
            <a:spAutoFit/>
          </a:bodyPr>
          <a:lstStyle/>
          <a:p>
            <a:pPr marL="453385" lvl="1" indent="-226693" algn="l">
              <a:lnSpc>
                <a:spcPts val="2939"/>
              </a:lnSpc>
              <a:buFont typeface="Arial"/>
              <a:buChar char="•"/>
            </a:pPr>
            <a:r>
              <a:rPr lang="en-US" sz="2099">
                <a:solidFill>
                  <a:srgbClr val="000000"/>
                </a:solidFill>
                <a:latin typeface="Arial"/>
                <a:ea typeface="Arial"/>
                <a:cs typeface="Arial"/>
                <a:sym typeface="Arial"/>
              </a:rPr>
              <a:t>Mentor memiliki peran sebgai kontributor pengalaman (transfer pengalaman), dengan maksud mentee dapat mengambil manfaat dari pengalaman mentor. melalui pemberian informasi  dan motivasi kepada mentee memberikan wawasan, inspirasi, dan membantu mentee dalam mengambil keputusan di masa mendatang. Sebagai contributor keterampilan  cara memberikan atau mengajarkan keterampilan teknis, keterampilan interpersonal, mapun pemecahan masalah.yang dikuasai oleh mentor kepada mentee. secara berkelanjutan dan terus menerus sehingga menjadi terampil dan dapat diimplementasikan pada Aktualisasinya secara optimal.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70600" y="1210035"/>
            <a:ext cx="658100" cy="658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86456"/>
            <a:ext cx="5613852" cy="1965583"/>
          </a:xfrm>
          <a:prstGeom prst="rect">
            <a:avLst/>
          </a:prstGeom>
        </p:spPr>
        <p:txBody>
          <a:bodyPr lIns="0" tIns="0" rIns="0" bIns="0" rtlCol="0" anchor="t">
            <a:spAutoFit/>
          </a:bodyPr>
          <a:lstStyle/>
          <a:p>
            <a:pPr algn="l">
              <a:lnSpc>
                <a:spcPts val="7668"/>
              </a:lnSpc>
            </a:pPr>
            <a:r>
              <a:rPr lang="en-US" sz="7100" b="1" spc="-177">
                <a:solidFill>
                  <a:srgbClr val="112D4E"/>
                </a:solidFill>
                <a:latin typeface="Barlow Bold"/>
                <a:ea typeface="Barlow Bold"/>
                <a:cs typeface="Barlow Bold"/>
                <a:sym typeface="Barlow Bold"/>
              </a:rPr>
              <a:t>Tugas Coach</a:t>
            </a:r>
          </a:p>
          <a:p>
            <a:pPr marL="0" lvl="0" indent="0" algn="l">
              <a:lnSpc>
                <a:spcPts val="7668"/>
              </a:lnSpc>
            </a:pPr>
            <a:r>
              <a:rPr lang="en-US" sz="7100" b="1" spc="-177">
                <a:solidFill>
                  <a:srgbClr val="112D4E"/>
                </a:solidFill>
                <a:latin typeface="Barlow Bold"/>
                <a:ea typeface="Barlow Bold"/>
                <a:cs typeface="Barlow Bold"/>
                <a:sym typeface="Barlow Bold"/>
              </a:rPr>
              <a:t> </a:t>
            </a:r>
          </a:p>
        </p:txBody>
      </p:sp>
      <p:grpSp>
        <p:nvGrpSpPr>
          <p:cNvPr id="6" name="Group 6"/>
          <p:cNvGrpSpPr/>
          <p:nvPr/>
        </p:nvGrpSpPr>
        <p:grpSpPr>
          <a:xfrm>
            <a:off x="4007598" y="5728067"/>
            <a:ext cx="658100" cy="658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sp>
        <p:sp>
          <p:nvSpPr>
            <p:cNvPr id="8" name="TextBox 8"/>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33350" y="1931008"/>
            <a:ext cx="6556069" cy="7527444"/>
          </a:xfrm>
          <a:prstGeom prst="rect">
            <a:avLst/>
          </a:prstGeom>
        </p:spPr>
        <p:txBody>
          <a:bodyPr lIns="0" tIns="0" rIns="0" bIns="0" rtlCol="0" anchor="t">
            <a:spAutoFit/>
          </a:bodyPr>
          <a:lstStyle/>
          <a:p>
            <a:pPr algn="l">
              <a:lnSpc>
                <a:spcPts val="2718"/>
              </a:lnSpc>
            </a:pPr>
            <a:r>
              <a:rPr lang="en-US" sz="1720" spc="-32">
                <a:solidFill>
                  <a:srgbClr val="000000"/>
                </a:solidFill>
                <a:latin typeface="Clear Sans"/>
                <a:ea typeface="Clear Sans"/>
                <a:cs typeface="Clear Sans"/>
                <a:sym typeface="Clear Sans"/>
              </a:rPr>
              <a:t>1) memberikan motivasi dan tantangan-tantangan kepada Coachee.</a:t>
            </a:r>
          </a:p>
          <a:p>
            <a:pPr algn="l">
              <a:lnSpc>
                <a:spcPts val="2718"/>
              </a:lnSpc>
            </a:pPr>
            <a:r>
              <a:rPr lang="en-US" sz="1720" spc="-32">
                <a:solidFill>
                  <a:srgbClr val="000000"/>
                </a:solidFill>
                <a:latin typeface="Clear Sans"/>
                <a:ea typeface="Clear Sans"/>
                <a:cs typeface="Clear Sans"/>
                <a:sym typeface="Clear Sans"/>
              </a:rPr>
              <a:t>2) membimbing Coachee menyelesaikan seluruh tahapan pembelajaran aktualisasi.</a:t>
            </a:r>
          </a:p>
          <a:p>
            <a:pPr algn="l">
              <a:lnSpc>
                <a:spcPts val="2718"/>
              </a:lnSpc>
            </a:pPr>
            <a:r>
              <a:rPr lang="en-US" sz="1720" spc="-32">
                <a:solidFill>
                  <a:srgbClr val="000000"/>
                </a:solidFill>
                <a:latin typeface="Clear Sans"/>
                <a:ea typeface="Clear Sans"/>
                <a:cs typeface="Clear Sans"/>
                <a:sym typeface="Clear Sans"/>
              </a:rPr>
              <a:t>3) melakukan pemantauan kegiatan Coachee selama pembelajaran aktualisasi menggunakan media/metode yang disepakati; </a:t>
            </a:r>
          </a:p>
          <a:p>
            <a:pPr algn="l">
              <a:lnSpc>
                <a:spcPts val="2718"/>
              </a:lnSpc>
            </a:pPr>
            <a:r>
              <a:rPr lang="en-US" sz="1720" spc="-32">
                <a:solidFill>
                  <a:srgbClr val="000000"/>
                </a:solidFill>
                <a:latin typeface="Clear Sans"/>
                <a:ea typeface="Clear Sans"/>
                <a:cs typeface="Clear Sans"/>
                <a:sym typeface="Clear Sans"/>
              </a:rPr>
              <a:t>4) melakukan koordinasi dengan Mentor  apabila Coachee mengalami permasalahan selama pembelajaran aktualisasi.</a:t>
            </a:r>
          </a:p>
          <a:p>
            <a:pPr algn="l">
              <a:lnSpc>
                <a:spcPts val="2718"/>
              </a:lnSpc>
            </a:pPr>
            <a:r>
              <a:rPr lang="en-US" sz="1720" spc="-32">
                <a:solidFill>
                  <a:srgbClr val="000000"/>
                </a:solidFill>
                <a:latin typeface="Clear Sans"/>
                <a:ea typeface="Clear Sans"/>
                <a:cs typeface="Clear Sans"/>
                <a:sym typeface="Clear Sans"/>
              </a:rPr>
              <a:t>5) memberikan masukan (alternatif pilihan) kepada Coachee terkait aktualisasi substansi mata pelatihan pada saat pemilihan isu yang aktual, gagasan kreatif yang diusulkan, dan pelaksanaan  kegiatan dalam menyelesaikan isu selama pembelajaran aktualisasi di tempat kerja.</a:t>
            </a:r>
          </a:p>
          <a:p>
            <a:pPr algn="l">
              <a:lnSpc>
                <a:spcPts val="2718"/>
              </a:lnSpc>
            </a:pPr>
            <a:r>
              <a:rPr lang="en-US" sz="1720" spc="-32">
                <a:solidFill>
                  <a:srgbClr val="000000"/>
                </a:solidFill>
                <a:latin typeface="Clear Sans"/>
                <a:ea typeface="Clear Sans"/>
                <a:cs typeface="Clear Sans"/>
                <a:sym typeface="Clear Sans"/>
              </a:rPr>
              <a:t>6) memberikan umpan balik terhadap laporan progres implementasi aktualisasi yang disampaikan Peserta bimbingan paling sedikit seminggu sekali (setiap hari akhir pekan).</a:t>
            </a:r>
          </a:p>
          <a:p>
            <a:pPr algn="l">
              <a:lnSpc>
                <a:spcPts val="2718"/>
              </a:lnSpc>
            </a:pPr>
            <a:r>
              <a:rPr lang="en-US" sz="1720" spc="-32">
                <a:solidFill>
                  <a:srgbClr val="000000"/>
                </a:solidFill>
                <a:latin typeface="Clear Sans"/>
                <a:ea typeface="Clear Sans"/>
                <a:cs typeface="Clear Sans"/>
                <a:sym typeface="Clear Sans"/>
              </a:rPr>
              <a:t>7) melakukan perekaman terhadap progres yang dilaporkan oleh Peserta.</a:t>
            </a:r>
          </a:p>
          <a:p>
            <a:pPr algn="l">
              <a:lnSpc>
                <a:spcPts val="2718"/>
              </a:lnSpc>
            </a:pPr>
            <a:r>
              <a:rPr lang="en-US" sz="1720" spc="-32">
                <a:solidFill>
                  <a:srgbClr val="000000"/>
                </a:solidFill>
                <a:latin typeface="Clear Sans"/>
                <a:ea typeface="Clear Sans"/>
                <a:cs typeface="Clear Sans"/>
                <a:sym typeface="Clear Sans"/>
              </a:rPr>
              <a:t>8) mengkomunikasikan proses, kemajuan dan hasil Coaching kepada penyelenggara pelatihan.</a:t>
            </a:r>
          </a:p>
          <a:p>
            <a:pPr algn="l">
              <a:lnSpc>
                <a:spcPts val="2718"/>
              </a:lnSpc>
            </a:pPr>
            <a:r>
              <a:rPr lang="en-US" sz="1720" spc="-32">
                <a:solidFill>
                  <a:srgbClr val="000000"/>
                </a:solidFill>
                <a:latin typeface="Clear Sans"/>
                <a:ea typeface="Clear Sans"/>
                <a:cs typeface="Clear Sans"/>
                <a:sym typeface="Clear Sans"/>
              </a:rPr>
              <a:t> 9) melakukan pemantauan pelaksanaan aktualisasi Peserta; </a:t>
            </a:r>
          </a:p>
          <a:p>
            <a:pPr marL="0" lvl="0" indent="0" algn="l">
              <a:lnSpc>
                <a:spcPts val="2718"/>
              </a:lnSpc>
            </a:pPr>
            <a:r>
              <a:rPr lang="en-US" sz="1720" spc="-32">
                <a:solidFill>
                  <a:srgbClr val="000000"/>
                </a:solidFill>
                <a:latin typeface="Clear Sans"/>
                <a:ea typeface="Clear Sans"/>
                <a:cs typeface="Clear Sans"/>
                <a:sym typeface="Clear Sans"/>
              </a:rPr>
              <a:t>10) pada saat seminar, melakukan pendampingan kepada Peserta yang menjadi coachee-nya.</a:t>
            </a:r>
          </a:p>
        </p:txBody>
      </p:sp>
      <p:sp>
        <p:nvSpPr>
          <p:cNvPr id="10" name="Freeform 10"/>
          <p:cNvSpPr/>
          <p:nvPr/>
        </p:nvSpPr>
        <p:spPr>
          <a:xfrm>
            <a:off x="6597580" y="6057117"/>
            <a:ext cx="4792978" cy="4355619"/>
          </a:xfrm>
          <a:custGeom>
            <a:avLst/>
            <a:gdLst/>
            <a:ahLst/>
            <a:cxnLst/>
            <a:rect l="l" t="t" r="r" b="b"/>
            <a:pathLst>
              <a:path w="4792978" h="4355619">
                <a:moveTo>
                  <a:pt x="0" y="0"/>
                </a:moveTo>
                <a:lnTo>
                  <a:pt x="4792978" y="0"/>
                </a:lnTo>
                <a:lnTo>
                  <a:pt x="4792978" y="4355619"/>
                </a:lnTo>
                <a:lnTo>
                  <a:pt x="0" y="4355619"/>
                </a:lnTo>
                <a:lnTo>
                  <a:pt x="0" y="0"/>
                </a:lnTo>
                <a:close/>
              </a:path>
            </a:pathLst>
          </a:custGeom>
          <a:blipFill>
            <a:blip r:embed="rId2"/>
            <a:stretch>
              <a:fillRect/>
            </a:stretch>
          </a:blipFill>
        </p:spPr>
      </p:sp>
      <p:sp>
        <p:nvSpPr>
          <p:cNvPr id="11" name="Freeform 11"/>
          <p:cNvSpPr/>
          <p:nvPr/>
        </p:nvSpPr>
        <p:spPr>
          <a:xfrm>
            <a:off x="7702450" y="4178876"/>
            <a:ext cx="2883101" cy="3756483"/>
          </a:xfrm>
          <a:custGeom>
            <a:avLst/>
            <a:gdLst/>
            <a:ahLst/>
            <a:cxnLst/>
            <a:rect l="l" t="t" r="r" b="b"/>
            <a:pathLst>
              <a:path w="2883101" h="3756483">
                <a:moveTo>
                  <a:pt x="0" y="0"/>
                </a:moveTo>
                <a:lnTo>
                  <a:pt x="2883100" y="0"/>
                </a:lnTo>
                <a:lnTo>
                  <a:pt x="2883100" y="3756483"/>
                </a:lnTo>
                <a:lnTo>
                  <a:pt x="0" y="3756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2"/>
          <p:cNvGrpSpPr/>
          <p:nvPr/>
        </p:nvGrpSpPr>
        <p:grpSpPr>
          <a:xfrm>
            <a:off x="7077819" y="261646"/>
            <a:ext cx="3738739" cy="3212979"/>
            <a:chOff x="0" y="0"/>
            <a:chExt cx="812800" cy="698500"/>
          </a:xfrm>
        </p:grpSpPr>
        <p:sp>
          <p:nvSpPr>
            <p:cNvPr id="13" name="Freeform 13"/>
            <p:cNvSpPr/>
            <p:nvPr/>
          </p:nvSpPr>
          <p:spPr>
            <a:xfrm>
              <a:off x="15110" y="0"/>
              <a:ext cx="782580" cy="698500"/>
            </a:xfrm>
            <a:custGeom>
              <a:avLst/>
              <a:gdLst/>
              <a:ahLst/>
              <a:cxnLst/>
              <a:rect l="l" t="t" r="r" b="b"/>
              <a:pathLst>
                <a:path w="782580" h="698500">
                  <a:moveTo>
                    <a:pt x="758118" y="417264"/>
                  </a:moveTo>
                  <a:lnTo>
                    <a:pt x="634062" y="630486"/>
                  </a:lnTo>
                  <a:cubicBezTo>
                    <a:pt x="609562" y="672595"/>
                    <a:pt x="564520" y="698500"/>
                    <a:pt x="515802" y="698500"/>
                  </a:cubicBezTo>
                  <a:lnTo>
                    <a:pt x="266778" y="698500"/>
                  </a:lnTo>
                  <a:cubicBezTo>
                    <a:pt x="218060" y="698500"/>
                    <a:pt x="173018" y="672595"/>
                    <a:pt x="148518" y="630486"/>
                  </a:cubicBezTo>
                  <a:lnTo>
                    <a:pt x="24462" y="417264"/>
                  </a:lnTo>
                  <a:cubicBezTo>
                    <a:pt x="0" y="375220"/>
                    <a:pt x="0" y="323280"/>
                    <a:pt x="24462" y="281236"/>
                  </a:cubicBezTo>
                  <a:lnTo>
                    <a:pt x="148518" y="68014"/>
                  </a:lnTo>
                  <a:cubicBezTo>
                    <a:pt x="173018" y="25905"/>
                    <a:pt x="218060" y="0"/>
                    <a:pt x="266778" y="0"/>
                  </a:cubicBezTo>
                  <a:lnTo>
                    <a:pt x="515802" y="0"/>
                  </a:lnTo>
                  <a:cubicBezTo>
                    <a:pt x="564520" y="0"/>
                    <a:pt x="609562" y="25905"/>
                    <a:pt x="634062" y="68014"/>
                  </a:cubicBezTo>
                  <a:lnTo>
                    <a:pt x="758118" y="281236"/>
                  </a:lnTo>
                  <a:cubicBezTo>
                    <a:pt x="782580" y="323280"/>
                    <a:pt x="782580" y="375220"/>
                    <a:pt x="758118" y="417264"/>
                  </a:cubicBezTo>
                  <a:close/>
                </a:path>
              </a:pathLst>
            </a:custGeom>
            <a:gradFill rotWithShape="1">
              <a:gsLst>
                <a:gs pos="0">
                  <a:srgbClr val="3183ED">
                    <a:alpha val="100000"/>
                  </a:srgbClr>
                </a:gs>
                <a:gs pos="100000">
                  <a:srgbClr val="56CCF2">
                    <a:alpha val="100000"/>
                  </a:srgbClr>
                </a:gs>
              </a:gsLst>
              <a:lin ang="5400000"/>
            </a:gradFill>
          </p:spPr>
        </p:sp>
        <p:sp>
          <p:nvSpPr>
            <p:cNvPr id="14" name="TextBox 14"/>
            <p:cNvSpPr txBox="1"/>
            <p:nvPr/>
          </p:nvSpPr>
          <p:spPr>
            <a:xfrm>
              <a:off x="114300" y="-28575"/>
              <a:ext cx="584200" cy="727075"/>
            </a:xfrm>
            <a:prstGeom prst="rect">
              <a:avLst/>
            </a:prstGeom>
          </p:spPr>
          <p:txBody>
            <a:bodyPr lIns="37038" tIns="37038" rIns="37038" bIns="37038" rtlCol="0" anchor="ctr"/>
            <a:lstStyle/>
            <a:p>
              <a:pPr algn="ctr">
                <a:lnSpc>
                  <a:spcPts val="2659"/>
                </a:lnSpc>
              </a:pPr>
              <a:endParaRPr/>
            </a:p>
          </p:txBody>
        </p:sp>
      </p:grpSp>
      <p:grpSp>
        <p:nvGrpSpPr>
          <p:cNvPr id="15" name="Group 15"/>
          <p:cNvGrpSpPr>
            <a:grpSpLocks noChangeAspect="1"/>
          </p:cNvGrpSpPr>
          <p:nvPr/>
        </p:nvGrpSpPr>
        <p:grpSpPr>
          <a:xfrm>
            <a:off x="7308826" y="414304"/>
            <a:ext cx="3276724" cy="2907664"/>
            <a:chOff x="0" y="0"/>
            <a:chExt cx="4346359" cy="3856825"/>
          </a:xfrm>
        </p:grpSpPr>
        <p:sp>
          <p:nvSpPr>
            <p:cNvPr id="16" name="Freeform 16"/>
            <p:cNvSpPr/>
            <p:nvPr/>
          </p:nvSpPr>
          <p:spPr>
            <a:xfrm flipH="1">
              <a:off x="-32" y="0"/>
              <a:ext cx="4361815" cy="3856863"/>
            </a:xfrm>
            <a:custGeom>
              <a:avLst/>
              <a:gdLst/>
              <a:ahLst/>
              <a:cxnLst/>
              <a:rect l="l" t="t" r="r" b="b"/>
              <a:pathLst>
                <a:path w="4361815" h="3856863">
                  <a:moveTo>
                    <a:pt x="3086608" y="0"/>
                  </a:moveTo>
                  <a:cubicBezTo>
                    <a:pt x="3210306" y="0"/>
                    <a:pt x="3324479" y="65913"/>
                    <a:pt x="3386328" y="173101"/>
                  </a:cubicBezTo>
                  <a:lnTo>
                    <a:pt x="4299966" y="1755394"/>
                  </a:lnTo>
                  <a:cubicBezTo>
                    <a:pt x="4361815" y="1862455"/>
                    <a:pt x="4361815" y="1994408"/>
                    <a:pt x="4299966" y="2101469"/>
                  </a:cubicBezTo>
                  <a:lnTo>
                    <a:pt x="3386455" y="3683762"/>
                  </a:lnTo>
                  <a:cubicBezTo>
                    <a:pt x="3325114" y="3789934"/>
                    <a:pt x="3212338" y="3855720"/>
                    <a:pt x="3089910" y="3856863"/>
                  </a:cubicBezTo>
                  <a:lnTo>
                    <a:pt x="1256411" y="3856863"/>
                  </a:lnTo>
                  <a:cubicBezTo>
                    <a:pt x="1133983" y="3855720"/>
                    <a:pt x="1021207" y="3789934"/>
                    <a:pt x="959866" y="3683762"/>
                  </a:cubicBezTo>
                  <a:lnTo>
                    <a:pt x="46355" y="2101469"/>
                  </a:lnTo>
                  <a:cubicBezTo>
                    <a:pt x="15875" y="2048764"/>
                    <a:pt x="508" y="1990090"/>
                    <a:pt x="0" y="1931162"/>
                  </a:cubicBezTo>
                  <a:lnTo>
                    <a:pt x="0" y="1925574"/>
                  </a:lnTo>
                  <a:cubicBezTo>
                    <a:pt x="508" y="1866773"/>
                    <a:pt x="15875" y="1807972"/>
                    <a:pt x="46355" y="1755267"/>
                  </a:cubicBezTo>
                  <a:lnTo>
                    <a:pt x="959866" y="173101"/>
                  </a:lnTo>
                  <a:cubicBezTo>
                    <a:pt x="1021715" y="65913"/>
                    <a:pt x="1135888" y="0"/>
                    <a:pt x="1259586" y="0"/>
                  </a:cubicBezTo>
                  <a:close/>
                </a:path>
              </a:pathLst>
            </a:custGeom>
            <a:blipFill>
              <a:blip r:embed="rId5"/>
              <a:stretch>
                <a:fillRect l="-135356" r="-17094" b="-35844"/>
              </a:stretch>
            </a:blipFill>
          </p:spPr>
        </p:sp>
      </p:grpSp>
      <p:sp>
        <p:nvSpPr>
          <p:cNvPr id="17" name="TextBox 17"/>
          <p:cNvSpPr txBox="1"/>
          <p:nvPr/>
        </p:nvSpPr>
        <p:spPr>
          <a:xfrm>
            <a:off x="12046161" y="34667"/>
            <a:ext cx="7328352" cy="994033"/>
          </a:xfrm>
          <a:prstGeom prst="rect">
            <a:avLst/>
          </a:prstGeom>
        </p:spPr>
        <p:txBody>
          <a:bodyPr lIns="0" tIns="0" rIns="0" bIns="0" rtlCol="0" anchor="t">
            <a:spAutoFit/>
          </a:bodyPr>
          <a:lstStyle/>
          <a:p>
            <a:pPr marL="0" lvl="0" indent="0" algn="l">
              <a:lnSpc>
                <a:spcPts val="7668"/>
              </a:lnSpc>
            </a:pPr>
            <a:r>
              <a:rPr lang="en-US" sz="7100" b="1" spc="-177">
                <a:solidFill>
                  <a:srgbClr val="112D4E"/>
                </a:solidFill>
                <a:latin typeface="Barlow Bold"/>
                <a:ea typeface="Barlow Bold"/>
                <a:cs typeface="Barlow Bold"/>
                <a:sym typeface="Barlow Bold"/>
              </a:rPr>
              <a:t>Tugas Mentor</a:t>
            </a:r>
          </a:p>
        </p:txBody>
      </p:sp>
      <p:grpSp>
        <p:nvGrpSpPr>
          <p:cNvPr id="18" name="Group 18"/>
          <p:cNvGrpSpPr/>
          <p:nvPr/>
        </p:nvGrpSpPr>
        <p:grpSpPr>
          <a:xfrm>
            <a:off x="15052236" y="1028700"/>
            <a:ext cx="658100" cy="65810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81C7"/>
            </a:solidFill>
            <a:ln w="66675" cap="sq">
              <a:gradFill>
                <a:gsLst>
                  <a:gs pos="0">
                    <a:srgbClr val="3183ED">
                      <a:alpha val="100000"/>
                    </a:srgbClr>
                  </a:gs>
                  <a:gs pos="100000">
                    <a:srgbClr val="56CCF2">
                      <a:alpha val="100000"/>
                    </a:srgbClr>
                  </a:gs>
                </a:gsLst>
                <a:lin ang="5400000"/>
              </a:gradFill>
              <a:prstDash val="solid"/>
              <a:miter/>
            </a:ln>
          </p:spPr>
        </p:sp>
        <p:sp>
          <p:nvSpPr>
            <p:cNvPr id="20" name="TextBox 20"/>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7358512" y="6244938"/>
            <a:ext cx="658100" cy="65810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81C8"/>
            </a:solidFill>
            <a:ln w="66675" cap="sq">
              <a:gradFill>
                <a:gsLst>
                  <a:gs pos="0">
                    <a:srgbClr val="3183ED">
                      <a:alpha val="100000"/>
                    </a:srgbClr>
                  </a:gs>
                  <a:gs pos="100000">
                    <a:srgbClr val="56CCF2">
                      <a:alpha val="100000"/>
                    </a:srgbClr>
                  </a:gs>
                </a:gsLst>
                <a:lin ang="5400000"/>
              </a:gradFill>
              <a:prstDash val="solid"/>
              <a:miter/>
            </a:ln>
          </p:spPr>
        </p:sp>
        <p:sp>
          <p:nvSpPr>
            <p:cNvPr id="23" name="TextBox 23"/>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1207083" y="1810986"/>
            <a:ext cx="6809529" cy="5354955"/>
          </a:xfrm>
          <a:prstGeom prst="rect">
            <a:avLst/>
          </a:prstGeom>
        </p:spPr>
        <p:txBody>
          <a:bodyPr lIns="0" tIns="0" rIns="0" bIns="0" rtlCol="0" anchor="t">
            <a:spAutoFit/>
          </a:bodyPr>
          <a:lstStyle/>
          <a:p>
            <a:pPr algn="l">
              <a:lnSpc>
                <a:spcPts val="2519"/>
              </a:lnSpc>
              <a:spcBef>
                <a:spcPct val="0"/>
              </a:spcBef>
            </a:pPr>
            <a:r>
              <a:rPr lang="en-US" sz="1799">
                <a:solidFill>
                  <a:srgbClr val="000000"/>
                </a:solidFill>
                <a:latin typeface="Poppins"/>
                <a:ea typeface="Poppins"/>
                <a:cs typeface="Poppins"/>
                <a:sym typeface="Poppins"/>
              </a:rPr>
              <a:t>1) memberikan persetujuan dalam penetapan isu; </a:t>
            </a:r>
          </a:p>
          <a:p>
            <a:pPr algn="l">
              <a:lnSpc>
                <a:spcPts val="2519"/>
              </a:lnSpc>
              <a:spcBef>
                <a:spcPct val="0"/>
              </a:spcBef>
            </a:pPr>
            <a:r>
              <a:rPr lang="en-US" sz="1799">
                <a:solidFill>
                  <a:srgbClr val="000000"/>
                </a:solidFill>
                <a:latin typeface="Poppins"/>
                <a:ea typeface="Poppins"/>
                <a:cs typeface="Poppins"/>
                <a:sym typeface="Poppins"/>
              </a:rPr>
              <a:t>2) memberikan bimbingan substansi bidang tugas dalam proses aktualisasi; </a:t>
            </a:r>
          </a:p>
          <a:p>
            <a:pPr algn="l">
              <a:lnSpc>
                <a:spcPts val="2519"/>
              </a:lnSpc>
              <a:spcBef>
                <a:spcPct val="0"/>
              </a:spcBef>
            </a:pPr>
            <a:r>
              <a:rPr lang="en-US" sz="1799">
                <a:solidFill>
                  <a:srgbClr val="000000"/>
                </a:solidFill>
                <a:latin typeface="Poppins"/>
                <a:ea typeface="Poppins"/>
                <a:cs typeface="Poppins"/>
                <a:sym typeface="Poppins"/>
              </a:rPr>
              <a:t>3) menyepakati linimasa (timeline) penyelesaian kegiatan yang akan dilaksanakan; </a:t>
            </a:r>
          </a:p>
          <a:p>
            <a:pPr algn="l">
              <a:lnSpc>
                <a:spcPts val="2519"/>
              </a:lnSpc>
              <a:spcBef>
                <a:spcPct val="0"/>
              </a:spcBef>
            </a:pPr>
            <a:r>
              <a:rPr lang="en-US" sz="1799">
                <a:solidFill>
                  <a:srgbClr val="000000"/>
                </a:solidFill>
                <a:latin typeface="Poppins"/>
                <a:ea typeface="Poppins"/>
                <a:cs typeface="Poppins"/>
                <a:sym typeface="Poppins"/>
              </a:rPr>
              <a:t>4) memberikan dukungan penuh kepada Peserta dalam melaksanakan kegiatan-kegiatan; </a:t>
            </a:r>
          </a:p>
          <a:p>
            <a:pPr algn="l">
              <a:lnSpc>
                <a:spcPts val="2519"/>
              </a:lnSpc>
              <a:spcBef>
                <a:spcPct val="0"/>
              </a:spcBef>
            </a:pPr>
            <a:r>
              <a:rPr lang="en-US" sz="1799">
                <a:solidFill>
                  <a:srgbClr val="000000"/>
                </a:solidFill>
                <a:latin typeface="Poppins"/>
                <a:ea typeface="Poppins"/>
                <a:cs typeface="Poppins"/>
                <a:sym typeface="Poppins"/>
              </a:rPr>
              <a:t>5) memberikan bimbingan dalam melaksanakan kegiatan-kegiatan; </a:t>
            </a:r>
          </a:p>
          <a:p>
            <a:pPr algn="l">
              <a:lnSpc>
                <a:spcPts val="2519"/>
              </a:lnSpc>
              <a:spcBef>
                <a:spcPct val="0"/>
              </a:spcBef>
            </a:pPr>
            <a:r>
              <a:rPr lang="en-US" sz="1799">
                <a:solidFill>
                  <a:srgbClr val="000000"/>
                </a:solidFill>
                <a:latin typeface="Poppins"/>
                <a:ea typeface="Poppins"/>
                <a:cs typeface="Poppins"/>
                <a:sym typeface="Poppins"/>
              </a:rPr>
              <a:t>6) menjadi inspirator dalam melakukan kegiatan-kegiatan penyelesaian isu;</a:t>
            </a:r>
          </a:p>
          <a:p>
            <a:pPr algn="l">
              <a:lnSpc>
                <a:spcPts val="2519"/>
              </a:lnSpc>
              <a:spcBef>
                <a:spcPct val="0"/>
              </a:spcBef>
            </a:pPr>
            <a:r>
              <a:rPr lang="en-US" sz="1799">
                <a:solidFill>
                  <a:srgbClr val="000000"/>
                </a:solidFill>
                <a:latin typeface="Poppins"/>
                <a:ea typeface="Poppins"/>
                <a:cs typeface="Poppins"/>
                <a:sym typeface="Poppins"/>
              </a:rPr>
              <a:t> 7) memberikan bimbingan lanjutan apabila peserta bimbingan ditunda kelulusannya; </a:t>
            </a:r>
          </a:p>
          <a:p>
            <a:pPr algn="l">
              <a:lnSpc>
                <a:spcPts val="2519"/>
              </a:lnSpc>
              <a:spcBef>
                <a:spcPct val="0"/>
              </a:spcBef>
            </a:pPr>
            <a:r>
              <a:rPr lang="en-US" sz="1799">
                <a:solidFill>
                  <a:srgbClr val="000000"/>
                </a:solidFill>
                <a:latin typeface="Poppins"/>
                <a:ea typeface="Poppins"/>
                <a:cs typeface="Poppins"/>
                <a:sym typeface="Poppins"/>
              </a:rPr>
              <a:t>8) mensepakati hasil penilaian sikap perilaku; </a:t>
            </a:r>
          </a:p>
          <a:p>
            <a:pPr algn="l">
              <a:lnSpc>
                <a:spcPts val="2519"/>
              </a:lnSpc>
              <a:spcBef>
                <a:spcPct val="0"/>
              </a:spcBef>
            </a:pPr>
            <a:r>
              <a:rPr lang="en-US" sz="1799">
                <a:solidFill>
                  <a:srgbClr val="000000"/>
                </a:solidFill>
                <a:latin typeface="Poppins"/>
                <a:ea typeface="Poppins"/>
                <a:cs typeface="Poppins"/>
                <a:sym typeface="Poppins"/>
              </a:rPr>
              <a:t>9) melakukan monitoring pelaksanaan Penguatan Kompetensi Teknis Bidang Tugas (PKTBT); </a:t>
            </a:r>
          </a:p>
          <a:p>
            <a:pPr algn="l">
              <a:lnSpc>
                <a:spcPts val="2519"/>
              </a:lnSpc>
              <a:spcBef>
                <a:spcPct val="0"/>
              </a:spcBef>
            </a:pPr>
            <a:r>
              <a:rPr lang="en-US" sz="1799">
                <a:solidFill>
                  <a:srgbClr val="000000"/>
                </a:solidFill>
                <a:latin typeface="Poppins"/>
                <a:ea typeface="Poppins"/>
                <a:cs typeface="Poppins"/>
                <a:sym typeface="Poppins"/>
              </a:rPr>
              <a:t>10) melakukan penilaian PKTBT; </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3"/>
            <a:stretch>
              <a:fillRect t="-119" b="-119"/>
            </a:stretch>
          </a:blipFill>
        </p:spPr>
      </p:sp>
      <p:grpSp>
        <p:nvGrpSpPr>
          <p:cNvPr id="3" name="Group 3"/>
          <p:cNvGrpSpPr/>
          <p:nvPr/>
        </p:nvGrpSpPr>
        <p:grpSpPr>
          <a:xfrm>
            <a:off x="4512364" y="9929589"/>
            <a:ext cx="14451496" cy="874644"/>
            <a:chOff x="0" y="0"/>
            <a:chExt cx="19268662" cy="1166192"/>
          </a:xfrm>
        </p:grpSpPr>
        <p:sp>
          <p:nvSpPr>
            <p:cNvPr id="4" name="Freeform 4"/>
            <p:cNvSpPr/>
            <p:nvPr/>
          </p:nvSpPr>
          <p:spPr>
            <a:xfrm>
              <a:off x="0" y="0"/>
              <a:ext cx="19268694" cy="1166241"/>
            </a:xfrm>
            <a:custGeom>
              <a:avLst/>
              <a:gdLst/>
              <a:ahLst/>
              <a:cxnLst/>
              <a:rect l="l" t="t" r="r" b="b"/>
              <a:pathLst>
                <a:path w="19268694" h="1166241">
                  <a:moveTo>
                    <a:pt x="0" y="1166241"/>
                  </a:moveTo>
                  <a:lnTo>
                    <a:pt x="1033653" y="0"/>
                  </a:lnTo>
                  <a:lnTo>
                    <a:pt x="19268694" y="0"/>
                  </a:lnTo>
                  <a:lnTo>
                    <a:pt x="18235040" y="1166241"/>
                  </a:lnTo>
                  <a:close/>
                </a:path>
              </a:pathLst>
            </a:custGeom>
            <a:solidFill>
              <a:srgbClr val="B42B2D"/>
            </a:solidFill>
          </p:spPr>
        </p:sp>
      </p:grpSp>
      <p:grpSp>
        <p:nvGrpSpPr>
          <p:cNvPr id="5" name="Group 5"/>
          <p:cNvGrpSpPr/>
          <p:nvPr/>
        </p:nvGrpSpPr>
        <p:grpSpPr>
          <a:xfrm>
            <a:off x="-969264" y="10066474"/>
            <a:ext cx="6000451" cy="874644"/>
            <a:chOff x="0" y="0"/>
            <a:chExt cx="8000602" cy="1166192"/>
          </a:xfrm>
        </p:grpSpPr>
        <p:sp>
          <p:nvSpPr>
            <p:cNvPr id="6" name="Freeform 6"/>
            <p:cNvSpPr/>
            <p:nvPr/>
          </p:nvSpPr>
          <p:spPr>
            <a:xfrm>
              <a:off x="0" y="0"/>
              <a:ext cx="8000619" cy="1166241"/>
            </a:xfrm>
            <a:custGeom>
              <a:avLst/>
              <a:gdLst/>
              <a:ahLst/>
              <a:cxnLst/>
              <a:rect l="l" t="t" r="r" b="b"/>
              <a:pathLst>
                <a:path w="8000619" h="1166241">
                  <a:moveTo>
                    <a:pt x="0" y="1166241"/>
                  </a:moveTo>
                  <a:lnTo>
                    <a:pt x="1033653" y="0"/>
                  </a:lnTo>
                  <a:lnTo>
                    <a:pt x="8000619" y="0"/>
                  </a:lnTo>
                  <a:lnTo>
                    <a:pt x="6966966" y="1166241"/>
                  </a:lnTo>
                  <a:close/>
                </a:path>
              </a:pathLst>
            </a:custGeom>
            <a:solidFill>
              <a:srgbClr val="222324"/>
            </a:solidFill>
          </p:spPr>
        </p:sp>
      </p:grpSp>
      <p:sp>
        <p:nvSpPr>
          <p:cNvPr id="7" name="Freeform 7"/>
          <p:cNvSpPr/>
          <p:nvPr/>
        </p:nvSpPr>
        <p:spPr>
          <a:xfrm>
            <a:off x="557522" y="33663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4"/>
            <a:stretch>
              <a:fillRect t="-743" b="-743"/>
            </a:stretch>
          </a:blipFill>
        </p:spPr>
      </p:sp>
      <p:sp>
        <p:nvSpPr>
          <p:cNvPr id="8" name="Freeform 8"/>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3"/>
            <a:stretch>
              <a:fillRect t="-119" b="-119"/>
            </a:stretch>
          </a:blipFill>
        </p:spPr>
      </p:sp>
      <p:sp>
        <p:nvSpPr>
          <p:cNvPr id="9" name="Freeform 9"/>
          <p:cNvSpPr/>
          <p:nvPr/>
        </p:nvSpPr>
        <p:spPr>
          <a:xfrm>
            <a:off x="14187954" y="168039"/>
            <a:ext cx="2150820" cy="818156"/>
          </a:xfrm>
          <a:custGeom>
            <a:avLst/>
            <a:gdLst/>
            <a:ahLst/>
            <a:cxnLst/>
            <a:rect l="l" t="t" r="r" b="b"/>
            <a:pathLst>
              <a:path w="2150820" h="818156">
                <a:moveTo>
                  <a:pt x="0" y="0"/>
                </a:moveTo>
                <a:lnTo>
                  <a:pt x="2150820" y="0"/>
                </a:lnTo>
                <a:lnTo>
                  <a:pt x="2150820" y="818155"/>
                </a:lnTo>
                <a:lnTo>
                  <a:pt x="0" y="818155"/>
                </a:lnTo>
                <a:lnTo>
                  <a:pt x="0" y="0"/>
                </a:lnTo>
                <a:close/>
              </a:path>
            </a:pathLst>
          </a:custGeom>
          <a:blipFill>
            <a:blip r:embed="rId5"/>
            <a:stretch>
              <a:fillRect t="-85" b="-85"/>
            </a:stretch>
          </a:blipFill>
        </p:spPr>
      </p:sp>
      <p:sp>
        <p:nvSpPr>
          <p:cNvPr id="10" name="Freeform 10"/>
          <p:cNvSpPr/>
          <p:nvPr/>
        </p:nvSpPr>
        <p:spPr>
          <a:xfrm>
            <a:off x="8502741" y="3722302"/>
            <a:ext cx="1588789" cy="656136"/>
          </a:xfrm>
          <a:custGeom>
            <a:avLst/>
            <a:gdLst/>
            <a:ahLst/>
            <a:cxnLst/>
            <a:rect l="l" t="t" r="r" b="b"/>
            <a:pathLst>
              <a:path w="1588789" h="656136">
                <a:moveTo>
                  <a:pt x="0" y="0"/>
                </a:moveTo>
                <a:lnTo>
                  <a:pt x="1588789" y="0"/>
                </a:lnTo>
                <a:lnTo>
                  <a:pt x="1588789" y="656136"/>
                </a:lnTo>
                <a:lnTo>
                  <a:pt x="0" y="656136"/>
                </a:lnTo>
                <a:lnTo>
                  <a:pt x="0" y="0"/>
                </a:lnTo>
                <a:close/>
              </a:path>
            </a:pathLst>
          </a:custGeom>
          <a:blipFill>
            <a:blip r:embed="rId6"/>
            <a:stretch>
              <a:fillRect b="-2554"/>
            </a:stretch>
          </a:blipFill>
        </p:spPr>
      </p:sp>
      <p:sp>
        <p:nvSpPr>
          <p:cNvPr id="11" name="Freeform 11"/>
          <p:cNvSpPr/>
          <p:nvPr/>
        </p:nvSpPr>
        <p:spPr>
          <a:xfrm>
            <a:off x="8564484" y="3736083"/>
            <a:ext cx="1495081" cy="656023"/>
          </a:xfrm>
          <a:custGeom>
            <a:avLst/>
            <a:gdLst/>
            <a:ahLst/>
            <a:cxnLst/>
            <a:rect l="l" t="t" r="r" b="b"/>
            <a:pathLst>
              <a:path w="1495081" h="656023">
                <a:moveTo>
                  <a:pt x="0" y="0"/>
                </a:moveTo>
                <a:lnTo>
                  <a:pt x="1495081" y="0"/>
                </a:lnTo>
                <a:lnTo>
                  <a:pt x="1495081" y="656023"/>
                </a:lnTo>
                <a:lnTo>
                  <a:pt x="0" y="656023"/>
                </a:lnTo>
                <a:lnTo>
                  <a:pt x="0" y="0"/>
                </a:lnTo>
                <a:close/>
              </a:path>
            </a:pathLst>
          </a:custGeom>
          <a:blipFill>
            <a:blip r:embed="rId7"/>
            <a:stretch>
              <a:fillRect b="-160"/>
            </a:stretch>
          </a:blipFill>
        </p:spPr>
      </p:sp>
      <p:grpSp>
        <p:nvGrpSpPr>
          <p:cNvPr id="12" name="Group 12"/>
          <p:cNvGrpSpPr/>
          <p:nvPr/>
        </p:nvGrpSpPr>
        <p:grpSpPr>
          <a:xfrm>
            <a:off x="8534766" y="3754320"/>
            <a:ext cx="1449704" cy="517209"/>
            <a:chOff x="0" y="0"/>
            <a:chExt cx="1932938" cy="689612"/>
          </a:xfrm>
        </p:grpSpPr>
        <p:sp>
          <p:nvSpPr>
            <p:cNvPr id="13" name="Freeform 13"/>
            <p:cNvSpPr/>
            <p:nvPr/>
          </p:nvSpPr>
          <p:spPr>
            <a:xfrm>
              <a:off x="0" y="0"/>
              <a:ext cx="1932432" cy="688848"/>
            </a:xfrm>
            <a:custGeom>
              <a:avLst/>
              <a:gdLst/>
              <a:ahLst/>
              <a:cxnLst/>
              <a:rect l="l" t="t" r="r" b="b"/>
              <a:pathLst>
                <a:path w="1932432" h="688848">
                  <a:moveTo>
                    <a:pt x="1932432" y="0"/>
                  </a:moveTo>
                  <a:lnTo>
                    <a:pt x="0" y="0"/>
                  </a:lnTo>
                  <a:lnTo>
                    <a:pt x="0" y="688848"/>
                  </a:lnTo>
                  <a:lnTo>
                    <a:pt x="1932432" y="688848"/>
                  </a:lnTo>
                  <a:lnTo>
                    <a:pt x="1932432" y="0"/>
                  </a:lnTo>
                  <a:close/>
                </a:path>
              </a:pathLst>
            </a:custGeom>
            <a:solidFill>
              <a:srgbClr val="FF0000"/>
            </a:solidFill>
          </p:spPr>
        </p:sp>
      </p:grpSp>
      <p:grpSp>
        <p:nvGrpSpPr>
          <p:cNvPr id="14" name="Group 14"/>
          <p:cNvGrpSpPr/>
          <p:nvPr/>
        </p:nvGrpSpPr>
        <p:grpSpPr>
          <a:xfrm>
            <a:off x="8527622" y="3747179"/>
            <a:ext cx="1463991" cy="531496"/>
            <a:chOff x="0" y="0"/>
            <a:chExt cx="1951988" cy="708662"/>
          </a:xfrm>
        </p:grpSpPr>
        <p:sp>
          <p:nvSpPr>
            <p:cNvPr id="15" name="Freeform 15"/>
            <p:cNvSpPr/>
            <p:nvPr/>
          </p:nvSpPr>
          <p:spPr>
            <a:xfrm>
              <a:off x="0" y="0"/>
              <a:ext cx="1951482" cy="707898"/>
            </a:xfrm>
            <a:custGeom>
              <a:avLst/>
              <a:gdLst/>
              <a:ahLst/>
              <a:cxnLst/>
              <a:rect l="l" t="t" r="r" b="b"/>
              <a:pathLst>
                <a:path w="1951482" h="707898">
                  <a:moveTo>
                    <a:pt x="9525" y="688848"/>
                  </a:moveTo>
                  <a:lnTo>
                    <a:pt x="1941957" y="688848"/>
                  </a:lnTo>
                  <a:lnTo>
                    <a:pt x="1941957" y="698373"/>
                  </a:lnTo>
                  <a:lnTo>
                    <a:pt x="1932432" y="698373"/>
                  </a:lnTo>
                  <a:lnTo>
                    <a:pt x="1932432" y="9525"/>
                  </a:lnTo>
                  <a:lnTo>
                    <a:pt x="1941957" y="9525"/>
                  </a:lnTo>
                  <a:lnTo>
                    <a:pt x="1941957" y="19050"/>
                  </a:lnTo>
                  <a:lnTo>
                    <a:pt x="9525" y="19050"/>
                  </a:lnTo>
                  <a:lnTo>
                    <a:pt x="9525" y="9525"/>
                  </a:lnTo>
                  <a:lnTo>
                    <a:pt x="19050" y="9525"/>
                  </a:lnTo>
                  <a:lnTo>
                    <a:pt x="19050" y="698373"/>
                  </a:lnTo>
                  <a:lnTo>
                    <a:pt x="9525" y="698373"/>
                  </a:lnTo>
                  <a:lnTo>
                    <a:pt x="9525" y="688848"/>
                  </a:lnTo>
                  <a:moveTo>
                    <a:pt x="9525" y="707898"/>
                  </a:moveTo>
                  <a:cubicBezTo>
                    <a:pt x="4318" y="707898"/>
                    <a:pt x="0" y="703580"/>
                    <a:pt x="0" y="698373"/>
                  </a:cubicBezTo>
                  <a:lnTo>
                    <a:pt x="0" y="9525"/>
                  </a:lnTo>
                  <a:cubicBezTo>
                    <a:pt x="0" y="4318"/>
                    <a:pt x="4318" y="0"/>
                    <a:pt x="9525" y="0"/>
                  </a:cubicBezTo>
                  <a:lnTo>
                    <a:pt x="1941957" y="0"/>
                  </a:lnTo>
                  <a:cubicBezTo>
                    <a:pt x="1947164" y="0"/>
                    <a:pt x="1951482" y="4318"/>
                    <a:pt x="1951482" y="9525"/>
                  </a:cubicBezTo>
                  <a:lnTo>
                    <a:pt x="1951482" y="698373"/>
                  </a:lnTo>
                  <a:cubicBezTo>
                    <a:pt x="1951482" y="703580"/>
                    <a:pt x="1947164" y="707898"/>
                    <a:pt x="1941957" y="707898"/>
                  </a:cubicBezTo>
                  <a:lnTo>
                    <a:pt x="9525" y="707898"/>
                  </a:lnTo>
                  <a:close/>
                </a:path>
              </a:pathLst>
            </a:custGeom>
            <a:solidFill>
              <a:srgbClr val="000000"/>
            </a:solidFill>
          </p:spPr>
        </p:sp>
      </p:grpSp>
      <p:grpSp>
        <p:nvGrpSpPr>
          <p:cNvPr id="16" name="Group 16"/>
          <p:cNvGrpSpPr/>
          <p:nvPr/>
        </p:nvGrpSpPr>
        <p:grpSpPr>
          <a:xfrm>
            <a:off x="2884401" y="156206"/>
            <a:ext cx="11112429" cy="1255066"/>
            <a:chOff x="0" y="0"/>
            <a:chExt cx="14816572" cy="1673422"/>
          </a:xfrm>
        </p:grpSpPr>
        <p:sp>
          <p:nvSpPr>
            <p:cNvPr id="17" name="Freeform 17"/>
            <p:cNvSpPr/>
            <p:nvPr/>
          </p:nvSpPr>
          <p:spPr>
            <a:xfrm>
              <a:off x="12700" y="12700"/>
              <a:ext cx="14791182" cy="1648079"/>
            </a:xfrm>
            <a:custGeom>
              <a:avLst/>
              <a:gdLst/>
              <a:ahLst/>
              <a:cxnLst/>
              <a:rect l="l" t="t" r="r" b="b"/>
              <a:pathLst>
                <a:path w="14791182" h="1648079">
                  <a:moveTo>
                    <a:pt x="0" y="274701"/>
                  </a:moveTo>
                  <a:cubicBezTo>
                    <a:pt x="0" y="122936"/>
                    <a:pt x="124714" y="0"/>
                    <a:pt x="278384" y="0"/>
                  </a:cubicBezTo>
                  <a:lnTo>
                    <a:pt x="14512798" y="0"/>
                  </a:lnTo>
                  <a:cubicBezTo>
                    <a:pt x="14666595" y="0"/>
                    <a:pt x="14791182" y="122936"/>
                    <a:pt x="14791182" y="274701"/>
                  </a:cubicBezTo>
                  <a:lnTo>
                    <a:pt x="14791182" y="1373378"/>
                  </a:lnTo>
                  <a:cubicBezTo>
                    <a:pt x="14791182" y="1525016"/>
                    <a:pt x="14666468" y="1648079"/>
                    <a:pt x="14512798" y="1648079"/>
                  </a:cubicBezTo>
                  <a:lnTo>
                    <a:pt x="278384" y="1648079"/>
                  </a:lnTo>
                  <a:cubicBezTo>
                    <a:pt x="124714" y="1648079"/>
                    <a:pt x="0" y="1525016"/>
                    <a:pt x="0" y="1373378"/>
                  </a:cubicBezTo>
                  <a:close/>
                </a:path>
              </a:pathLst>
            </a:custGeom>
            <a:solidFill>
              <a:srgbClr val="96212C"/>
            </a:solidFill>
          </p:spPr>
        </p:sp>
        <p:sp>
          <p:nvSpPr>
            <p:cNvPr id="18" name="Freeform 18"/>
            <p:cNvSpPr/>
            <p:nvPr/>
          </p:nvSpPr>
          <p:spPr>
            <a:xfrm>
              <a:off x="0" y="0"/>
              <a:ext cx="14816582" cy="1673479"/>
            </a:xfrm>
            <a:custGeom>
              <a:avLst/>
              <a:gdLst/>
              <a:ahLst/>
              <a:cxnLst/>
              <a:rect l="l" t="t" r="r" b="b"/>
              <a:pathLst>
                <a:path w="14816582" h="1673479">
                  <a:moveTo>
                    <a:pt x="0" y="287401"/>
                  </a:moveTo>
                  <a:cubicBezTo>
                    <a:pt x="0" y="128524"/>
                    <a:pt x="130556" y="0"/>
                    <a:pt x="291084" y="0"/>
                  </a:cubicBezTo>
                  <a:lnTo>
                    <a:pt x="14525498" y="0"/>
                  </a:lnTo>
                  <a:lnTo>
                    <a:pt x="14525498" y="12700"/>
                  </a:lnTo>
                  <a:lnTo>
                    <a:pt x="14525498" y="0"/>
                  </a:lnTo>
                  <a:cubicBezTo>
                    <a:pt x="14686153" y="0"/>
                    <a:pt x="14816582" y="128524"/>
                    <a:pt x="14816582" y="287401"/>
                  </a:cubicBezTo>
                  <a:lnTo>
                    <a:pt x="14803882" y="287401"/>
                  </a:lnTo>
                  <a:lnTo>
                    <a:pt x="14816582" y="287401"/>
                  </a:lnTo>
                  <a:lnTo>
                    <a:pt x="14816582" y="1386078"/>
                  </a:lnTo>
                  <a:lnTo>
                    <a:pt x="14803882" y="1386078"/>
                  </a:lnTo>
                  <a:lnTo>
                    <a:pt x="14816582" y="1386078"/>
                  </a:lnTo>
                  <a:cubicBezTo>
                    <a:pt x="14816582" y="1544955"/>
                    <a:pt x="14686026" y="1673479"/>
                    <a:pt x="14525498" y="1673479"/>
                  </a:cubicBezTo>
                  <a:lnTo>
                    <a:pt x="14525498" y="1660779"/>
                  </a:lnTo>
                  <a:lnTo>
                    <a:pt x="14525498" y="1673479"/>
                  </a:lnTo>
                  <a:lnTo>
                    <a:pt x="291084" y="1673479"/>
                  </a:lnTo>
                  <a:lnTo>
                    <a:pt x="291084" y="1660779"/>
                  </a:lnTo>
                  <a:lnTo>
                    <a:pt x="291084" y="1673479"/>
                  </a:lnTo>
                  <a:cubicBezTo>
                    <a:pt x="130556" y="1673479"/>
                    <a:pt x="0" y="1544955"/>
                    <a:pt x="0" y="1386078"/>
                  </a:cubicBezTo>
                  <a:lnTo>
                    <a:pt x="0" y="287401"/>
                  </a:lnTo>
                  <a:lnTo>
                    <a:pt x="12700" y="287401"/>
                  </a:lnTo>
                  <a:lnTo>
                    <a:pt x="0" y="287401"/>
                  </a:lnTo>
                  <a:moveTo>
                    <a:pt x="25400" y="287401"/>
                  </a:moveTo>
                  <a:lnTo>
                    <a:pt x="25400" y="1386078"/>
                  </a:lnTo>
                  <a:lnTo>
                    <a:pt x="12700" y="1386078"/>
                  </a:lnTo>
                  <a:lnTo>
                    <a:pt x="25400" y="1386078"/>
                  </a:lnTo>
                  <a:cubicBezTo>
                    <a:pt x="25400" y="1530604"/>
                    <a:pt x="144272" y="1648079"/>
                    <a:pt x="291084" y="1648079"/>
                  </a:cubicBezTo>
                  <a:lnTo>
                    <a:pt x="14525498" y="1648079"/>
                  </a:lnTo>
                  <a:cubicBezTo>
                    <a:pt x="14672436" y="1648079"/>
                    <a:pt x="14791182" y="1530604"/>
                    <a:pt x="14791182" y="1386078"/>
                  </a:cubicBezTo>
                  <a:lnTo>
                    <a:pt x="14791182" y="287401"/>
                  </a:lnTo>
                  <a:cubicBezTo>
                    <a:pt x="14791182" y="142875"/>
                    <a:pt x="14672311" y="25400"/>
                    <a:pt x="14525498" y="25400"/>
                  </a:cubicBezTo>
                  <a:lnTo>
                    <a:pt x="291084" y="25400"/>
                  </a:lnTo>
                  <a:lnTo>
                    <a:pt x="291084" y="12700"/>
                  </a:lnTo>
                  <a:lnTo>
                    <a:pt x="291084" y="25400"/>
                  </a:lnTo>
                  <a:cubicBezTo>
                    <a:pt x="144272" y="25400"/>
                    <a:pt x="25400" y="142875"/>
                    <a:pt x="25400" y="287401"/>
                  </a:cubicBezTo>
                  <a:close/>
                </a:path>
              </a:pathLst>
            </a:custGeom>
            <a:solidFill>
              <a:srgbClr val="B41028"/>
            </a:solidFill>
          </p:spPr>
        </p:sp>
        <p:sp>
          <p:nvSpPr>
            <p:cNvPr id="19" name="TextBox 19"/>
            <p:cNvSpPr txBox="1"/>
            <p:nvPr/>
          </p:nvSpPr>
          <p:spPr>
            <a:xfrm>
              <a:off x="0" y="-47625"/>
              <a:ext cx="14816572" cy="1721047"/>
            </a:xfrm>
            <a:prstGeom prst="rect">
              <a:avLst/>
            </a:prstGeom>
          </p:spPr>
          <p:txBody>
            <a:bodyPr lIns="50800" tIns="50800" rIns="50800" bIns="50800" rtlCol="0" anchor="ctr"/>
            <a:lstStyle/>
            <a:p>
              <a:pPr algn="ctr">
                <a:lnSpc>
                  <a:spcPts val="4104"/>
                </a:lnSpc>
              </a:pPr>
              <a:r>
                <a:rPr lang="en-US" sz="3600" b="1">
                  <a:solidFill>
                    <a:srgbClr val="FFFF00"/>
                  </a:solidFill>
                  <a:latin typeface="Calibri (MS) Bold"/>
                  <a:ea typeface="Calibri (MS) Bold"/>
                  <a:cs typeface="Calibri (MS) Bold"/>
                  <a:sym typeface="Calibri (MS) Bold"/>
                </a:rPr>
                <a:t>ALUR PIKIR </a:t>
              </a:r>
            </a:p>
            <a:p>
              <a:pPr algn="ctr">
                <a:lnSpc>
                  <a:spcPts val="4104"/>
                </a:lnSpc>
              </a:pPr>
              <a:r>
                <a:rPr lang="en-US" sz="3000" b="1">
                  <a:solidFill>
                    <a:srgbClr val="FFFF00"/>
                  </a:solidFill>
                  <a:latin typeface="Calibri (MS) Bold"/>
                  <a:ea typeface="Calibri (MS) Bold"/>
                  <a:cs typeface="Calibri (MS) Bold"/>
                  <a:sym typeface="Calibri (MS) Bold"/>
                </a:rPr>
                <a:t>PROSES PENYUSUNAN RANCANGAN AKTUALISASI LATSAR CPNS</a:t>
              </a:r>
            </a:p>
          </p:txBody>
        </p:sp>
      </p:grpSp>
      <p:sp>
        <p:nvSpPr>
          <p:cNvPr id="20" name="Freeform 20"/>
          <p:cNvSpPr/>
          <p:nvPr/>
        </p:nvSpPr>
        <p:spPr>
          <a:xfrm>
            <a:off x="10416045" y="3878004"/>
            <a:ext cx="1579837" cy="469301"/>
          </a:xfrm>
          <a:custGeom>
            <a:avLst/>
            <a:gdLst/>
            <a:ahLst/>
            <a:cxnLst/>
            <a:rect l="l" t="t" r="r" b="b"/>
            <a:pathLst>
              <a:path w="1579837" h="469301">
                <a:moveTo>
                  <a:pt x="0" y="0"/>
                </a:moveTo>
                <a:lnTo>
                  <a:pt x="1579837" y="0"/>
                </a:lnTo>
                <a:lnTo>
                  <a:pt x="1579837" y="469301"/>
                </a:lnTo>
                <a:lnTo>
                  <a:pt x="0" y="469301"/>
                </a:lnTo>
                <a:lnTo>
                  <a:pt x="0" y="0"/>
                </a:lnTo>
                <a:close/>
              </a:path>
            </a:pathLst>
          </a:custGeom>
          <a:blipFill>
            <a:blip r:embed="rId8"/>
            <a:stretch>
              <a:fillRect b="-3580"/>
            </a:stretch>
          </a:blipFill>
        </p:spPr>
      </p:sp>
      <p:sp>
        <p:nvSpPr>
          <p:cNvPr id="21" name="Freeform 21"/>
          <p:cNvSpPr/>
          <p:nvPr/>
        </p:nvSpPr>
        <p:spPr>
          <a:xfrm>
            <a:off x="10585306" y="3894371"/>
            <a:ext cx="1239030" cy="473201"/>
          </a:xfrm>
          <a:custGeom>
            <a:avLst/>
            <a:gdLst/>
            <a:ahLst/>
            <a:cxnLst/>
            <a:rect l="l" t="t" r="r" b="b"/>
            <a:pathLst>
              <a:path w="1239030" h="473201">
                <a:moveTo>
                  <a:pt x="0" y="0"/>
                </a:moveTo>
                <a:lnTo>
                  <a:pt x="1239031" y="0"/>
                </a:lnTo>
                <a:lnTo>
                  <a:pt x="1239031" y="473200"/>
                </a:lnTo>
                <a:lnTo>
                  <a:pt x="0" y="473200"/>
                </a:lnTo>
                <a:lnTo>
                  <a:pt x="0" y="0"/>
                </a:lnTo>
                <a:close/>
              </a:path>
            </a:pathLst>
          </a:custGeom>
          <a:blipFill>
            <a:blip r:embed="rId9"/>
            <a:stretch>
              <a:fillRect b="-707"/>
            </a:stretch>
          </a:blipFill>
        </p:spPr>
      </p:sp>
      <p:grpSp>
        <p:nvGrpSpPr>
          <p:cNvPr id="22" name="Group 22"/>
          <p:cNvGrpSpPr/>
          <p:nvPr/>
        </p:nvGrpSpPr>
        <p:grpSpPr>
          <a:xfrm>
            <a:off x="10448147" y="3910372"/>
            <a:ext cx="1440178" cy="329565"/>
            <a:chOff x="0" y="0"/>
            <a:chExt cx="1920238" cy="439420"/>
          </a:xfrm>
        </p:grpSpPr>
        <p:sp>
          <p:nvSpPr>
            <p:cNvPr id="23" name="Freeform 23"/>
            <p:cNvSpPr/>
            <p:nvPr/>
          </p:nvSpPr>
          <p:spPr>
            <a:xfrm>
              <a:off x="0" y="0"/>
              <a:ext cx="1920240" cy="438912"/>
            </a:xfrm>
            <a:custGeom>
              <a:avLst/>
              <a:gdLst/>
              <a:ahLst/>
              <a:cxnLst/>
              <a:rect l="l" t="t" r="r" b="b"/>
              <a:pathLst>
                <a:path w="1920240" h="438912">
                  <a:moveTo>
                    <a:pt x="1920240" y="0"/>
                  </a:moveTo>
                  <a:lnTo>
                    <a:pt x="0" y="0"/>
                  </a:lnTo>
                  <a:lnTo>
                    <a:pt x="0" y="438912"/>
                  </a:lnTo>
                  <a:lnTo>
                    <a:pt x="1920240" y="438912"/>
                  </a:lnTo>
                  <a:lnTo>
                    <a:pt x="1920240" y="0"/>
                  </a:lnTo>
                  <a:close/>
                </a:path>
              </a:pathLst>
            </a:custGeom>
            <a:solidFill>
              <a:srgbClr val="FFFFFF"/>
            </a:solidFill>
          </p:spPr>
        </p:sp>
      </p:grpSp>
      <p:grpSp>
        <p:nvGrpSpPr>
          <p:cNvPr id="24" name="Group 24"/>
          <p:cNvGrpSpPr/>
          <p:nvPr/>
        </p:nvGrpSpPr>
        <p:grpSpPr>
          <a:xfrm>
            <a:off x="10441003" y="3903229"/>
            <a:ext cx="1454466" cy="343853"/>
            <a:chOff x="0" y="0"/>
            <a:chExt cx="1939288" cy="458470"/>
          </a:xfrm>
        </p:grpSpPr>
        <p:sp>
          <p:nvSpPr>
            <p:cNvPr id="25" name="Freeform 25"/>
            <p:cNvSpPr/>
            <p:nvPr/>
          </p:nvSpPr>
          <p:spPr>
            <a:xfrm>
              <a:off x="0" y="0"/>
              <a:ext cx="1939290" cy="457962"/>
            </a:xfrm>
            <a:custGeom>
              <a:avLst/>
              <a:gdLst/>
              <a:ahLst/>
              <a:cxnLst/>
              <a:rect l="l" t="t" r="r" b="b"/>
              <a:pathLst>
                <a:path w="1939290" h="457962">
                  <a:moveTo>
                    <a:pt x="9525" y="438912"/>
                  </a:moveTo>
                  <a:lnTo>
                    <a:pt x="1929765" y="438912"/>
                  </a:lnTo>
                  <a:lnTo>
                    <a:pt x="1929765" y="448437"/>
                  </a:lnTo>
                  <a:lnTo>
                    <a:pt x="1920240" y="448437"/>
                  </a:lnTo>
                  <a:lnTo>
                    <a:pt x="1920240" y="9525"/>
                  </a:lnTo>
                  <a:lnTo>
                    <a:pt x="1929765" y="9525"/>
                  </a:lnTo>
                  <a:lnTo>
                    <a:pt x="1929765" y="19050"/>
                  </a:lnTo>
                  <a:lnTo>
                    <a:pt x="9525" y="19050"/>
                  </a:lnTo>
                  <a:lnTo>
                    <a:pt x="9525" y="9525"/>
                  </a:lnTo>
                  <a:lnTo>
                    <a:pt x="19050" y="9525"/>
                  </a:lnTo>
                  <a:lnTo>
                    <a:pt x="19050" y="448437"/>
                  </a:lnTo>
                  <a:lnTo>
                    <a:pt x="9525" y="448437"/>
                  </a:lnTo>
                  <a:lnTo>
                    <a:pt x="9525" y="438912"/>
                  </a:lnTo>
                  <a:moveTo>
                    <a:pt x="9525" y="457962"/>
                  </a:moveTo>
                  <a:cubicBezTo>
                    <a:pt x="4318" y="457962"/>
                    <a:pt x="0" y="453644"/>
                    <a:pt x="0" y="448437"/>
                  </a:cubicBezTo>
                  <a:lnTo>
                    <a:pt x="0" y="9525"/>
                  </a:lnTo>
                  <a:cubicBezTo>
                    <a:pt x="0" y="4318"/>
                    <a:pt x="4318" y="0"/>
                    <a:pt x="9525" y="0"/>
                  </a:cubicBezTo>
                  <a:lnTo>
                    <a:pt x="1929765" y="0"/>
                  </a:lnTo>
                  <a:cubicBezTo>
                    <a:pt x="1934972" y="0"/>
                    <a:pt x="1939290" y="4318"/>
                    <a:pt x="1939290" y="9525"/>
                  </a:cubicBezTo>
                  <a:lnTo>
                    <a:pt x="1939290" y="448437"/>
                  </a:lnTo>
                  <a:cubicBezTo>
                    <a:pt x="1939290" y="453644"/>
                    <a:pt x="1934972" y="457962"/>
                    <a:pt x="1929765" y="457962"/>
                  </a:cubicBezTo>
                  <a:lnTo>
                    <a:pt x="9525" y="457962"/>
                  </a:lnTo>
                  <a:close/>
                </a:path>
              </a:pathLst>
            </a:custGeom>
            <a:solidFill>
              <a:srgbClr val="000000"/>
            </a:solidFill>
          </p:spPr>
        </p:sp>
      </p:grpSp>
      <p:grpSp>
        <p:nvGrpSpPr>
          <p:cNvPr id="26" name="Group 26"/>
          <p:cNvGrpSpPr/>
          <p:nvPr/>
        </p:nvGrpSpPr>
        <p:grpSpPr>
          <a:xfrm>
            <a:off x="10358145" y="3906203"/>
            <a:ext cx="1443038" cy="244268"/>
            <a:chOff x="0" y="0"/>
            <a:chExt cx="1924050" cy="325690"/>
          </a:xfrm>
        </p:grpSpPr>
        <p:sp>
          <p:nvSpPr>
            <p:cNvPr id="27" name="Freeform 27"/>
            <p:cNvSpPr/>
            <p:nvPr/>
          </p:nvSpPr>
          <p:spPr>
            <a:xfrm>
              <a:off x="0" y="0"/>
              <a:ext cx="1924050" cy="325690"/>
            </a:xfrm>
            <a:custGeom>
              <a:avLst/>
              <a:gdLst/>
              <a:ahLst/>
              <a:cxnLst/>
              <a:rect l="l" t="t" r="r" b="b"/>
              <a:pathLst>
                <a:path w="1924050" h="325690">
                  <a:moveTo>
                    <a:pt x="0" y="0"/>
                  </a:moveTo>
                  <a:lnTo>
                    <a:pt x="1924050" y="0"/>
                  </a:lnTo>
                  <a:lnTo>
                    <a:pt x="1924050" y="325690"/>
                  </a:lnTo>
                  <a:lnTo>
                    <a:pt x="0" y="325690"/>
                  </a:lnTo>
                  <a:close/>
                </a:path>
              </a:pathLst>
            </a:custGeom>
            <a:solidFill>
              <a:srgbClr val="000000">
                <a:alpha val="0"/>
              </a:srgbClr>
            </a:solidFill>
          </p:spPr>
        </p:sp>
        <p:sp>
          <p:nvSpPr>
            <p:cNvPr id="28" name="TextBox 28"/>
            <p:cNvSpPr txBox="1"/>
            <p:nvPr/>
          </p:nvSpPr>
          <p:spPr>
            <a:xfrm>
              <a:off x="0" y="-19050"/>
              <a:ext cx="1924050" cy="344740"/>
            </a:xfrm>
            <a:prstGeom prst="rect">
              <a:avLst/>
            </a:prstGeom>
          </p:spPr>
          <p:txBody>
            <a:bodyPr lIns="0" tIns="0" rIns="0" bIns="0" rtlCol="0" anchor="t"/>
            <a:lstStyle/>
            <a:p>
              <a:pPr algn="l">
                <a:lnSpc>
                  <a:spcPts val="1439"/>
                </a:lnSpc>
              </a:pPr>
              <a:r>
                <a:rPr lang="en-US" sz="1200">
                  <a:solidFill>
                    <a:srgbClr val="000000"/>
                  </a:solidFill>
                  <a:latin typeface="Calibri (MS)"/>
                  <a:ea typeface="Calibri (MS)"/>
                  <a:cs typeface="Calibri (MS)"/>
                  <a:sym typeface="Calibri (MS)"/>
                </a:rPr>
                <a:t>MP. Agenda III</a:t>
              </a:r>
            </a:p>
          </p:txBody>
        </p:sp>
      </p:grpSp>
      <p:grpSp>
        <p:nvGrpSpPr>
          <p:cNvPr id="29" name="Group 29"/>
          <p:cNvGrpSpPr/>
          <p:nvPr/>
        </p:nvGrpSpPr>
        <p:grpSpPr>
          <a:xfrm>
            <a:off x="14226741" y="4385314"/>
            <a:ext cx="38100" cy="196215"/>
            <a:chOff x="0" y="0"/>
            <a:chExt cx="50800" cy="261620"/>
          </a:xfrm>
        </p:grpSpPr>
        <p:sp>
          <p:nvSpPr>
            <p:cNvPr id="30" name="Freeform 30"/>
            <p:cNvSpPr/>
            <p:nvPr/>
          </p:nvSpPr>
          <p:spPr>
            <a:xfrm>
              <a:off x="0" y="25400"/>
              <a:ext cx="50800" cy="210566"/>
            </a:xfrm>
            <a:custGeom>
              <a:avLst/>
              <a:gdLst/>
              <a:ahLst/>
              <a:cxnLst/>
              <a:rect l="l" t="t" r="r" b="b"/>
              <a:pathLst>
                <a:path w="50800" h="210566">
                  <a:moveTo>
                    <a:pt x="0" y="210566"/>
                  </a:moveTo>
                  <a:lnTo>
                    <a:pt x="0" y="0"/>
                  </a:lnTo>
                  <a:lnTo>
                    <a:pt x="50800" y="0"/>
                  </a:lnTo>
                  <a:lnTo>
                    <a:pt x="50800" y="210566"/>
                  </a:lnTo>
                  <a:close/>
                </a:path>
              </a:pathLst>
            </a:custGeom>
            <a:solidFill>
              <a:srgbClr val="000000"/>
            </a:solidFill>
          </p:spPr>
        </p:sp>
      </p:grpSp>
      <p:sp>
        <p:nvSpPr>
          <p:cNvPr id="31" name="Freeform 31"/>
          <p:cNvSpPr/>
          <p:nvPr/>
        </p:nvSpPr>
        <p:spPr>
          <a:xfrm>
            <a:off x="5082238" y="3831714"/>
            <a:ext cx="1509039" cy="656136"/>
          </a:xfrm>
          <a:custGeom>
            <a:avLst/>
            <a:gdLst/>
            <a:ahLst/>
            <a:cxnLst/>
            <a:rect l="l" t="t" r="r" b="b"/>
            <a:pathLst>
              <a:path w="1509039" h="656136">
                <a:moveTo>
                  <a:pt x="0" y="0"/>
                </a:moveTo>
                <a:lnTo>
                  <a:pt x="1509040" y="0"/>
                </a:lnTo>
                <a:lnTo>
                  <a:pt x="1509040" y="656136"/>
                </a:lnTo>
                <a:lnTo>
                  <a:pt x="0" y="656136"/>
                </a:lnTo>
                <a:lnTo>
                  <a:pt x="0" y="0"/>
                </a:lnTo>
                <a:close/>
              </a:path>
            </a:pathLst>
          </a:custGeom>
          <a:blipFill>
            <a:blip r:embed="rId10"/>
            <a:stretch>
              <a:fillRect b="-2852"/>
            </a:stretch>
          </a:blipFill>
        </p:spPr>
      </p:sp>
      <p:sp>
        <p:nvSpPr>
          <p:cNvPr id="32" name="Freeform 32"/>
          <p:cNvSpPr/>
          <p:nvPr/>
        </p:nvSpPr>
        <p:spPr>
          <a:xfrm>
            <a:off x="5205804" y="3847782"/>
            <a:ext cx="1259567" cy="656023"/>
          </a:xfrm>
          <a:custGeom>
            <a:avLst/>
            <a:gdLst/>
            <a:ahLst/>
            <a:cxnLst/>
            <a:rect l="l" t="t" r="r" b="b"/>
            <a:pathLst>
              <a:path w="1259567" h="656023">
                <a:moveTo>
                  <a:pt x="0" y="0"/>
                </a:moveTo>
                <a:lnTo>
                  <a:pt x="1259567" y="0"/>
                </a:lnTo>
                <a:lnTo>
                  <a:pt x="1259567" y="656024"/>
                </a:lnTo>
                <a:lnTo>
                  <a:pt x="0" y="656024"/>
                </a:lnTo>
                <a:lnTo>
                  <a:pt x="0" y="0"/>
                </a:lnTo>
                <a:close/>
              </a:path>
            </a:pathLst>
          </a:custGeom>
          <a:blipFill>
            <a:blip r:embed="rId11"/>
            <a:stretch>
              <a:fillRect b="-363"/>
            </a:stretch>
          </a:blipFill>
        </p:spPr>
      </p:sp>
      <p:grpSp>
        <p:nvGrpSpPr>
          <p:cNvPr id="33" name="Group 33"/>
          <p:cNvGrpSpPr/>
          <p:nvPr/>
        </p:nvGrpSpPr>
        <p:grpSpPr>
          <a:xfrm>
            <a:off x="5114364" y="3863725"/>
            <a:ext cx="1369695" cy="517208"/>
            <a:chOff x="0" y="0"/>
            <a:chExt cx="1826260" cy="689610"/>
          </a:xfrm>
        </p:grpSpPr>
        <p:sp>
          <p:nvSpPr>
            <p:cNvPr id="34" name="Freeform 34"/>
            <p:cNvSpPr/>
            <p:nvPr/>
          </p:nvSpPr>
          <p:spPr>
            <a:xfrm>
              <a:off x="0" y="0"/>
              <a:ext cx="1825752" cy="688848"/>
            </a:xfrm>
            <a:custGeom>
              <a:avLst/>
              <a:gdLst/>
              <a:ahLst/>
              <a:cxnLst/>
              <a:rect l="l" t="t" r="r" b="b"/>
              <a:pathLst>
                <a:path w="1825752" h="688848">
                  <a:moveTo>
                    <a:pt x="1825752" y="0"/>
                  </a:moveTo>
                  <a:lnTo>
                    <a:pt x="0" y="0"/>
                  </a:lnTo>
                  <a:lnTo>
                    <a:pt x="0" y="688848"/>
                  </a:lnTo>
                  <a:lnTo>
                    <a:pt x="1825752" y="688848"/>
                  </a:lnTo>
                  <a:lnTo>
                    <a:pt x="1825752" y="0"/>
                  </a:lnTo>
                  <a:close/>
                </a:path>
              </a:pathLst>
            </a:custGeom>
            <a:solidFill>
              <a:srgbClr val="FFFF00"/>
            </a:solidFill>
          </p:spPr>
        </p:sp>
      </p:grpSp>
      <p:grpSp>
        <p:nvGrpSpPr>
          <p:cNvPr id="35" name="Group 35"/>
          <p:cNvGrpSpPr/>
          <p:nvPr/>
        </p:nvGrpSpPr>
        <p:grpSpPr>
          <a:xfrm>
            <a:off x="3394313" y="3194011"/>
            <a:ext cx="1383982" cy="443222"/>
            <a:chOff x="0" y="0"/>
            <a:chExt cx="1845310" cy="590962"/>
          </a:xfrm>
        </p:grpSpPr>
        <p:sp>
          <p:nvSpPr>
            <p:cNvPr id="36" name="Freeform 36"/>
            <p:cNvSpPr/>
            <p:nvPr/>
          </p:nvSpPr>
          <p:spPr>
            <a:xfrm>
              <a:off x="0" y="0"/>
              <a:ext cx="1845310" cy="590931"/>
            </a:xfrm>
            <a:custGeom>
              <a:avLst/>
              <a:gdLst/>
              <a:ahLst/>
              <a:cxnLst/>
              <a:rect l="l" t="t" r="r" b="b"/>
              <a:pathLst>
                <a:path w="1845310" h="590931">
                  <a:moveTo>
                    <a:pt x="9525" y="0"/>
                  </a:moveTo>
                  <a:lnTo>
                    <a:pt x="1835785" y="0"/>
                  </a:lnTo>
                  <a:cubicBezTo>
                    <a:pt x="1840992" y="0"/>
                    <a:pt x="1845310" y="4318"/>
                    <a:pt x="1845310" y="9525"/>
                  </a:cubicBezTo>
                  <a:lnTo>
                    <a:pt x="1845310" y="581406"/>
                  </a:lnTo>
                  <a:cubicBezTo>
                    <a:pt x="1845310" y="586613"/>
                    <a:pt x="1840992" y="590931"/>
                    <a:pt x="1835785" y="590931"/>
                  </a:cubicBezTo>
                  <a:lnTo>
                    <a:pt x="9525" y="590931"/>
                  </a:lnTo>
                  <a:cubicBezTo>
                    <a:pt x="4318" y="590931"/>
                    <a:pt x="0" y="586613"/>
                    <a:pt x="0" y="581406"/>
                  </a:cubicBezTo>
                  <a:lnTo>
                    <a:pt x="0" y="9525"/>
                  </a:lnTo>
                  <a:cubicBezTo>
                    <a:pt x="0" y="4318"/>
                    <a:pt x="4318" y="0"/>
                    <a:pt x="9525" y="0"/>
                  </a:cubicBezTo>
                  <a:moveTo>
                    <a:pt x="9525" y="19050"/>
                  </a:moveTo>
                  <a:lnTo>
                    <a:pt x="9525" y="9525"/>
                  </a:lnTo>
                  <a:lnTo>
                    <a:pt x="19050" y="9525"/>
                  </a:lnTo>
                  <a:lnTo>
                    <a:pt x="19050" y="581406"/>
                  </a:lnTo>
                  <a:lnTo>
                    <a:pt x="9525" y="581406"/>
                  </a:lnTo>
                  <a:lnTo>
                    <a:pt x="9525" y="571881"/>
                  </a:lnTo>
                  <a:lnTo>
                    <a:pt x="1835785" y="571881"/>
                  </a:lnTo>
                  <a:lnTo>
                    <a:pt x="1835785" y="581406"/>
                  </a:lnTo>
                  <a:lnTo>
                    <a:pt x="1826260" y="581406"/>
                  </a:lnTo>
                  <a:lnTo>
                    <a:pt x="1826260" y="9525"/>
                  </a:lnTo>
                  <a:lnTo>
                    <a:pt x="1835785" y="9525"/>
                  </a:lnTo>
                  <a:lnTo>
                    <a:pt x="1835785" y="19050"/>
                  </a:lnTo>
                  <a:lnTo>
                    <a:pt x="9525" y="19050"/>
                  </a:lnTo>
                  <a:close/>
                </a:path>
              </a:pathLst>
            </a:custGeom>
            <a:solidFill>
              <a:srgbClr val="000000"/>
            </a:solidFill>
          </p:spPr>
        </p:sp>
        <p:sp>
          <p:nvSpPr>
            <p:cNvPr id="37" name="TextBox 37"/>
            <p:cNvSpPr txBox="1"/>
            <p:nvPr/>
          </p:nvSpPr>
          <p:spPr>
            <a:xfrm>
              <a:off x="0" y="-19050"/>
              <a:ext cx="1845310" cy="610012"/>
            </a:xfrm>
            <a:prstGeom prst="rect">
              <a:avLst/>
            </a:prstGeom>
          </p:spPr>
          <p:txBody>
            <a:bodyPr lIns="50800" tIns="50800" rIns="50800" bIns="50800" rtlCol="0" anchor="t"/>
            <a:lstStyle/>
            <a:p>
              <a:pPr algn="l">
                <a:lnSpc>
                  <a:spcPts val="1439"/>
                </a:lnSpc>
              </a:pPr>
              <a:r>
                <a:rPr lang="en-US" sz="1200" b="1">
                  <a:solidFill>
                    <a:srgbClr val="000000"/>
                  </a:solidFill>
                  <a:latin typeface="Calibri (MS) Bold"/>
                  <a:ea typeface="Calibri (MS) Bold"/>
                  <a:cs typeface="Calibri (MS) Bold"/>
                  <a:sym typeface="Calibri (MS) Bold"/>
                </a:rPr>
                <a:t>Identifikasi Isu  (3)</a:t>
              </a:r>
            </a:p>
          </p:txBody>
        </p:sp>
      </p:grpSp>
      <p:sp>
        <p:nvSpPr>
          <p:cNvPr id="38" name="Freeform 38"/>
          <p:cNvSpPr/>
          <p:nvPr/>
        </p:nvSpPr>
        <p:spPr>
          <a:xfrm>
            <a:off x="5131839" y="3169144"/>
            <a:ext cx="1509039" cy="656136"/>
          </a:xfrm>
          <a:custGeom>
            <a:avLst/>
            <a:gdLst/>
            <a:ahLst/>
            <a:cxnLst/>
            <a:rect l="l" t="t" r="r" b="b"/>
            <a:pathLst>
              <a:path w="1509039" h="656136">
                <a:moveTo>
                  <a:pt x="0" y="0"/>
                </a:moveTo>
                <a:lnTo>
                  <a:pt x="1509039" y="0"/>
                </a:lnTo>
                <a:lnTo>
                  <a:pt x="1509039" y="656136"/>
                </a:lnTo>
                <a:lnTo>
                  <a:pt x="0" y="656136"/>
                </a:lnTo>
                <a:lnTo>
                  <a:pt x="0" y="0"/>
                </a:lnTo>
                <a:close/>
              </a:path>
            </a:pathLst>
          </a:custGeom>
          <a:blipFill>
            <a:blip r:embed="rId10"/>
            <a:stretch>
              <a:fillRect b="-2852"/>
            </a:stretch>
          </a:blipFill>
        </p:spPr>
      </p:sp>
      <p:sp>
        <p:nvSpPr>
          <p:cNvPr id="39" name="Freeform 39"/>
          <p:cNvSpPr/>
          <p:nvPr/>
        </p:nvSpPr>
        <p:spPr>
          <a:xfrm>
            <a:off x="5200540" y="3185212"/>
            <a:ext cx="1399070" cy="656024"/>
          </a:xfrm>
          <a:custGeom>
            <a:avLst/>
            <a:gdLst/>
            <a:ahLst/>
            <a:cxnLst/>
            <a:rect l="l" t="t" r="r" b="b"/>
            <a:pathLst>
              <a:path w="1399070" h="656024">
                <a:moveTo>
                  <a:pt x="0" y="0"/>
                </a:moveTo>
                <a:lnTo>
                  <a:pt x="1399070" y="0"/>
                </a:lnTo>
                <a:lnTo>
                  <a:pt x="1399070" y="656024"/>
                </a:lnTo>
                <a:lnTo>
                  <a:pt x="0" y="656024"/>
                </a:lnTo>
                <a:lnTo>
                  <a:pt x="0" y="0"/>
                </a:lnTo>
                <a:close/>
              </a:path>
            </a:pathLst>
          </a:custGeom>
          <a:blipFill>
            <a:blip r:embed="rId12"/>
            <a:stretch>
              <a:fillRect b="-104"/>
            </a:stretch>
          </a:blipFill>
        </p:spPr>
      </p:sp>
      <p:grpSp>
        <p:nvGrpSpPr>
          <p:cNvPr id="40" name="Group 40"/>
          <p:cNvGrpSpPr/>
          <p:nvPr/>
        </p:nvGrpSpPr>
        <p:grpSpPr>
          <a:xfrm>
            <a:off x="5163965" y="3201156"/>
            <a:ext cx="1369695" cy="517208"/>
            <a:chOff x="0" y="0"/>
            <a:chExt cx="1826260" cy="689610"/>
          </a:xfrm>
        </p:grpSpPr>
        <p:sp>
          <p:nvSpPr>
            <p:cNvPr id="41" name="Freeform 41"/>
            <p:cNvSpPr/>
            <p:nvPr/>
          </p:nvSpPr>
          <p:spPr>
            <a:xfrm>
              <a:off x="0" y="0"/>
              <a:ext cx="1825752" cy="688848"/>
            </a:xfrm>
            <a:custGeom>
              <a:avLst/>
              <a:gdLst/>
              <a:ahLst/>
              <a:cxnLst/>
              <a:rect l="l" t="t" r="r" b="b"/>
              <a:pathLst>
                <a:path w="1825752" h="688848">
                  <a:moveTo>
                    <a:pt x="1825752" y="0"/>
                  </a:moveTo>
                  <a:lnTo>
                    <a:pt x="0" y="0"/>
                  </a:lnTo>
                  <a:lnTo>
                    <a:pt x="0" y="688848"/>
                  </a:lnTo>
                  <a:lnTo>
                    <a:pt x="1825752" y="688848"/>
                  </a:lnTo>
                  <a:lnTo>
                    <a:pt x="1825752" y="0"/>
                  </a:lnTo>
                  <a:close/>
                </a:path>
              </a:pathLst>
            </a:custGeom>
            <a:solidFill>
              <a:srgbClr val="FFFF00"/>
            </a:solidFill>
          </p:spPr>
        </p:sp>
      </p:grpSp>
      <p:grpSp>
        <p:nvGrpSpPr>
          <p:cNvPr id="42" name="Group 42"/>
          <p:cNvGrpSpPr/>
          <p:nvPr/>
        </p:nvGrpSpPr>
        <p:grpSpPr>
          <a:xfrm>
            <a:off x="5130146" y="3194011"/>
            <a:ext cx="1410653" cy="443222"/>
            <a:chOff x="0" y="0"/>
            <a:chExt cx="1880870" cy="590962"/>
          </a:xfrm>
        </p:grpSpPr>
        <p:sp>
          <p:nvSpPr>
            <p:cNvPr id="43" name="Freeform 43"/>
            <p:cNvSpPr/>
            <p:nvPr/>
          </p:nvSpPr>
          <p:spPr>
            <a:xfrm>
              <a:off x="0" y="0"/>
              <a:ext cx="1880870" cy="590931"/>
            </a:xfrm>
            <a:custGeom>
              <a:avLst/>
              <a:gdLst/>
              <a:ahLst/>
              <a:cxnLst/>
              <a:rect l="l" t="t" r="r" b="b"/>
              <a:pathLst>
                <a:path w="1880870" h="590931">
                  <a:moveTo>
                    <a:pt x="9525" y="0"/>
                  </a:moveTo>
                  <a:lnTo>
                    <a:pt x="1871345" y="0"/>
                  </a:lnTo>
                  <a:cubicBezTo>
                    <a:pt x="1876552" y="0"/>
                    <a:pt x="1880870" y="4318"/>
                    <a:pt x="1880870" y="9525"/>
                  </a:cubicBezTo>
                  <a:lnTo>
                    <a:pt x="1880870" y="581406"/>
                  </a:lnTo>
                  <a:cubicBezTo>
                    <a:pt x="1880870" y="586613"/>
                    <a:pt x="1876552" y="590931"/>
                    <a:pt x="1871345" y="590931"/>
                  </a:cubicBezTo>
                  <a:lnTo>
                    <a:pt x="9525" y="590931"/>
                  </a:lnTo>
                  <a:cubicBezTo>
                    <a:pt x="4318" y="590931"/>
                    <a:pt x="0" y="586613"/>
                    <a:pt x="0" y="581406"/>
                  </a:cubicBezTo>
                  <a:lnTo>
                    <a:pt x="0" y="9525"/>
                  </a:lnTo>
                  <a:cubicBezTo>
                    <a:pt x="0" y="4318"/>
                    <a:pt x="4318" y="0"/>
                    <a:pt x="9525" y="0"/>
                  </a:cubicBezTo>
                  <a:moveTo>
                    <a:pt x="9525" y="19050"/>
                  </a:moveTo>
                  <a:lnTo>
                    <a:pt x="9525" y="9525"/>
                  </a:lnTo>
                  <a:lnTo>
                    <a:pt x="19050" y="9525"/>
                  </a:lnTo>
                  <a:lnTo>
                    <a:pt x="19050" y="581406"/>
                  </a:lnTo>
                  <a:lnTo>
                    <a:pt x="9525" y="581406"/>
                  </a:lnTo>
                  <a:lnTo>
                    <a:pt x="9525" y="571881"/>
                  </a:lnTo>
                  <a:lnTo>
                    <a:pt x="1871345" y="571881"/>
                  </a:lnTo>
                  <a:lnTo>
                    <a:pt x="1871345" y="581406"/>
                  </a:lnTo>
                  <a:lnTo>
                    <a:pt x="1861820" y="581406"/>
                  </a:lnTo>
                  <a:lnTo>
                    <a:pt x="1861820" y="9525"/>
                  </a:lnTo>
                  <a:lnTo>
                    <a:pt x="1871345" y="9525"/>
                  </a:lnTo>
                  <a:lnTo>
                    <a:pt x="1871345" y="19050"/>
                  </a:lnTo>
                  <a:lnTo>
                    <a:pt x="9525" y="19050"/>
                  </a:lnTo>
                  <a:close/>
                </a:path>
              </a:pathLst>
            </a:custGeom>
            <a:solidFill>
              <a:srgbClr val="000000"/>
            </a:solidFill>
          </p:spPr>
        </p:sp>
        <p:sp>
          <p:nvSpPr>
            <p:cNvPr id="44" name="TextBox 44"/>
            <p:cNvSpPr txBox="1"/>
            <p:nvPr/>
          </p:nvSpPr>
          <p:spPr>
            <a:xfrm>
              <a:off x="0" y="-19050"/>
              <a:ext cx="1880870" cy="610012"/>
            </a:xfrm>
            <a:prstGeom prst="rect">
              <a:avLst/>
            </a:prstGeom>
          </p:spPr>
          <p:txBody>
            <a:bodyPr lIns="50800" tIns="50800" rIns="50800" bIns="50800" rtlCol="0" anchor="t"/>
            <a:lstStyle/>
            <a:p>
              <a:pPr algn="l">
                <a:lnSpc>
                  <a:spcPts val="1439"/>
                </a:lnSpc>
              </a:pPr>
              <a:r>
                <a:rPr lang="en-US" sz="1200" b="1">
                  <a:solidFill>
                    <a:srgbClr val="000000"/>
                  </a:solidFill>
                  <a:latin typeface="Calibri (MS) Bold"/>
                  <a:ea typeface="Calibri (MS) Bold"/>
                  <a:cs typeface="Calibri (MS) Bold"/>
                  <a:sym typeface="Calibri (MS) Bold"/>
                </a:rPr>
                <a:t>Deskripsikan Isu  (3)</a:t>
              </a:r>
            </a:p>
          </p:txBody>
        </p:sp>
      </p:grpSp>
      <p:sp>
        <p:nvSpPr>
          <p:cNvPr id="45" name="Freeform 45"/>
          <p:cNvSpPr/>
          <p:nvPr/>
        </p:nvSpPr>
        <p:spPr>
          <a:xfrm>
            <a:off x="4654372" y="3358887"/>
            <a:ext cx="482918" cy="177165"/>
          </a:xfrm>
          <a:custGeom>
            <a:avLst/>
            <a:gdLst/>
            <a:ahLst/>
            <a:cxnLst/>
            <a:rect l="l" t="t" r="r" b="b"/>
            <a:pathLst>
              <a:path w="482918" h="177165">
                <a:moveTo>
                  <a:pt x="0" y="0"/>
                </a:moveTo>
                <a:lnTo>
                  <a:pt x="482918" y="0"/>
                </a:lnTo>
                <a:lnTo>
                  <a:pt x="482918" y="177165"/>
                </a:lnTo>
                <a:lnTo>
                  <a:pt x="0" y="1771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1599133" y="2806075"/>
            <a:ext cx="1696212" cy="1245850"/>
          </a:xfrm>
          <a:custGeom>
            <a:avLst/>
            <a:gdLst/>
            <a:ahLst/>
            <a:cxnLst/>
            <a:rect l="l" t="t" r="r" b="b"/>
            <a:pathLst>
              <a:path w="1696212" h="1245850">
                <a:moveTo>
                  <a:pt x="0" y="0"/>
                </a:moveTo>
                <a:lnTo>
                  <a:pt x="1696213" y="0"/>
                </a:lnTo>
                <a:lnTo>
                  <a:pt x="1696213" y="1245851"/>
                </a:lnTo>
                <a:lnTo>
                  <a:pt x="0" y="1245851"/>
                </a:lnTo>
                <a:lnTo>
                  <a:pt x="0" y="0"/>
                </a:lnTo>
                <a:close/>
              </a:path>
            </a:pathLst>
          </a:custGeom>
          <a:blipFill>
            <a:blip r:embed="rId15"/>
            <a:stretch>
              <a:fillRect b="-199"/>
            </a:stretch>
          </a:blipFill>
        </p:spPr>
      </p:sp>
      <p:sp>
        <p:nvSpPr>
          <p:cNvPr id="47" name="Freeform 47"/>
          <p:cNvSpPr/>
          <p:nvPr/>
        </p:nvSpPr>
        <p:spPr>
          <a:xfrm>
            <a:off x="1656284" y="2833508"/>
            <a:ext cx="1451590" cy="1204702"/>
          </a:xfrm>
          <a:custGeom>
            <a:avLst/>
            <a:gdLst/>
            <a:ahLst/>
            <a:cxnLst/>
            <a:rect l="l" t="t" r="r" b="b"/>
            <a:pathLst>
              <a:path w="1451590" h="1204702">
                <a:moveTo>
                  <a:pt x="0" y="0"/>
                </a:moveTo>
                <a:lnTo>
                  <a:pt x="1451590" y="0"/>
                </a:lnTo>
                <a:lnTo>
                  <a:pt x="1451590" y="1204702"/>
                </a:lnTo>
                <a:lnTo>
                  <a:pt x="0" y="1204702"/>
                </a:lnTo>
                <a:lnTo>
                  <a:pt x="0" y="0"/>
                </a:lnTo>
                <a:close/>
              </a:path>
            </a:pathLst>
          </a:custGeom>
          <a:blipFill>
            <a:blip r:embed="rId16"/>
            <a:stretch>
              <a:fillRect r="-117"/>
            </a:stretch>
          </a:blipFill>
        </p:spPr>
      </p:sp>
      <p:grpSp>
        <p:nvGrpSpPr>
          <p:cNvPr id="48" name="Group 48"/>
          <p:cNvGrpSpPr/>
          <p:nvPr/>
        </p:nvGrpSpPr>
        <p:grpSpPr>
          <a:xfrm>
            <a:off x="1644854" y="2851776"/>
            <a:ext cx="1529715" cy="1079182"/>
            <a:chOff x="0" y="0"/>
            <a:chExt cx="2039620" cy="1438910"/>
          </a:xfrm>
        </p:grpSpPr>
        <p:sp>
          <p:nvSpPr>
            <p:cNvPr id="49" name="Freeform 49"/>
            <p:cNvSpPr/>
            <p:nvPr/>
          </p:nvSpPr>
          <p:spPr>
            <a:xfrm>
              <a:off x="0" y="0"/>
              <a:ext cx="2039112" cy="1438656"/>
            </a:xfrm>
            <a:custGeom>
              <a:avLst/>
              <a:gdLst/>
              <a:ahLst/>
              <a:cxnLst/>
              <a:rect l="l" t="t" r="r" b="b"/>
              <a:pathLst>
                <a:path w="2039112" h="1438656">
                  <a:moveTo>
                    <a:pt x="2039112" y="0"/>
                  </a:moveTo>
                  <a:lnTo>
                    <a:pt x="0" y="0"/>
                  </a:lnTo>
                  <a:lnTo>
                    <a:pt x="0" y="1438656"/>
                  </a:lnTo>
                  <a:lnTo>
                    <a:pt x="2039112" y="1438656"/>
                  </a:lnTo>
                  <a:lnTo>
                    <a:pt x="2039112" y="0"/>
                  </a:lnTo>
                  <a:close/>
                </a:path>
              </a:pathLst>
            </a:custGeom>
            <a:solidFill>
              <a:srgbClr val="FFFFFF"/>
            </a:solidFill>
          </p:spPr>
        </p:sp>
      </p:grpSp>
      <p:grpSp>
        <p:nvGrpSpPr>
          <p:cNvPr id="50" name="Group 50"/>
          <p:cNvGrpSpPr/>
          <p:nvPr/>
        </p:nvGrpSpPr>
        <p:grpSpPr>
          <a:xfrm>
            <a:off x="1637710" y="2844632"/>
            <a:ext cx="1544003" cy="1093470"/>
            <a:chOff x="0" y="0"/>
            <a:chExt cx="2058670" cy="1457960"/>
          </a:xfrm>
        </p:grpSpPr>
        <p:sp>
          <p:nvSpPr>
            <p:cNvPr id="51" name="Freeform 51"/>
            <p:cNvSpPr/>
            <p:nvPr/>
          </p:nvSpPr>
          <p:spPr>
            <a:xfrm>
              <a:off x="0" y="0"/>
              <a:ext cx="2058162" cy="1457706"/>
            </a:xfrm>
            <a:custGeom>
              <a:avLst/>
              <a:gdLst/>
              <a:ahLst/>
              <a:cxnLst/>
              <a:rect l="l" t="t" r="r" b="b"/>
              <a:pathLst>
                <a:path w="2058162" h="1457706">
                  <a:moveTo>
                    <a:pt x="9525" y="1438656"/>
                  </a:moveTo>
                  <a:lnTo>
                    <a:pt x="2048637" y="1438656"/>
                  </a:lnTo>
                  <a:lnTo>
                    <a:pt x="2048637" y="1448181"/>
                  </a:lnTo>
                  <a:lnTo>
                    <a:pt x="2039112" y="1448181"/>
                  </a:lnTo>
                  <a:lnTo>
                    <a:pt x="2039112" y="9525"/>
                  </a:lnTo>
                  <a:lnTo>
                    <a:pt x="2048637" y="9525"/>
                  </a:lnTo>
                  <a:lnTo>
                    <a:pt x="2048637" y="19050"/>
                  </a:lnTo>
                  <a:lnTo>
                    <a:pt x="9525" y="19050"/>
                  </a:lnTo>
                  <a:lnTo>
                    <a:pt x="9525" y="9525"/>
                  </a:lnTo>
                  <a:lnTo>
                    <a:pt x="19050" y="9525"/>
                  </a:lnTo>
                  <a:lnTo>
                    <a:pt x="19050" y="1448181"/>
                  </a:lnTo>
                  <a:lnTo>
                    <a:pt x="9525" y="1448181"/>
                  </a:lnTo>
                  <a:lnTo>
                    <a:pt x="9525" y="1438656"/>
                  </a:lnTo>
                  <a:moveTo>
                    <a:pt x="9525" y="1457706"/>
                  </a:moveTo>
                  <a:cubicBezTo>
                    <a:pt x="4318" y="1457706"/>
                    <a:pt x="0" y="1453388"/>
                    <a:pt x="0" y="1448181"/>
                  </a:cubicBezTo>
                  <a:lnTo>
                    <a:pt x="0" y="9525"/>
                  </a:lnTo>
                  <a:cubicBezTo>
                    <a:pt x="0" y="4318"/>
                    <a:pt x="4318" y="0"/>
                    <a:pt x="9525" y="0"/>
                  </a:cubicBezTo>
                  <a:lnTo>
                    <a:pt x="2048637" y="0"/>
                  </a:lnTo>
                  <a:cubicBezTo>
                    <a:pt x="2053844" y="0"/>
                    <a:pt x="2058162" y="4318"/>
                    <a:pt x="2058162" y="9525"/>
                  </a:cubicBezTo>
                  <a:lnTo>
                    <a:pt x="2058162" y="1448181"/>
                  </a:lnTo>
                  <a:cubicBezTo>
                    <a:pt x="2058162" y="1453388"/>
                    <a:pt x="2053844" y="1457706"/>
                    <a:pt x="2048637" y="1457706"/>
                  </a:cubicBezTo>
                  <a:lnTo>
                    <a:pt x="9525" y="1457706"/>
                  </a:lnTo>
                  <a:close/>
                </a:path>
              </a:pathLst>
            </a:custGeom>
            <a:solidFill>
              <a:srgbClr val="000000"/>
            </a:solidFill>
          </p:spPr>
        </p:sp>
      </p:grpSp>
      <p:grpSp>
        <p:nvGrpSpPr>
          <p:cNvPr id="52" name="Group 52"/>
          <p:cNvGrpSpPr/>
          <p:nvPr/>
        </p:nvGrpSpPr>
        <p:grpSpPr>
          <a:xfrm>
            <a:off x="1996632" y="2921500"/>
            <a:ext cx="1017270" cy="204849"/>
            <a:chOff x="0" y="0"/>
            <a:chExt cx="1356360" cy="273132"/>
          </a:xfrm>
        </p:grpSpPr>
        <p:sp>
          <p:nvSpPr>
            <p:cNvPr id="53" name="Freeform 53"/>
            <p:cNvSpPr/>
            <p:nvPr/>
          </p:nvSpPr>
          <p:spPr>
            <a:xfrm>
              <a:off x="0" y="0"/>
              <a:ext cx="1356360" cy="273132"/>
            </a:xfrm>
            <a:custGeom>
              <a:avLst/>
              <a:gdLst/>
              <a:ahLst/>
              <a:cxnLst/>
              <a:rect l="l" t="t" r="r" b="b"/>
              <a:pathLst>
                <a:path w="1356360" h="273132">
                  <a:moveTo>
                    <a:pt x="0" y="0"/>
                  </a:moveTo>
                  <a:lnTo>
                    <a:pt x="1356360" y="0"/>
                  </a:lnTo>
                  <a:lnTo>
                    <a:pt x="1356360" y="273132"/>
                  </a:lnTo>
                  <a:lnTo>
                    <a:pt x="0" y="273132"/>
                  </a:lnTo>
                  <a:close/>
                </a:path>
              </a:pathLst>
            </a:custGeom>
            <a:solidFill>
              <a:srgbClr val="000000">
                <a:alpha val="0"/>
              </a:srgbClr>
            </a:solidFill>
          </p:spPr>
        </p:sp>
        <p:sp>
          <p:nvSpPr>
            <p:cNvPr id="54" name="TextBox 54"/>
            <p:cNvSpPr txBox="1"/>
            <p:nvPr/>
          </p:nvSpPr>
          <p:spPr>
            <a:xfrm>
              <a:off x="0" y="-19050"/>
              <a:ext cx="1356360" cy="292182"/>
            </a:xfrm>
            <a:prstGeom prst="rect">
              <a:avLst/>
            </a:prstGeom>
          </p:spPr>
          <p:txBody>
            <a:bodyPr lIns="0" tIns="0" rIns="0" bIns="0" rtlCol="0" anchor="t"/>
            <a:lstStyle/>
            <a:p>
              <a:pPr algn="l">
                <a:lnSpc>
                  <a:spcPts val="1439"/>
                </a:lnSpc>
              </a:pPr>
              <a:r>
                <a:rPr lang="en-US" sz="1200" b="1">
                  <a:solidFill>
                    <a:srgbClr val="000000"/>
                  </a:solidFill>
                  <a:latin typeface="Calibri (MS) Bold"/>
                  <a:ea typeface="Calibri (MS) Bold"/>
                  <a:cs typeface="Calibri (MS) Bold"/>
                  <a:sym typeface="Calibri (MS) Bold"/>
                </a:rPr>
                <a:t>Pengertian Isu :</a:t>
              </a:r>
            </a:p>
          </p:txBody>
        </p:sp>
      </p:grpSp>
      <p:grpSp>
        <p:nvGrpSpPr>
          <p:cNvPr id="55" name="Group 55"/>
          <p:cNvGrpSpPr/>
          <p:nvPr/>
        </p:nvGrpSpPr>
        <p:grpSpPr>
          <a:xfrm>
            <a:off x="1859472" y="3104384"/>
            <a:ext cx="1053465" cy="389514"/>
            <a:chOff x="0" y="0"/>
            <a:chExt cx="1404620" cy="519352"/>
          </a:xfrm>
        </p:grpSpPr>
        <p:sp>
          <p:nvSpPr>
            <p:cNvPr id="56" name="Freeform 56"/>
            <p:cNvSpPr/>
            <p:nvPr/>
          </p:nvSpPr>
          <p:spPr>
            <a:xfrm>
              <a:off x="0" y="0"/>
              <a:ext cx="1404620" cy="519352"/>
            </a:xfrm>
            <a:custGeom>
              <a:avLst/>
              <a:gdLst/>
              <a:ahLst/>
              <a:cxnLst/>
              <a:rect l="l" t="t" r="r" b="b"/>
              <a:pathLst>
                <a:path w="1404620" h="519352">
                  <a:moveTo>
                    <a:pt x="0" y="0"/>
                  </a:moveTo>
                  <a:lnTo>
                    <a:pt x="1404620" y="0"/>
                  </a:lnTo>
                  <a:lnTo>
                    <a:pt x="1404620" y="519352"/>
                  </a:lnTo>
                  <a:lnTo>
                    <a:pt x="0" y="519352"/>
                  </a:lnTo>
                  <a:close/>
                </a:path>
              </a:pathLst>
            </a:custGeom>
            <a:solidFill>
              <a:srgbClr val="000000">
                <a:alpha val="0"/>
              </a:srgbClr>
            </a:solidFill>
          </p:spPr>
        </p:sp>
        <p:sp>
          <p:nvSpPr>
            <p:cNvPr id="57" name="TextBox 57"/>
            <p:cNvSpPr txBox="1"/>
            <p:nvPr/>
          </p:nvSpPr>
          <p:spPr>
            <a:xfrm>
              <a:off x="0" y="-19050"/>
              <a:ext cx="1404620" cy="538402"/>
            </a:xfrm>
            <a:prstGeom prst="rect">
              <a:avLst/>
            </a:prstGeom>
          </p:spPr>
          <p:txBody>
            <a:bodyPr lIns="0" tIns="0" rIns="0" bIns="0" rtlCol="0" anchor="t"/>
            <a:lstStyle/>
            <a:p>
              <a:pPr marL="234951" lvl="1" indent="-117475" algn="l">
                <a:lnSpc>
                  <a:spcPts val="1439"/>
                </a:lnSpc>
                <a:buFont typeface="Arial"/>
                <a:buChar char="•"/>
              </a:pPr>
              <a:r>
                <a:rPr lang="en-US" sz="1200">
                  <a:solidFill>
                    <a:srgbClr val="000000"/>
                  </a:solidFill>
                  <a:latin typeface="Calibri (MS)"/>
                  <a:ea typeface="Calibri (MS)"/>
                  <a:cs typeface="Calibri (MS)"/>
                  <a:sym typeface="Calibri (MS)"/>
                </a:rPr>
                <a:t>Hangat  dibicarakan</a:t>
              </a:r>
            </a:p>
          </p:txBody>
        </p:sp>
      </p:grpSp>
      <p:grpSp>
        <p:nvGrpSpPr>
          <p:cNvPr id="58" name="Group 58"/>
          <p:cNvGrpSpPr/>
          <p:nvPr/>
        </p:nvGrpSpPr>
        <p:grpSpPr>
          <a:xfrm>
            <a:off x="1859475" y="3470523"/>
            <a:ext cx="1126808" cy="204849"/>
            <a:chOff x="0" y="0"/>
            <a:chExt cx="1502410" cy="273132"/>
          </a:xfrm>
        </p:grpSpPr>
        <p:sp>
          <p:nvSpPr>
            <p:cNvPr id="59" name="Freeform 59"/>
            <p:cNvSpPr/>
            <p:nvPr/>
          </p:nvSpPr>
          <p:spPr>
            <a:xfrm>
              <a:off x="0" y="0"/>
              <a:ext cx="1502410" cy="273132"/>
            </a:xfrm>
            <a:custGeom>
              <a:avLst/>
              <a:gdLst/>
              <a:ahLst/>
              <a:cxnLst/>
              <a:rect l="l" t="t" r="r" b="b"/>
              <a:pathLst>
                <a:path w="1502410" h="273132">
                  <a:moveTo>
                    <a:pt x="0" y="0"/>
                  </a:moveTo>
                  <a:lnTo>
                    <a:pt x="1502410" y="0"/>
                  </a:lnTo>
                  <a:lnTo>
                    <a:pt x="1502410" y="273132"/>
                  </a:lnTo>
                  <a:lnTo>
                    <a:pt x="0" y="273132"/>
                  </a:lnTo>
                  <a:close/>
                </a:path>
              </a:pathLst>
            </a:custGeom>
            <a:solidFill>
              <a:srgbClr val="000000">
                <a:alpha val="0"/>
              </a:srgbClr>
            </a:solidFill>
          </p:spPr>
        </p:sp>
        <p:sp>
          <p:nvSpPr>
            <p:cNvPr id="60" name="TextBox 60"/>
            <p:cNvSpPr txBox="1"/>
            <p:nvPr/>
          </p:nvSpPr>
          <p:spPr>
            <a:xfrm>
              <a:off x="0" y="-19050"/>
              <a:ext cx="1502410" cy="292182"/>
            </a:xfrm>
            <a:prstGeom prst="rect">
              <a:avLst/>
            </a:prstGeom>
          </p:spPr>
          <p:txBody>
            <a:bodyPr lIns="0" tIns="0" rIns="0" bIns="0" rtlCol="0" anchor="t"/>
            <a:lstStyle/>
            <a:p>
              <a:pPr marL="234951" lvl="1" indent="-117475" algn="l">
                <a:lnSpc>
                  <a:spcPts val="1439"/>
                </a:lnSpc>
                <a:buFont typeface="Arial"/>
                <a:buChar char="•"/>
              </a:pPr>
              <a:r>
                <a:rPr lang="en-US" sz="1200">
                  <a:solidFill>
                    <a:srgbClr val="000000"/>
                  </a:solidFill>
                  <a:latin typeface="Calibri (MS)"/>
                  <a:ea typeface="Calibri (MS)"/>
                  <a:cs typeface="Calibri (MS)"/>
                  <a:sym typeface="Calibri (MS)"/>
                </a:rPr>
                <a:t>Kesenjangan</a:t>
              </a:r>
            </a:p>
          </p:txBody>
        </p:sp>
      </p:grpSp>
      <p:grpSp>
        <p:nvGrpSpPr>
          <p:cNvPr id="61" name="Group 61"/>
          <p:cNvGrpSpPr/>
          <p:nvPr/>
        </p:nvGrpSpPr>
        <p:grpSpPr>
          <a:xfrm>
            <a:off x="2161227" y="3653403"/>
            <a:ext cx="654367" cy="204849"/>
            <a:chOff x="0" y="0"/>
            <a:chExt cx="872490" cy="273132"/>
          </a:xfrm>
        </p:grpSpPr>
        <p:sp>
          <p:nvSpPr>
            <p:cNvPr id="62" name="Freeform 62"/>
            <p:cNvSpPr/>
            <p:nvPr/>
          </p:nvSpPr>
          <p:spPr>
            <a:xfrm>
              <a:off x="0" y="0"/>
              <a:ext cx="872490" cy="273132"/>
            </a:xfrm>
            <a:custGeom>
              <a:avLst/>
              <a:gdLst/>
              <a:ahLst/>
              <a:cxnLst/>
              <a:rect l="l" t="t" r="r" b="b"/>
              <a:pathLst>
                <a:path w="872490" h="273132">
                  <a:moveTo>
                    <a:pt x="0" y="0"/>
                  </a:moveTo>
                  <a:lnTo>
                    <a:pt x="872490" y="0"/>
                  </a:lnTo>
                  <a:lnTo>
                    <a:pt x="872490" y="273132"/>
                  </a:lnTo>
                  <a:lnTo>
                    <a:pt x="0" y="273132"/>
                  </a:lnTo>
                  <a:close/>
                </a:path>
              </a:pathLst>
            </a:custGeom>
            <a:solidFill>
              <a:srgbClr val="000000">
                <a:alpha val="0"/>
              </a:srgbClr>
            </a:solidFill>
          </p:spPr>
        </p:sp>
        <p:sp>
          <p:nvSpPr>
            <p:cNvPr id="63" name="TextBox 63"/>
            <p:cNvSpPr txBox="1"/>
            <p:nvPr/>
          </p:nvSpPr>
          <p:spPr>
            <a:xfrm>
              <a:off x="0" y="-19050"/>
              <a:ext cx="872490" cy="292182"/>
            </a:xfrm>
            <a:prstGeom prst="rect">
              <a:avLst/>
            </a:prstGeom>
          </p:spPr>
          <p:txBody>
            <a:bodyPr lIns="0" tIns="0" rIns="0" bIns="0" rtlCol="0" anchor="t"/>
            <a:lstStyle/>
            <a:p>
              <a:pPr algn="l">
                <a:lnSpc>
                  <a:spcPts val="1439"/>
                </a:lnSpc>
              </a:pPr>
              <a:r>
                <a:rPr lang="en-US" sz="1200">
                  <a:solidFill>
                    <a:srgbClr val="000000"/>
                  </a:solidFill>
                  <a:latin typeface="Calibri (MS)"/>
                  <a:ea typeface="Calibri (MS)"/>
                  <a:cs typeface="Calibri (MS)"/>
                  <a:sym typeface="Calibri (MS)"/>
                </a:rPr>
                <a:t>(Masalah)</a:t>
              </a:r>
            </a:p>
          </p:txBody>
        </p:sp>
      </p:grpSp>
      <p:grpSp>
        <p:nvGrpSpPr>
          <p:cNvPr id="64" name="Group 64"/>
          <p:cNvGrpSpPr/>
          <p:nvPr/>
        </p:nvGrpSpPr>
        <p:grpSpPr>
          <a:xfrm>
            <a:off x="3257818" y="3416421"/>
            <a:ext cx="159067" cy="38100"/>
            <a:chOff x="0" y="0"/>
            <a:chExt cx="212090" cy="50800"/>
          </a:xfrm>
        </p:grpSpPr>
        <p:sp>
          <p:nvSpPr>
            <p:cNvPr id="65" name="Freeform 65"/>
            <p:cNvSpPr/>
            <p:nvPr/>
          </p:nvSpPr>
          <p:spPr>
            <a:xfrm>
              <a:off x="25400" y="0"/>
              <a:ext cx="160909" cy="50800"/>
            </a:xfrm>
            <a:custGeom>
              <a:avLst/>
              <a:gdLst/>
              <a:ahLst/>
              <a:cxnLst/>
              <a:rect l="l" t="t" r="r" b="b"/>
              <a:pathLst>
                <a:path w="160909" h="50800">
                  <a:moveTo>
                    <a:pt x="160909" y="50800"/>
                  </a:moveTo>
                  <a:lnTo>
                    <a:pt x="0" y="50800"/>
                  </a:lnTo>
                  <a:lnTo>
                    <a:pt x="0" y="0"/>
                  </a:lnTo>
                  <a:lnTo>
                    <a:pt x="160909" y="0"/>
                  </a:lnTo>
                  <a:close/>
                </a:path>
              </a:pathLst>
            </a:custGeom>
            <a:solidFill>
              <a:srgbClr val="000000"/>
            </a:solidFill>
          </p:spPr>
        </p:sp>
      </p:grpSp>
      <p:sp>
        <p:nvSpPr>
          <p:cNvPr id="66" name="Freeform 66"/>
          <p:cNvSpPr/>
          <p:nvPr/>
        </p:nvSpPr>
        <p:spPr>
          <a:xfrm>
            <a:off x="2893926" y="1909557"/>
            <a:ext cx="2434665" cy="656136"/>
          </a:xfrm>
          <a:custGeom>
            <a:avLst/>
            <a:gdLst/>
            <a:ahLst/>
            <a:cxnLst/>
            <a:rect l="l" t="t" r="r" b="b"/>
            <a:pathLst>
              <a:path w="2434665" h="656136">
                <a:moveTo>
                  <a:pt x="0" y="0"/>
                </a:moveTo>
                <a:lnTo>
                  <a:pt x="2434665" y="0"/>
                </a:lnTo>
                <a:lnTo>
                  <a:pt x="2434665" y="656136"/>
                </a:lnTo>
                <a:lnTo>
                  <a:pt x="0" y="656136"/>
                </a:lnTo>
                <a:lnTo>
                  <a:pt x="0" y="0"/>
                </a:lnTo>
                <a:close/>
              </a:path>
            </a:pathLst>
          </a:custGeom>
          <a:blipFill>
            <a:blip r:embed="rId17"/>
            <a:stretch>
              <a:fillRect b="-3551"/>
            </a:stretch>
          </a:blipFill>
        </p:spPr>
      </p:sp>
      <p:sp>
        <p:nvSpPr>
          <p:cNvPr id="67" name="Freeform 67"/>
          <p:cNvSpPr/>
          <p:nvPr/>
        </p:nvSpPr>
        <p:spPr>
          <a:xfrm>
            <a:off x="3195716" y="1925625"/>
            <a:ext cx="1828800" cy="656024"/>
          </a:xfrm>
          <a:custGeom>
            <a:avLst/>
            <a:gdLst/>
            <a:ahLst/>
            <a:cxnLst/>
            <a:rect l="l" t="t" r="r" b="b"/>
            <a:pathLst>
              <a:path w="1828800" h="656024">
                <a:moveTo>
                  <a:pt x="0" y="0"/>
                </a:moveTo>
                <a:lnTo>
                  <a:pt x="1828800" y="0"/>
                </a:lnTo>
                <a:lnTo>
                  <a:pt x="1828800" y="656023"/>
                </a:lnTo>
                <a:lnTo>
                  <a:pt x="0" y="656023"/>
                </a:lnTo>
                <a:lnTo>
                  <a:pt x="0" y="0"/>
                </a:lnTo>
                <a:close/>
              </a:path>
            </a:pathLst>
          </a:custGeom>
          <a:blipFill>
            <a:blip r:embed="rId18"/>
            <a:stretch>
              <a:fillRect b="-183"/>
            </a:stretch>
          </a:blipFill>
        </p:spPr>
      </p:sp>
      <p:grpSp>
        <p:nvGrpSpPr>
          <p:cNvPr id="68" name="Group 68"/>
          <p:cNvGrpSpPr/>
          <p:nvPr/>
        </p:nvGrpSpPr>
        <p:grpSpPr>
          <a:xfrm>
            <a:off x="2925968" y="1941570"/>
            <a:ext cx="2295525" cy="517207"/>
            <a:chOff x="0" y="0"/>
            <a:chExt cx="3060700" cy="689610"/>
          </a:xfrm>
        </p:grpSpPr>
        <p:sp>
          <p:nvSpPr>
            <p:cNvPr id="69" name="Freeform 69"/>
            <p:cNvSpPr/>
            <p:nvPr/>
          </p:nvSpPr>
          <p:spPr>
            <a:xfrm>
              <a:off x="0" y="0"/>
              <a:ext cx="3060192" cy="688848"/>
            </a:xfrm>
            <a:custGeom>
              <a:avLst/>
              <a:gdLst/>
              <a:ahLst/>
              <a:cxnLst/>
              <a:rect l="l" t="t" r="r" b="b"/>
              <a:pathLst>
                <a:path w="3060192" h="688848">
                  <a:moveTo>
                    <a:pt x="3060192" y="0"/>
                  </a:moveTo>
                  <a:lnTo>
                    <a:pt x="0" y="0"/>
                  </a:lnTo>
                  <a:lnTo>
                    <a:pt x="0" y="688848"/>
                  </a:lnTo>
                  <a:lnTo>
                    <a:pt x="3060192" y="688848"/>
                  </a:lnTo>
                  <a:lnTo>
                    <a:pt x="3060192" y="0"/>
                  </a:lnTo>
                  <a:close/>
                </a:path>
              </a:pathLst>
            </a:custGeom>
            <a:solidFill>
              <a:srgbClr val="FFFFFF"/>
            </a:solidFill>
          </p:spPr>
        </p:sp>
      </p:grpSp>
      <p:grpSp>
        <p:nvGrpSpPr>
          <p:cNvPr id="70" name="Group 70"/>
          <p:cNvGrpSpPr/>
          <p:nvPr/>
        </p:nvGrpSpPr>
        <p:grpSpPr>
          <a:xfrm>
            <a:off x="2918824" y="1934426"/>
            <a:ext cx="2309812" cy="531495"/>
            <a:chOff x="0" y="0"/>
            <a:chExt cx="3079750" cy="708660"/>
          </a:xfrm>
        </p:grpSpPr>
        <p:sp>
          <p:nvSpPr>
            <p:cNvPr id="71" name="Freeform 71"/>
            <p:cNvSpPr/>
            <p:nvPr/>
          </p:nvSpPr>
          <p:spPr>
            <a:xfrm>
              <a:off x="0" y="0"/>
              <a:ext cx="3079242" cy="707898"/>
            </a:xfrm>
            <a:custGeom>
              <a:avLst/>
              <a:gdLst/>
              <a:ahLst/>
              <a:cxnLst/>
              <a:rect l="l" t="t" r="r" b="b"/>
              <a:pathLst>
                <a:path w="3079242" h="707898">
                  <a:moveTo>
                    <a:pt x="9525" y="688848"/>
                  </a:moveTo>
                  <a:lnTo>
                    <a:pt x="3069717" y="688848"/>
                  </a:lnTo>
                  <a:lnTo>
                    <a:pt x="3069717" y="698373"/>
                  </a:lnTo>
                  <a:lnTo>
                    <a:pt x="3060192" y="698373"/>
                  </a:lnTo>
                  <a:lnTo>
                    <a:pt x="3060192" y="9525"/>
                  </a:lnTo>
                  <a:lnTo>
                    <a:pt x="3069717" y="9525"/>
                  </a:lnTo>
                  <a:lnTo>
                    <a:pt x="3069717" y="19050"/>
                  </a:lnTo>
                  <a:lnTo>
                    <a:pt x="9525" y="19050"/>
                  </a:lnTo>
                  <a:lnTo>
                    <a:pt x="9525" y="9525"/>
                  </a:lnTo>
                  <a:lnTo>
                    <a:pt x="19050" y="9525"/>
                  </a:lnTo>
                  <a:lnTo>
                    <a:pt x="19050" y="698373"/>
                  </a:lnTo>
                  <a:lnTo>
                    <a:pt x="9525" y="698373"/>
                  </a:lnTo>
                  <a:lnTo>
                    <a:pt x="9525" y="688848"/>
                  </a:lnTo>
                  <a:moveTo>
                    <a:pt x="9525" y="707898"/>
                  </a:moveTo>
                  <a:cubicBezTo>
                    <a:pt x="4318" y="707898"/>
                    <a:pt x="0" y="703580"/>
                    <a:pt x="0" y="698373"/>
                  </a:cubicBezTo>
                  <a:lnTo>
                    <a:pt x="0" y="9525"/>
                  </a:lnTo>
                  <a:cubicBezTo>
                    <a:pt x="0" y="4318"/>
                    <a:pt x="4318" y="0"/>
                    <a:pt x="9525" y="0"/>
                  </a:cubicBezTo>
                  <a:lnTo>
                    <a:pt x="3069717" y="0"/>
                  </a:lnTo>
                  <a:cubicBezTo>
                    <a:pt x="3074924" y="0"/>
                    <a:pt x="3079242" y="4318"/>
                    <a:pt x="3079242" y="9525"/>
                  </a:cubicBezTo>
                  <a:lnTo>
                    <a:pt x="3079242" y="698373"/>
                  </a:lnTo>
                  <a:cubicBezTo>
                    <a:pt x="3079242" y="703580"/>
                    <a:pt x="3074924" y="707898"/>
                    <a:pt x="3069717" y="707898"/>
                  </a:cubicBezTo>
                  <a:lnTo>
                    <a:pt x="9525" y="707898"/>
                  </a:lnTo>
                  <a:close/>
                </a:path>
              </a:pathLst>
            </a:custGeom>
            <a:solidFill>
              <a:srgbClr val="000000"/>
            </a:solidFill>
          </p:spPr>
        </p:sp>
      </p:grpSp>
      <p:grpSp>
        <p:nvGrpSpPr>
          <p:cNvPr id="72" name="Group 72"/>
          <p:cNvGrpSpPr/>
          <p:nvPr/>
        </p:nvGrpSpPr>
        <p:grpSpPr>
          <a:xfrm>
            <a:off x="2939971" y="1981003"/>
            <a:ext cx="2300288" cy="389514"/>
            <a:chOff x="0" y="0"/>
            <a:chExt cx="3067050" cy="519352"/>
          </a:xfrm>
        </p:grpSpPr>
        <p:sp>
          <p:nvSpPr>
            <p:cNvPr id="73" name="Freeform 73"/>
            <p:cNvSpPr/>
            <p:nvPr/>
          </p:nvSpPr>
          <p:spPr>
            <a:xfrm>
              <a:off x="0" y="0"/>
              <a:ext cx="3067050" cy="519352"/>
            </a:xfrm>
            <a:custGeom>
              <a:avLst/>
              <a:gdLst/>
              <a:ahLst/>
              <a:cxnLst/>
              <a:rect l="l" t="t" r="r" b="b"/>
              <a:pathLst>
                <a:path w="3067050" h="519352">
                  <a:moveTo>
                    <a:pt x="0" y="0"/>
                  </a:moveTo>
                  <a:lnTo>
                    <a:pt x="3067050" y="0"/>
                  </a:lnTo>
                  <a:lnTo>
                    <a:pt x="3067050" y="519352"/>
                  </a:lnTo>
                  <a:lnTo>
                    <a:pt x="0" y="519352"/>
                  </a:lnTo>
                  <a:close/>
                </a:path>
              </a:pathLst>
            </a:custGeom>
            <a:solidFill>
              <a:srgbClr val="000000">
                <a:alpha val="0"/>
              </a:srgbClr>
            </a:solidFill>
          </p:spPr>
        </p:sp>
        <p:sp>
          <p:nvSpPr>
            <p:cNvPr id="74" name="TextBox 74"/>
            <p:cNvSpPr txBox="1"/>
            <p:nvPr/>
          </p:nvSpPr>
          <p:spPr>
            <a:xfrm>
              <a:off x="0" y="-19050"/>
              <a:ext cx="3067050" cy="538402"/>
            </a:xfrm>
            <a:prstGeom prst="rect">
              <a:avLst/>
            </a:prstGeom>
          </p:spPr>
          <p:txBody>
            <a:bodyPr lIns="0" tIns="0" rIns="0" bIns="0" rtlCol="0" anchor="t"/>
            <a:lstStyle/>
            <a:p>
              <a:pPr algn="l">
                <a:lnSpc>
                  <a:spcPts val="1439"/>
                </a:lnSpc>
              </a:pPr>
              <a:r>
                <a:rPr lang="en-US" sz="1200" i="1">
                  <a:solidFill>
                    <a:srgbClr val="0913F7"/>
                  </a:solidFill>
                  <a:latin typeface="Calibri (MS) Italics"/>
                  <a:ea typeface="Calibri (MS) Italics"/>
                  <a:cs typeface="Calibri (MS) Italics"/>
                  <a:sym typeface="Calibri (MS) Italics"/>
                </a:rPr>
                <a:t>Environmental Scanning</a:t>
              </a:r>
            </a:p>
            <a:p>
              <a:pPr algn="l">
                <a:lnSpc>
                  <a:spcPts val="1439"/>
                </a:lnSpc>
              </a:pPr>
              <a:r>
                <a:rPr lang="en-US" sz="1200">
                  <a:solidFill>
                    <a:srgbClr val="000000"/>
                  </a:solidFill>
                  <a:latin typeface="Calibri (MS)"/>
                  <a:ea typeface="Calibri (MS)"/>
                  <a:cs typeface="Calibri (MS)"/>
                  <a:sym typeface="Calibri (MS)"/>
                </a:rPr>
                <a:t>(Sikap Peduli &amp; Kritis)*</a:t>
              </a:r>
            </a:p>
          </p:txBody>
        </p:sp>
      </p:grpSp>
      <p:grpSp>
        <p:nvGrpSpPr>
          <p:cNvPr id="75" name="Group 75"/>
          <p:cNvGrpSpPr/>
          <p:nvPr/>
        </p:nvGrpSpPr>
        <p:grpSpPr>
          <a:xfrm>
            <a:off x="4063719" y="2385876"/>
            <a:ext cx="38100" cy="802005"/>
            <a:chOff x="0" y="0"/>
            <a:chExt cx="50800" cy="1069340"/>
          </a:xfrm>
        </p:grpSpPr>
        <p:sp>
          <p:nvSpPr>
            <p:cNvPr id="76" name="Freeform 76"/>
            <p:cNvSpPr/>
            <p:nvPr/>
          </p:nvSpPr>
          <p:spPr>
            <a:xfrm>
              <a:off x="0" y="25400"/>
              <a:ext cx="50800" cy="1018540"/>
            </a:xfrm>
            <a:custGeom>
              <a:avLst/>
              <a:gdLst/>
              <a:ahLst/>
              <a:cxnLst/>
              <a:rect l="l" t="t" r="r" b="b"/>
              <a:pathLst>
                <a:path w="50800" h="1018540">
                  <a:moveTo>
                    <a:pt x="0" y="1018540"/>
                  </a:moveTo>
                  <a:lnTo>
                    <a:pt x="0" y="0"/>
                  </a:lnTo>
                  <a:lnTo>
                    <a:pt x="50800" y="0"/>
                  </a:lnTo>
                  <a:lnTo>
                    <a:pt x="50800" y="1018540"/>
                  </a:lnTo>
                  <a:close/>
                </a:path>
              </a:pathLst>
            </a:custGeom>
            <a:solidFill>
              <a:srgbClr val="000000"/>
            </a:solidFill>
          </p:spPr>
        </p:sp>
      </p:grpSp>
      <p:sp>
        <p:nvSpPr>
          <p:cNvPr id="77" name="Freeform 77"/>
          <p:cNvSpPr/>
          <p:nvPr/>
        </p:nvSpPr>
        <p:spPr>
          <a:xfrm>
            <a:off x="2908854" y="4470202"/>
            <a:ext cx="2336397" cy="832299"/>
          </a:xfrm>
          <a:custGeom>
            <a:avLst/>
            <a:gdLst/>
            <a:ahLst/>
            <a:cxnLst/>
            <a:rect l="l" t="t" r="r" b="b"/>
            <a:pathLst>
              <a:path w="2336397" h="832299">
                <a:moveTo>
                  <a:pt x="0" y="0"/>
                </a:moveTo>
                <a:lnTo>
                  <a:pt x="2336397" y="0"/>
                </a:lnTo>
                <a:lnTo>
                  <a:pt x="2336397" y="832300"/>
                </a:lnTo>
                <a:lnTo>
                  <a:pt x="0" y="832300"/>
                </a:lnTo>
                <a:lnTo>
                  <a:pt x="0" y="0"/>
                </a:lnTo>
                <a:close/>
              </a:path>
            </a:pathLst>
          </a:custGeom>
          <a:blipFill>
            <a:blip r:embed="rId19"/>
            <a:stretch>
              <a:fillRect b="-4136"/>
            </a:stretch>
          </a:blipFill>
        </p:spPr>
      </p:sp>
      <p:sp>
        <p:nvSpPr>
          <p:cNvPr id="78" name="Freeform 78"/>
          <p:cNvSpPr/>
          <p:nvPr/>
        </p:nvSpPr>
        <p:spPr>
          <a:xfrm>
            <a:off x="2986632" y="4472576"/>
            <a:ext cx="2215134" cy="838999"/>
          </a:xfrm>
          <a:custGeom>
            <a:avLst/>
            <a:gdLst/>
            <a:ahLst/>
            <a:cxnLst/>
            <a:rect l="l" t="t" r="r" b="b"/>
            <a:pathLst>
              <a:path w="2215134" h="838999">
                <a:moveTo>
                  <a:pt x="0" y="0"/>
                </a:moveTo>
                <a:lnTo>
                  <a:pt x="2215134" y="0"/>
                </a:lnTo>
                <a:lnTo>
                  <a:pt x="2215134" y="838999"/>
                </a:lnTo>
                <a:lnTo>
                  <a:pt x="0" y="838999"/>
                </a:lnTo>
                <a:lnTo>
                  <a:pt x="0" y="0"/>
                </a:lnTo>
                <a:close/>
              </a:path>
            </a:pathLst>
          </a:custGeom>
          <a:blipFill>
            <a:blip r:embed="rId20"/>
            <a:stretch>
              <a:fillRect r="-284"/>
            </a:stretch>
          </a:blipFill>
        </p:spPr>
      </p:sp>
      <p:grpSp>
        <p:nvGrpSpPr>
          <p:cNvPr id="79" name="Group 79"/>
          <p:cNvGrpSpPr/>
          <p:nvPr/>
        </p:nvGrpSpPr>
        <p:grpSpPr>
          <a:xfrm>
            <a:off x="2940912" y="4488615"/>
            <a:ext cx="2197418" cy="706755"/>
            <a:chOff x="0" y="0"/>
            <a:chExt cx="2929890" cy="942340"/>
          </a:xfrm>
        </p:grpSpPr>
        <p:sp>
          <p:nvSpPr>
            <p:cNvPr id="80" name="Freeform 80"/>
            <p:cNvSpPr/>
            <p:nvPr/>
          </p:nvSpPr>
          <p:spPr>
            <a:xfrm>
              <a:off x="0" y="0"/>
              <a:ext cx="2929128" cy="941832"/>
            </a:xfrm>
            <a:custGeom>
              <a:avLst/>
              <a:gdLst/>
              <a:ahLst/>
              <a:cxnLst/>
              <a:rect l="l" t="t" r="r" b="b"/>
              <a:pathLst>
                <a:path w="2929128" h="941832">
                  <a:moveTo>
                    <a:pt x="2929128" y="0"/>
                  </a:moveTo>
                  <a:lnTo>
                    <a:pt x="0" y="0"/>
                  </a:lnTo>
                  <a:lnTo>
                    <a:pt x="0" y="941832"/>
                  </a:lnTo>
                  <a:lnTo>
                    <a:pt x="2929128" y="941832"/>
                  </a:lnTo>
                  <a:lnTo>
                    <a:pt x="2929128" y="0"/>
                  </a:lnTo>
                  <a:close/>
                </a:path>
              </a:pathLst>
            </a:custGeom>
            <a:solidFill>
              <a:srgbClr val="FFFFFF"/>
            </a:solidFill>
          </p:spPr>
        </p:sp>
      </p:grpSp>
      <p:grpSp>
        <p:nvGrpSpPr>
          <p:cNvPr id="81" name="Group 81"/>
          <p:cNvGrpSpPr/>
          <p:nvPr/>
        </p:nvGrpSpPr>
        <p:grpSpPr>
          <a:xfrm>
            <a:off x="2925683" y="4517603"/>
            <a:ext cx="2219325" cy="628872"/>
            <a:chOff x="0" y="0"/>
            <a:chExt cx="2959100" cy="838496"/>
          </a:xfrm>
        </p:grpSpPr>
        <p:sp>
          <p:nvSpPr>
            <p:cNvPr id="82" name="Freeform 82"/>
            <p:cNvSpPr/>
            <p:nvPr/>
          </p:nvSpPr>
          <p:spPr>
            <a:xfrm>
              <a:off x="0" y="0"/>
              <a:ext cx="2959100" cy="838454"/>
            </a:xfrm>
            <a:custGeom>
              <a:avLst/>
              <a:gdLst/>
              <a:ahLst/>
              <a:cxnLst/>
              <a:rect l="l" t="t" r="r" b="b"/>
              <a:pathLst>
                <a:path w="2959100" h="838454">
                  <a:moveTo>
                    <a:pt x="9525" y="0"/>
                  </a:moveTo>
                  <a:lnTo>
                    <a:pt x="2949575" y="0"/>
                  </a:lnTo>
                  <a:cubicBezTo>
                    <a:pt x="2954782" y="0"/>
                    <a:pt x="2959100" y="4318"/>
                    <a:pt x="2959100" y="9525"/>
                  </a:cubicBezTo>
                  <a:lnTo>
                    <a:pt x="2959100" y="828929"/>
                  </a:lnTo>
                  <a:cubicBezTo>
                    <a:pt x="2959100" y="834136"/>
                    <a:pt x="2954782" y="838454"/>
                    <a:pt x="2949575" y="838454"/>
                  </a:cubicBezTo>
                  <a:lnTo>
                    <a:pt x="9525" y="838454"/>
                  </a:lnTo>
                  <a:cubicBezTo>
                    <a:pt x="4318" y="838454"/>
                    <a:pt x="0" y="834136"/>
                    <a:pt x="0" y="828929"/>
                  </a:cubicBezTo>
                  <a:lnTo>
                    <a:pt x="0" y="9525"/>
                  </a:lnTo>
                  <a:cubicBezTo>
                    <a:pt x="0" y="4318"/>
                    <a:pt x="4318" y="0"/>
                    <a:pt x="9525" y="0"/>
                  </a:cubicBezTo>
                  <a:moveTo>
                    <a:pt x="9525" y="19050"/>
                  </a:moveTo>
                  <a:lnTo>
                    <a:pt x="9525" y="9525"/>
                  </a:lnTo>
                  <a:lnTo>
                    <a:pt x="19050" y="9525"/>
                  </a:lnTo>
                  <a:lnTo>
                    <a:pt x="19050" y="828929"/>
                  </a:lnTo>
                  <a:lnTo>
                    <a:pt x="9525" y="828929"/>
                  </a:lnTo>
                  <a:lnTo>
                    <a:pt x="9525" y="819404"/>
                  </a:lnTo>
                  <a:lnTo>
                    <a:pt x="2949575" y="819404"/>
                  </a:lnTo>
                  <a:lnTo>
                    <a:pt x="2949575" y="828929"/>
                  </a:lnTo>
                  <a:lnTo>
                    <a:pt x="2940050" y="828929"/>
                  </a:lnTo>
                  <a:lnTo>
                    <a:pt x="2940050" y="9525"/>
                  </a:lnTo>
                  <a:lnTo>
                    <a:pt x="2949575" y="9525"/>
                  </a:lnTo>
                  <a:lnTo>
                    <a:pt x="2949575" y="19050"/>
                  </a:lnTo>
                  <a:lnTo>
                    <a:pt x="9525" y="19050"/>
                  </a:lnTo>
                  <a:close/>
                </a:path>
              </a:pathLst>
            </a:custGeom>
            <a:solidFill>
              <a:srgbClr val="000000"/>
            </a:solidFill>
          </p:spPr>
        </p:sp>
        <p:sp>
          <p:nvSpPr>
            <p:cNvPr id="83" name="TextBox 83"/>
            <p:cNvSpPr txBox="1"/>
            <p:nvPr/>
          </p:nvSpPr>
          <p:spPr>
            <a:xfrm>
              <a:off x="0" y="-19050"/>
              <a:ext cx="2959100" cy="857546"/>
            </a:xfrm>
            <a:prstGeom prst="rect">
              <a:avLst/>
            </a:prstGeom>
          </p:spPr>
          <p:txBody>
            <a:bodyPr lIns="50800" tIns="50800" rIns="50800" bIns="50800" rtlCol="0" anchor="t"/>
            <a:lstStyle/>
            <a:p>
              <a:pPr algn="ctr">
                <a:lnSpc>
                  <a:spcPts val="1439"/>
                </a:lnSpc>
              </a:pPr>
              <a:r>
                <a:rPr lang="en-US" sz="1200">
                  <a:solidFill>
                    <a:srgbClr val="000000"/>
                  </a:solidFill>
                  <a:latin typeface="Calibri (MS)"/>
                  <a:ea typeface="Calibri (MS)"/>
                  <a:cs typeface="Calibri (MS)"/>
                  <a:sym typeface="Calibri (MS)"/>
                </a:rPr>
                <a:t>Refleksikan kondisi di Instansi  dgn MP Agenda III</a:t>
              </a:r>
            </a:p>
            <a:p>
              <a:pPr algn="ctr">
                <a:lnSpc>
                  <a:spcPts val="1439"/>
                </a:lnSpc>
              </a:pPr>
              <a:r>
                <a:rPr lang="en-US" sz="1200">
                  <a:solidFill>
                    <a:srgbClr val="000000"/>
                  </a:solidFill>
                  <a:latin typeface="Calibri (MS)"/>
                  <a:ea typeface="Calibri (MS)"/>
                  <a:cs typeface="Calibri (MS)"/>
                  <a:sym typeface="Calibri (MS)"/>
                </a:rPr>
                <a:t>(Mjn ASN, Smart ASN)</a:t>
              </a:r>
            </a:p>
          </p:txBody>
        </p:sp>
      </p:grpSp>
      <p:grpSp>
        <p:nvGrpSpPr>
          <p:cNvPr id="84" name="Group 84"/>
          <p:cNvGrpSpPr/>
          <p:nvPr/>
        </p:nvGrpSpPr>
        <p:grpSpPr>
          <a:xfrm>
            <a:off x="4057920" y="3725031"/>
            <a:ext cx="38100" cy="828675"/>
            <a:chOff x="0" y="0"/>
            <a:chExt cx="50800" cy="1104900"/>
          </a:xfrm>
        </p:grpSpPr>
        <p:sp>
          <p:nvSpPr>
            <p:cNvPr id="85" name="Freeform 85"/>
            <p:cNvSpPr/>
            <p:nvPr/>
          </p:nvSpPr>
          <p:spPr>
            <a:xfrm>
              <a:off x="0" y="25400"/>
              <a:ext cx="50800" cy="1053338"/>
            </a:xfrm>
            <a:custGeom>
              <a:avLst/>
              <a:gdLst/>
              <a:ahLst/>
              <a:cxnLst/>
              <a:rect l="l" t="t" r="r" b="b"/>
              <a:pathLst>
                <a:path w="50800" h="1053338">
                  <a:moveTo>
                    <a:pt x="0" y="1053338"/>
                  </a:moveTo>
                  <a:lnTo>
                    <a:pt x="0" y="0"/>
                  </a:lnTo>
                  <a:lnTo>
                    <a:pt x="50800" y="0"/>
                  </a:lnTo>
                  <a:lnTo>
                    <a:pt x="50800" y="1053338"/>
                  </a:lnTo>
                  <a:close/>
                </a:path>
              </a:pathLst>
            </a:custGeom>
            <a:solidFill>
              <a:srgbClr val="000000"/>
            </a:solidFill>
          </p:spPr>
        </p:sp>
      </p:grpSp>
      <p:sp>
        <p:nvSpPr>
          <p:cNvPr id="86" name="Freeform 86"/>
          <p:cNvSpPr/>
          <p:nvPr/>
        </p:nvSpPr>
        <p:spPr>
          <a:xfrm>
            <a:off x="3223095" y="5649208"/>
            <a:ext cx="1735179" cy="1019925"/>
          </a:xfrm>
          <a:custGeom>
            <a:avLst/>
            <a:gdLst/>
            <a:ahLst/>
            <a:cxnLst/>
            <a:rect l="l" t="t" r="r" b="b"/>
            <a:pathLst>
              <a:path w="1735179" h="1019925">
                <a:moveTo>
                  <a:pt x="0" y="0"/>
                </a:moveTo>
                <a:lnTo>
                  <a:pt x="1735179" y="0"/>
                </a:lnTo>
                <a:lnTo>
                  <a:pt x="1735179" y="1019926"/>
                </a:lnTo>
                <a:lnTo>
                  <a:pt x="0" y="1019926"/>
                </a:lnTo>
                <a:lnTo>
                  <a:pt x="0" y="0"/>
                </a:lnTo>
                <a:close/>
              </a:path>
            </a:pathLst>
          </a:custGeom>
          <a:blipFill>
            <a:blip r:embed="rId21"/>
            <a:stretch>
              <a:fillRect b="-2076"/>
            </a:stretch>
          </a:blipFill>
        </p:spPr>
      </p:sp>
      <p:sp>
        <p:nvSpPr>
          <p:cNvPr id="87" name="Freeform 87"/>
          <p:cNvSpPr/>
          <p:nvPr/>
        </p:nvSpPr>
        <p:spPr>
          <a:xfrm>
            <a:off x="3275727" y="5651748"/>
            <a:ext cx="1371638" cy="1021840"/>
          </a:xfrm>
          <a:custGeom>
            <a:avLst/>
            <a:gdLst/>
            <a:ahLst/>
            <a:cxnLst/>
            <a:rect l="l" t="t" r="r" b="b"/>
            <a:pathLst>
              <a:path w="1371638" h="1021840">
                <a:moveTo>
                  <a:pt x="0" y="0"/>
                </a:moveTo>
                <a:lnTo>
                  <a:pt x="1371637" y="0"/>
                </a:lnTo>
                <a:lnTo>
                  <a:pt x="1371637" y="1021841"/>
                </a:lnTo>
                <a:lnTo>
                  <a:pt x="0" y="1021841"/>
                </a:lnTo>
                <a:lnTo>
                  <a:pt x="0" y="0"/>
                </a:lnTo>
                <a:close/>
              </a:path>
            </a:pathLst>
          </a:custGeom>
          <a:blipFill>
            <a:blip r:embed="rId22"/>
            <a:stretch>
              <a:fillRect r="-258"/>
            </a:stretch>
          </a:blipFill>
        </p:spPr>
      </p:sp>
      <p:grpSp>
        <p:nvGrpSpPr>
          <p:cNvPr id="88" name="Group 88"/>
          <p:cNvGrpSpPr/>
          <p:nvPr/>
        </p:nvGrpSpPr>
        <p:grpSpPr>
          <a:xfrm>
            <a:off x="3255153" y="5667750"/>
            <a:ext cx="1596390" cy="894397"/>
            <a:chOff x="0" y="0"/>
            <a:chExt cx="2128520" cy="1192530"/>
          </a:xfrm>
        </p:grpSpPr>
        <p:sp>
          <p:nvSpPr>
            <p:cNvPr id="89" name="Freeform 89"/>
            <p:cNvSpPr/>
            <p:nvPr/>
          </p:nvSpPr>
          <p:spPr>
            <a:xfrm>
              <a:off x="0" y="0"/>
              <a:ext cx="2127504" cy="1191768"/>
            </a:xfrm>
            <a:custGeom>
              <a:avLst/>
              <a:gdLst/>
              <a:ahLst/>
              <a:cxnLst/>
              <a:rect l="l" t="t" r="r" b="b"/>
              <a:pathLst>
                <a:path w="2127504" h="1191768">
                  <a:moveTo>
                    <a:pt x="2127504" y="0"/>
                  </a:moveTo>
                  <a:lnTo>
                    <a:pt x="0" y="0"/>
                  </a:lnTo>
                  <a:lnTo>
                    <a:pt x="0" y="1191768"/>
                  </a:lnTo>
                  <a:lnTo>
                    <a:pt x="2127504" y="1191768"/>
                  </a:lnTo>
                  <a:lnTo>
                    <a:pt x="2127504" y="0"/>
                  </a:lnTo>
                  <a:close/>
                </a:path>
              </a:pathLst>
            </a:custGeom>
            <a:solidFill>
              <a:srgbClr val="FFFFFF"/>
            </a:solidFill>
          </p:spPr>
        </p:sp>
      </p:grpSp>
      <p:grpSp>
        <p:nvGrpSpPr>
          <p:cNvPr id="90" name="Group 90"/>
          <p:cNvGrpSpPr/>
          <p:nvPr/>
        </p:nvGrpSpPr>
        <p:grpSpPr>
          <a:xfrm>
            <a:off x="3248008" y="5661749"/>
            <a:ext cx="1610678" cy="812553"/>
            <a:chOff x="0" y="0"/>
            <a:chExt cx="2147570" cy="1083404"/>
          </a:xfrm>
        </p:grpSpPr>
        <p:sp>
          <p:nvSpPr>
            <p:cNvPr id="91" name="Freeform 91"/>
            <p:cNvSpPr/>
            <p:nvPr/>
          </p:nvSpPr>
          <p:spPr>
            <a:xfrm>
              <a:off x="0" y="0"/>
              <a:ext cx="2147570" cy="1083437"/>
            </a:xfrm>
            <a:custGeom>
              <a:avLst/>
              <a:gdLst/>
              <a:ahLst/>
              <a:cxnLst/>
              <a:rect l="l" t="t" r="r" b="b"/>
              <a:pathLst>
                <a:path w="2147570" h="1083437">
                  <a:moveTo>
                    <a:pt x="9525" y="0"/>
                  </a:moveTo>
                  <a:lnTo>
                    <a:pt x="2138045" y="0"/>
                  </a:lnTo>
                  <a:cubicBezTo>
                    <a:pt x="2143252" y="0"/>
                    <a:pt x="2147570" y="4318"/>
                    <a:pt x="2147570" y="9525"/>
                  </a:cubicBezTo>
                  <a:lnTo>
                    <a:pt x="2147570" y="1073912"/>
                  </a:lnTo>
                  <a:cubicBezTo>
                    <a:pt x="2147570" y="1079119"/>
                    <a:pt x="2143252" y="1083437"/>
                    <a:pt x="2138045" y="1083437"/>
                  </a:cubicBezTo>
                  <a:lnTo>
                    <a:pt x="9525" y="1083437"/>
                  </a:lnTo>
                  <a:cubicBezTo>
                    <a:pt x="4318" y="1083437"/>
                    <a:pt x="0" y="1079119"/>
                    <a:pt x="0" y="1073912"/>
                  </a:cubicBezTo>
                  <a:lnTo>
                    <a:pt x="0" y="9525"/>
                  </a:lnTo>
                  <a:cubicBezTo>
                    <a:pt x="0" y="4318"/>
                    <a:pt x="4318" y="0"/>
                    <a:pt x="9525" y="0"/>
                  </a:cubicBezTo>
                  <a:moveTo>
                    <a:pt x="9525" y="19050"/>
                  </a:moveTo>
                  <a:lnTo>
                    <a:pt x="9525" y="9525"/>
                  </a:lnTo>
                  <a:lnTo>
                    <a:pt x="19050" y="9525"/>
                  </a:lnTo>
                  <a:lnTo>
                    <a:pt x="19050" y="1073912"/>
                  </a:lnTo>
                  <a:lnTo>
                    <a:pt x="9525" y="1073912"/>
                  </a:lnTo>
                  <a:lnTo>
                    <a:pt x="9525" y="1064387"/>
                  </a:lnTo>
                  <a:lnTo>
                    <a:pt x="2138045" y="1064387"/>
                  </a:lnTo>
                  <a:lnTo>
                    <a:pt x="2138045" y="1073912"/>
                  </a:lnTo>
                  <a:lnTo>
                    <a:pt x="2128520" y="1073912"/>
                  </a:lnTo>
                  <a:lnTo>
                    <a:pt x="2128520" y="9525"/>
                  </a:lnTo>
                  <a:lnTo>
                    <a:pt x="2138045" y="9525"/>
                  </a:lnTo>
                  <a:lnTo>
                    <a:pt x="2138045" y="19050"/>
                  </a:lnTo>
                  <a:lnTo>
                    <a:pt x="9525" y="19050"/>
                  </a:lnTo>
                  <a:close/>
                </a:path>
              </a:pathLst>
            </a:custGeom>
            <a:solidFill>
              <a:srgbClr val="000000"/>
            </a:solidFill>
          </p:spPr>
        </p:sp>
        <p:sp>
          <p:nvSpPr>
            <p:cNvPr id="92" name="TextBox 92"/>
            <p:cNvSpPr txBox="1"/>
            <p:nvPr/>
          </p:nvSpPr>
          <p:spPr>
            <a:xfrm>
              <a:off x="0" y="-19050"/>
              <a:ext cx="2147570" cy="1102454"/>
            </a:xfrm>
            <a:prstGeom prst="rect">
              <a:avLst/>
            </a:prstGeom>
          </p:spPr>
          <p:txBody>
            <a:bodyPr lIns="50800" tIns="50800" rIns="50800" bIns="50800" rtlCol="0" anchor="t"/>
            <a:lstStyle/>
            <a:p>
              <a:pPr algn="l">
                <a:lnSpc>
                  <a:spcPts val="1439"/>
                </a:lnSpc>
              </a:pPr>
              <a:r>
                <a:rPr lang="en-US" sz="1200" b="1">
                  <a:solidFill>
                    <a:srgbClr val="000000"/>
                  </a:solidFill>
                  <a:latin typeface="Calibri (MS) Bold"/>
                  <a:ea typeface="Calibri (MS) Bold"/>
                  <a:cs typeface="Calibri (MS) Bold"/>
                  <a:sym typeface="Calibri (MS) Bold"/>
                </a:rPr>
                <a:t>Sumber Isu :</a:t>
              </a:r>
            </a:p>
            <a:p>
              <a:pPr marL="354338" lvl="1" indent="-177169" algn="l">
                <a:lnSpc>
                  <a:spcPts val="1439"/>
                </a:lnSpc>
                <a:buFont typeface="Arial"/>
                <a:buChar char="•"/>
              </a:pPr>
              <a:r>
                <a:rPr lang="en-US" sz="1200">
                  <a:solidFill>
                    <a:srgbClr val="000000"/>
                  </a:solidFill>
                  <a:latin typeface="Calibri (MS)"/>
                  <a:ea typeface="Calibri (MS)"/>
                  <a:cs typeface="Calibri (MS)"/>
                  <a:sym typeface="Calibri (MS)"/>
                </a:rPr>
                <a:t>Individu</a:t>
              </a:r>
            </a:p>
            <a:p>
              <a:pPr marL="354338" lvl="1" indent="-177169" algn="l">
                <a:lnSpc>
                  <a:spcPts val="1439"/>
                </a:lnSpc>
                <a:buFont typeface="Arial"/>
                <a:buChar char="•"/>
              </a:pPr>
              <a:r>
                <a:rPr lang="en-US" sz="1200">
                  <a:solidFill>
                    <a:srgbClr val="000000"/>
                  </a:solidFill>
                  <a:latin typeface="Calibri (MS)"/>
                  <a:ea typeface="Calibri (MS)"/>
                  <a:cs typeface="Calibri (MS)"/>
                  <a:sym typeface="Calibri (MS)"/>
                </a:rPr>
                <a:t>Unit Kerja</a:t>
              </a:r>
            </a:p>
            <a:p>
              <a:pPr marL="354338" lvl="1" indent="-177169" algn="l">
                <a:lnSpc>
                  <a:spcPts val="1439"/>
                </a:lnSpc>
                <a:buFont typeface="Arial"/>
                <a:buChar char="•"/>
              </a:pPr>
              <a:r>
                <a:rPr lang="en-US" sz="1200">
                  <a:solidFill>
                    <a:srgbClr val="000000"/>
                  </a:solidFill>
                  <a:latin typeface="Calibri (MS)"/>
                  <a:ea typeface="Calibri (MS)"/>
                  <a:cs typeface="Calibri (MS)"/>
                  <a:sym typeface="Calibri (MS)"/>
                </a:rPr>
                <a:t>Organisasi</a:t>
              </a:r>
            </a:p>
          </p:txBody>
        </p:sp>
      </p:grpSp>
      <p:grpSp>
        <p:nvGrpSpPr>
          <p:cNvPr id="93" name="Group 93"/>
          <p:cNvGrpSpPr/>
          <p:nvPr/>
        </p:nvGrpSpPr>
        <p:grpSpPr>
          <a:xfrm>
            <a:off x="4039632" y="5229219"/>
            <a:ext cx="38100" cy="460057"/>
            <a:chOff x="0" y="0"/>
            <a:chExt cx="50800" cy="613410"/>
          </a:xfrm>
        </p:grpSpPr>
        <p:sp>
          <p:nvSpPr>
            <p:cNvPr id="94" name="Freeform 94"/>
            <p:cNvSpPr/>
            <p:nvPr/>
          </p:nvSpPr>
          <p:spPr>
            <a:xfrm>
              <a:off x="0" y="25400"/>
              <a:ext cx="50800" cy="562610"/>
            </a:xfrm>
            <a:custGeom>
              <a:avLst/>
              <a:gdLst/>
              <a:ahLst/>
              <a:cxnLst/>
              <a:rect l="l" t="t" r="r" b="b"/>
              <a:pathLst>
                <a:path w="50800" h="562610">
                  <a:moveTo>
                    <a:pt x="0" y="562610"/>
                  </a:moveTo>
                  <a:lnTo>
                    <a:pt x="0" y="0"/>
                  </a:lnTo>
                  <a:lnTo>
                    <a:pt x="50800" y="0"/>
                  </a:lnTo>
                  <a:lnTo>
                    <a:pt x="50800" y="562610"/>
                  </a:lnTo>
                  <a:close/>
                </a:path>
              </a:pathLst>
            </a:custGeom>
            <a:solidFill>
              <a:srgbClr val="000000"/>
            </a:solidFill>
          </p:spPr>
        </p:sp>
      </p:grpSp>
      <p:sp>
        <p:nvSpPr>
          <p:cNvPr id="95" name="Freeform 95"/>
          <p:cNvSpPr/>
          <p:nvPr/>
        </p:nvSpPr>
        <p:spPr>
          <a:xfrm>
            <a:off x="5079327" y="5651496"/>
            <a:ext cx="1735179" cy="1019925"/>
          </a:xfrm>
          <a:custGeom>
            <a:avLst/>
            <a:gdLst/>
            <a:ahLst/>
            <a:cxnLst/>
            <a:rect l="l" t="t" r="r" b="b"/>
            <a:pathLst>
              <a:path w="1735179" h="1019925">
                <a:moveTo>
                  <a:pt x="0" y="0"/>
                </a:moveTo>
                <a:lnTo>
                  <a:pt x="1735179" y="0"/>
                </a:lnTo>
                <a:lnTo>
                  <a:pt x="1735179" y="1019925"/>
                </a:lnTo>
                <a:lnTo>
                  <a:pt x="0" y="1019925"/>
                </a:lnTo>
                <a:lnTo>
                  <a:pt x="0" y="0"/>
                </a:lnTo>
                <a:close/>
              </a:path>
            </a:pathLst>
          </a:custGeom>
          <a:blipFill>
            <a:blip r:embed="rId21"/>
            <a:stretch>
              <a:fillRect b="-2076"/>
            </a:stretch>
          </a:blipFill>
        </p:spPr>
      </p:sp>
      <p:sp>
        <p:nvSpPr>
          <p:cNvPr id="96" name="Freeform 96"/>
          <p:cNvSpPr/>
          <p:nvPr/>
        </p:nvSpPr>
        <p:spPr>
          <a:xfrm>
            <a:off x="5131959" y="5654034"/>
            <a:ext cx="1570482" cy="1021840"/>
          </a:xfrm>
          <a:custGeom>
            <a:avLst/>
            <a:gdLst/>
            <a:ahLst/>
            <a:cxnLst/>
            <a:rect l="l" t="t" r="r" b="b"/>
            <a:pathLst>
              <a:path w="1570482" h="1021840">
                <a:moveTo>
                  <a:pt x="0" y="0"/>
                </a:moveTo>
                <a:lnTo>
                  <a:pt x="1570482" y="0"/>
                </a:lnTo>
                <a:lnTo>
                  <a:pt x="1570482" y="1021840"/>
                </a:lnTo>
                <a:lnTo>
                  <a:pt x="0" y="1021840"/>
                </a:lnTo>
                <a:lnTo>
                  <a:pt x="0" y="0"/>
                </a:lnTo>
                <a:close/>
              </a:path>
            </a:pathLst>
          </a:custGeom>
          <a:blipFill>
            <a:blip r:embed="rId23"/>
            <a:stretch>
              <a:fillRect r="-334"/>
            </a:stretch>
          </a:blipFill>
        </p:spPr>
      </p:sp>
      <p:grpSp>
        <p:nvGrpSpPr>
          <p:cNvPr id="97" name="Group 97"/>
          <p:cNvGrpSpPr/>
          <p:nvPr/>
        </p:nvGrpSpPr>
        <p:grpSpPr>
          <a:xfrm>
            <a:off x="5111385" y="5670036"/>
            <a:ext cx="1596390" cy="894397"/>
            <a:chOff x="0" y="0"/>
            <a:chExt cx="2128520" cy="1192530"/>
          </a:xfrm>
        </p:grpSpPr>
        <p:sp>
          <p:nvSpPr>
            <p:cNvPr id="98" name="Freeform 98"/>
            <p:cNvSpPr/>
            <p:nvPr/>
          </p:nvSpPr>
          <p:spPr>
            <a:xfrm>
              <a:off x="0" y="0"/>
              <a:ext cx="2127504" cy="1191768"/>
            </a:xfrm>
            <a:custGeom>
              <a:avLst/>
              <a:gdLst/>
              <a:ahLst/>
              <a:cxnLst/>
              <a:rect l="l" t="t" r="r" b="b"/>
              <a:pathLst>
                <a:path w="2127504" h="1191768">
                  <a:moveTo>
                    <a:pt x="2127504" y="0"/>
                  </a:moveTo>
                  <a:lnTo>
                    <a:pt x="0" y="0"/>
                  </a:lnTo>
                  <a:lnTo>
                    <a:pt x="0" y="1191768"/>
                  </a:lnTo>
                  <a:lnTo>
                    <a:pt x="2127504" y="1191768"/>
                  </a:lnTo>
                  <a:lnTo>
                    <a:pt x="2127504" y="0"/>
                  </a:lnTo>
                  <a:close/>
                </a:path>
              </a:pathLst>
            </a:custGeom>
            <a:solidFill>
              <a:srgbClr val="FFFFFF"/>
            </a:solidFill>
          </p:spPr>
        </p:sp>
      </p:grpSp>
      <p:grpSp>
        <p:nvGrpSpPr>
          <p:cNvPr id="99" name="Group 99"/>
          <p:cNvGrpSpPr/>
          <p:nvPr/>
        </p:nvGrpSpPr>
        <p:grpSpPr>
          <a:xfrm>
            <a:off x="5130149" y="5661749"/>
            <a:ext cx="1628775" cy="813537"/>
            <a:chOff x="0" y="0"/>
            <a:chExt cx="2171700" cy="1084716"/>
          </a:xfrm>
        </p:grpSpPr>
        <p:sp>
          <p:nvSpPr>
            <p:cNvPr id="100" name="Freeform 100"/>
            <p:cNvSpPr/>
            <p:nvPr/>
          </p:nvSpPr>
          <p:spPr>
            <a:xfrm>
              <a:off x="0" y="0"/>
              <a:ext cx="2171700" cy="1084707"/>
            </a:xfrm>
            <a:custGeom>
              <a:avLst/>
              <a:gdLst/>
              <a:ahLst/>
              <a:cxnLst/>
              <a:rect l="l" t="t" r="r" b="b"/>
              <a:pathLst>
                <a:path w="2171700" h="1084707">
                  <a:moveTo>
                    <a:pt x="9525" y="0"/>
                  </a:moveTo>
                  <a:lnTo>
                    <a:pt x="2162175" y="0"/>
                  </a:lnTo>
                  <a:cubicBezTo>
                    <a:pt x="2167382" y="0"/>
                    <a:pt x="2171700" y="4318"/>
                    <a:pt x="2171700" y="9525"/>
                  </a:cubicBezTo>
                  <a:lnTo>
                    <a:pt x="2171700" y="1075182"/>
                  </a:lnTo>
                  <a:cubicBezTo>
                    <a:pt x="2171700" y="1080389"/>
                    <a:pt x="2167382" y="1084707"/>
                    <a:pt x="2162175" y="1084707"/>
                  </a:cubicBezTo>
                  <a:lnTo>
                    <a:pt x="9525" y="1084707"/>
                  </a:lnTo>
                  <a:cubicBezTo>
                    <a:pt x="4318" y="1084707"/>
                    <a:pt x="0" y="1080389"/>
                    <a:pt x="0" y="1075182"/>
                  </a:cubicBezTo>
                  <a:lnTo>
                    <a:pt x="0" y="9525"/>
                  </a:lnTo>
                  <a:cubicBezTo>
                    <a:pt x="0" y="4318"/>
                    <a:pt x="4318" y="0"/>
                    <a:pt x="9525" y="0"/>
                  </a:cubicBezTo>
                  <a:moveTo>
                    <a:pt x="9525" y="19050"/>
                  </a:moveTo>
                  <a:lnTo>
                    <a:pt x="9525" y="9525"/>
                  </a:lnTo>
                  <a:lnTo>
                    <a:pt x="19050" y="9525"/>
                  </a:lnTo>
                  <a:lnTo>
                    <a:pt x="19050" y="1075182"/>
                  </a:lnTo>
                  <a:lnTo>
                    <a:pt x="9525" y="1075182"/>
                  </a:lnTo>
                  <a:lnTo>
                    <a:pt x="9525" y="1065657"/>
                  </a:lnTo>
                  <a:lnTo>
                    <a:pt x="2162175" y="1065657"/>
                  </a:lnTo>
                  <a:lnTo>
                    <a:pt x="2162175" y="1075182"/>
                  </a:lnTo>
                  <a:lnTo>
                    <a:pt x="2152650" y="1075182"/>
                  </a:lnTo>
                  <a:lnTo>
                    <a:pt x="2152650" y="9525"/>
                  </a:lnTo>
                  <a:lnTo>
                    <a:pt x="2162175" y="9525"/>
                  </a:lnTo>
                  <a:lnTo>
                    <a:pt x="2162175" y="19050"/>
                  </a:lnTo>
                  <a:lnTo>
                    <a:pt x="9525" y="19050"/>
                  </a:lnTo>
                  <a:close/>
                </a:path>
              </a:pathLst>
            </a:custGeom>
            <a:solidFill>
              <a:srgbClr val="000000"/>
            </a:solidFill>
          </p:spPr>
        </p:sp>
        <p:sp>
          <p:nvSpPr>
            <p:cNvPr id="101" name="TextBox 101"/>
            <p:cNvSpPr txBox="1"/>
            <p:nvPr/>
          </p:nvSpPr>
          <p:spPr>
            <a:xfrm>
              <a:off x="0" y="-19050"/>
              <a:ext cx="2171700" cy="1103766"/>
            </a:xfrm>
            <a:prstGeom prst="rect">
              <a:avLst/>
            </a:prstGeom>
          </p:spPr>
          <p:txBody>
            <a:bodyPr lIns="50800" tIns="50800" rIns="50800" bIns="50800" rtlCol="0" anchor="t"/>
            <a:lstStyle/>
            <a:p>
              <a:pPr algn="l">
                <a:lnSpc>
                  <a:spcPts val="1439"/>
                </a:lnSpc>
              </a:pPr>
              <a:r>
                <a:rPr lang="en-US" sz="1200" b="1">
                  <a:solidFill>
                    <a:srgbClr val="000000"/>
                  </a:solidFill>
                  <a:latin typeface="Calibri (MS) Bold"/>
                  <a:ea typeface="Calibri (MS) Bold"/>
                  <a:cs typeface="Calibri (MS) Bold"/>
                  <a:sym typeface="Calibri (MS) Bold"/>
                </a:rPr>
                <a:t>Lingkup Isu :</a:t>
              </a:r>
            </a:p>
            <a:p>
              <a:pPr marL="327666" lvl="1" indent="-163833" algn="l">
                <a:lnSpc>
                  <a:spcPts val="1439"/>
                </a:lnSpc>
                <a:buFont typeface="Arial"/>
                <a:buChar char="•"/>
              </a:pPr>
              <a:r>
                <a:rPr lang="en-US" sz="1200" u="sng">
                  <a:solidFill>
                    <a:srgbClr val="000000"/>
                  </a:solidFill>
                  <a:latin typeface="Calibri (MS)"/>
                  <a:ea typeface="Calibri (MS)"/>
                  <a:cs typeface="Calibri (MS)"/>
                  <a:sym typeface="Calibri (MS)"/>
                </a:rPr>
                <a:t>Tusi Jabatan</a:t>
              </a:r>
            </a:p>
            <a:p>
              <a:pPr marL="327666" lvl="1" indent="-163833" algn="l">
                <a:lnSpc>
                  <a:spcPts val="1439"/>
                </a:lnSpc>
                <a:buFont typeface="Arial"/>
                <a:buChar char="•"/>
              </a:pPr>
              <a:r>
                <a:rPr lang="en-US" sz="1200">
                  <a:solidFill>
                    <a:srgbClr val="1D41D4"/>
                  </a:solidFill>
                  <a:latin typeface="Calibri (MS)"/>
                  <a:ea typeface="Calibri (MS)"/>
                  <a:cs typeface="Calibri (MS)"/>
                  <a:sym typeface="Calibri (MS)"/>
                </a:rPr>
                <a:t>Tusi Unit Kerja</a:t>
              </a:r>
            </a:p>
            <a:p>
              <a:pPr marL="327666" lvl="1" indent="-163833" algn="l">
                <a:lnSpc>
                  <a:spcPts val="1439"/>
                </a:lnSpc>
                <a:buFont typeface="Arial"/>
                <a:buChar char="•"/>
              </a:pPr>
              <a:r>
                <a:rPr lang="en-US" sz="1200">
                  <a:solidFill>
                    <a:srgbClr val="1D41D4"/>
                  </a:solidFill>
                  <a:latin typeface="Calibri (MS)"/>
                  <a:ea typeface="Calibri (MS)"/>
                  <a:cs typeface="Calibri (MS)"/>
                  <a:sym typeface="Calibri (MS)"/>
                </a:rPr>
                <a:t>Tusi Organisasi</a:t>
              </a:r>
            </a:p>
          </p:txBody>
        </p:sp>
      </p:grpSp>
      <p:grpSp>
        <p:nvGrpSpPr>
          <p:cNvPr id="102" name="Group 102"/>
          <p:cNvGrpSpPr/>
          <p:nvPr/>
        </p:nvGrpSpPr>
        <p:grpSpPr>
          <a:xfrm>
            <a:off x="5822712" y="5229220"/>
            <a:ext cx="38100" cy="460057"/>
            <a:chOff x="0" y="0"/>
            <a:chExt cx="50800" cy="613410"/>
          </a:xfrm>
        </p:grpSpPr>
        <p:sp>
          <p:nvSpPr>
            <p:cNvPr id="103" name="Freeform 103"/>
            <p:cNvSpPr/>
            <p:nvPr/>
          </p:nvSpPr>
          <p:spPr>
            <a:xfrm>
              <a:off x="0" y="25400"/>
              <a:ext cx="50800" cy="562610"/>
            </a:xfrm>
            <a:custGeom>
              <a:avLst/>
              <a:gdLst/>
              <a:ahLst/>
              <a:cxnLst/>
              <a:rect l="l" t="t" r="r" b="b"/>
              <a:pathLst>
                <a:path w="50800" h="562610">
                  <a:moveTo>
                    <a:pt x="0" y="562610"/>
                  </a:moveTo>
                  <a:lnTo>
                    <a:pt x="0" y="0"/>
                  </a:lnTo>
                  <a:lnTo>
                    <a:pt x="50800" y="0"/>
                  </a:lnTo>
                  <a:lnTo>
                    <a:pt x="50800" y="562610"/>
                  </a:lnTo>
                  <a:close/>
                </a:path>
              </a:pathLst>
            </a:custGeom>
            <a:solidFill>
              <a:srgbClr val="000000"/>
            </a:solidFill>
          </p:spPr>
        </p:sp>
      </p:grpSp>
      <p:sp>
        <p:nvSpPr>
          <p:cNvPr id="104" name="Freeform 104"/>
          <p:cNvSpPr/>
          <p:nvPr/>
        </p:nvSpPr>
        <p:spPr>
          <a:xfrm>
            <a:off x="5211969" y="4479050"/>
            <a:ext cx="1536230" cy="873233"/>
          </a:xfrm>
          <a:custGeom>
            <a:avLst/>
            <a:gdLst/>
            <a:ahLst/>
            <a:cxnLst/>
            <a:rect l="l" t="t" r="r" b="b"/>
            <a:pathLst>
              <a:path w="1536230" h="873233">
                <a:moveTo>
                  <a:pt x="0" y="0"/>
                </a:moveTo>
                <a:lnTo>
                  <a:pt x="1536229" y="0"/>
                </a:lnTo>
                <a:lnTo>
                  <a:pt x="1536229" y="873232"/>
                </a:lnTo>
                <a:lnTo>
                  <a:pt x="0" y="873232"/>
                </a:lnTo>
                <a:lnTo>
                  <a:pt x="0" y="0"/>
                </a:lnTo>
                <a:close/>
              </a:path>
            </a:pathLst>
          </a:custGeom>
          <a:blipFill>
            <a:blip r:embed="rId24"/>
            <a:stretch>
              <a:fillRect b="-528"/>
            </a:stretch>
          </a:blipFill>
        </p:spPr>
      </p:sp>
      <p:sp>
        <p:nvSpPr>
          <p:cNvPr id="105" name="Freeform 105"/>
          <p:cNvSpPr/>
          <p:nvPr/>
        </p:nvSpPr>
        <p:spPr>
          <a:xfrm>
            <a:off x="5280549" y="4508710"/>
            <a:ext cx="1293894" cy="839000"/>
          </a:xfrm>
          <a:custGeom>
            <a:avLst/>
            <a:gdLst/>
            <a:ahLst/>
            <a:cxnLst/>
            <a:rect l="l" t="t" r="r" b="b"/>
            <a:pathLst>
              <a:path w="1293894" h="839000">
                <a:moveTo>
                  <a:pt x="0" y="0"/>
                </a:moveTo>
                <a:lnTo>
                  <a:pt x="1293894" y="0"/>
                </a:lnTo>
                <a:lnTo>
                  <a:pt x="1293894" y="839000"/>
                </a:lnTo>
                <a:lnTo>
                  <a:pt x="0" y="839000"/>
                </a:lnTo>
                <a:lnTo>
                  <a:pt x="0" y="0"/>
                </a:lnTo>
                <a:close/>
              </a:path>
            </a:pathLst>
          </a:custGeom>
          <a:blipFill>
            <a:blip r:embed="rId25"/>
            <a:stretch>
              <a:fillRect r="-211"/>
            </a:stretch>
          </a:blipFill>
        </p:spPr>
      </p:sp>
      <p:grpSp>
        <p:nvGrpSpPr>
          <p:cNvPr id="106" name="Group 106"/>
          <p:cNvGrpSpPr/>
          <p:nvPr/>
        </p:nvGrpSpPr>
        <p:grpSpPr>
          <a:xfrm>
            <a:off x="5257689" y="4524750"/>
            <a:ext cx="1369695" cy="706755"/>
            <a:chOff x="0" y="0"/>
            <a:chExt cx="1826260" cy="942340"/>
          </a:xfrm>
        </p:grpSpPr>
        <p:sp>
          <p:nvSpPr>
            <p:cNvPr id="107" name="Freeform 107"/>
            <p:cNvSpPr/>
            <p:nvPr/>
          </p:nvSpPr>
          <p:spPr>
            <a:xfrm>
              <a:off x="0" y="0"/>
              <a:ext cx="1825752" cy="941832"/>
            </a:xfrm>
            <a:custGeom>
              <a:avLst/>
              <a:gdLst/>
              <a:ahLst/>
              <a:cxnLst/>
              <a:rect l="l" t="t" r="r" b="b"/>
              <a:pathLst>
                <a:path w="1825752" h="941832">
                  <a:moveTo>
                    <a:pt x="1825752" y="0"/>
                  </a:moveTo>
                  <a:lnTo>
                    <a:pt x="0" y="0"/>
                  </a:lnTo>
                  <a:lnTo>
                    <a:pt x="0" y="941832"/>
                  </a:lnTo>
                  <a:lnTo>
                    <a:pt x="1825752" y="941832"/>
                  </a:lnTo>
                  <a:lnTo>
                    <a:pt x="1825752" y="0"/>
                  </a:lnTo>
                  <a:close/>
                </a:path>
              </a:pathLst>
            </a:custGeom>
            <a:solidFill>
              <a:srgbClr val="FFFFFF"/>
            </a:solidFill>
          </p:spPr>
        </p:sp>
      </p:grpSp>
      <p:grpSp>
        <p:nvGrpSpPr>
          <p:cNvPr id="108" name="Group 108"/>
          <p:cNvGrpSpPr/>
          <p:nvPr/>
        </p:nvGrpSpPr>
        <p:grpSpPr>
          <a:xfrm>
            <a:off x="5250545" y="4517606"/>
            <a:ext cx="1383982" cy="721043"/>
            <a:chOff x="0" y="0"/>
            <a:chExt cx="1845310" cy="961390"/>
          </a:xfrm>
        </p:grpSpPr>
        <p:sp>
          <p:nvSpPr>
            <p:cNvPr id="109" name="Freeform 109"/>
            <p:cNvSpPr/>
            <p:nvPr/>
          </p:nvSpPr>
          <p:spPr>
            <a:xfrm>
              <a:off x="0" y="0"/>
              <a:ext cx="1844802" cy="960882"/>
            </a:xfrm>
            <a:custGeom>
              <a:avLst/>
              <a:gdLst/>
              <a:ahLst/>
              <a:cxnLst/>
              <a:rect l="l" t="t" r="r" b="b"/>
              <a:pathLst>
                <a:path w="1844802" h="960882">
                  <a:moveTo>
                    <a:pt x="9525" y="941832"/>
                  </a:moveTo>
                  <a:lnTo>
                    <a:pt x="1835277" y="941832"/>
                  </a:lnTo>
                  <a:lnTo>
                    <a:pt x="1835277" y="951357"/>
                  </a:lnTo>
                  <a:lnTo>
                    <a:pt x="1825752" y="951357"/>
                  </a:lnTo>
                  <a:lnTo>
                    <a:pt x="1825752" y="9525"/>
                  </a:lnTo>
                  <a:lnTo>
                    <a:pt x="1835277" y="9525"/>
                  </a:lnTo>
                  <a:lnTo>
                    <a:pt x="1835277" y="19050"/>
                  </a:lnTo>
                  <a:lnTo>
                    <a:pt x="9525" y="19050"/>
                  </a:lnTo>
                  <a:lnTo>
                    <a:pt x="9525" y="9525"/>
                  </a:lnTo>
                  <a:lnTo>
                    <a:pt x="19050" y="9525"/>
                  </a:lnTo>
                  <a:lnTo>
                    <a:pt x="19050" y="951357"/>
                  </a:lnTo>
                  <a:lnTo>
                    <a:pt x="9525" y="951357"/>
                  </a:lnTo>
                  <a:lnTo>
                    <a:pt x="9525" y="941832"/>
                  </a:lnTo>
                  <a:moveTo>
                    <a:pt x="9525" y="960882"/>
                  </a:moveTo>
                  <a:cubicBezTo>
                    <a:pt x="4318" y="960882"/>
                    <a:pt x="0" y="956564"/>
                    <a:pt x="0" y="951357"/>
                  </a:cubicBezTo>
                  <a:lnTo>
                    <a:pt x="0" y="9525"/>
                  </a:lnTo>
                  <a:cubicBezTo>
                    <a:pt x="0" y="4318"/>
                    <a:pt x="4318" y="0"/>
                    <a:pt x="9525" y="0"/>
                  </a:cubicBezTo>
                  <a:lnTo>
                    <a:pt x="1835277" y="0"/>
                  </a:lnTo>
                  <a:cubicBezTo>
                    <a:pt x="1840484" y="0"/>
                    <a:pt x="1844802" y="4318"/>
                    <a:pt x="1844802" y="9525"/>
                  </a:cubicBezTo>
                  <a:lnTo>
                    <a:pt x="1844802" y="951357"/>
                  </a:lnTo>
                  <a:cubicBezTo>
                    <a:pt x="1844802" y="956564"/>
                    <a:pt x="1840484" y="960882"/>
                    <a:pt x="1835277" y="960882"/>
                  </a:cubicBezTo>
                  <a:lnTo>
                    <a:pt x="9525" y="960882"/>
                  </a:lnTo>
                  <a:close/>
                </a:path>
              </a:pathLst>
            </a:custGeom>
            <a:solidFill>
              <a:srgbClr val="000000"/>
            </a:solidFill>
          </p:spPr>
        </p:sp>
      </p:grpSp>
      <p:grpSp>
        <p:nvGrpSpPr>
          <p:cNvPr id="110" name="Group 110"/>
          <p:cNvGrpSpPr/>
          <p:nvPr/>
        </p:nvGrpSpPr>
        <p:grpSpPr>
          <a:xfrm>
            <a:off x="5247402" y="4524747"/>
            <a:ext cx="1393507" cy="614585"/>
            <a:chOff x="0" y="0"/>
            <a:chExt cx="1858010" cy="819446"/>
          </a:xfrm>
        </p:grpSpPr>
        <p:sp>
          <p:nvSpPr>
            <p:cNvPr id="111" name="Freeform 111"/>
            <p:cNvSpPr/>
            <p:nvPr/>
          </p:nvSpPr>
          <p:spPr>
            <a:xfrm>
              <a:off x="0" y="0"/>
              <a:ext cx="1858010" cy="819446"/>
            </a:xfrm>
            <a:custGeom>
              <a:avLst/>
              <a:gdLst/>
              <a:ahLst/>
              <a:cxnLst/>
              <a:rect l="l" t="t" r="r" b="b"/>
              <a:pathLst>
                <a:path w="1858010" h="819446">
                  <a:moveTo>
                    <a:pt x="0" y="0"/>
                  </a:moveTo>
                  <a:lnTo>
                    <a:pt x="1858010" y="0"/>
                  </a:lnTo>
                  <a:lnTo>
                    <a:pt x="1858010" y="819446"/>
                  </a:lnTo>
                  <a:lnTo>
                    <a:pt x="0" y="819446"/>
                  </a:lnTo>
                  <a:close/>
                </a:path>
              </a:pathLst>
            </a:custGeom>
            <a:solidFill>
              <a:srgbClr val="000000">
                <a:alpha val="0"/>
              </a:srgbClr>
            </a:solidFill>
          </p:spPr>
        </p:sp>
        <p:sp>
          <p:nvSpPr>
            <p:cNvPr id="112" name="TextBox 112"/>
            <p:cNvSpPr txBox="1"/>
            <p:nvPr/>
          </p:nvSpPr>
          <p:spPr>
            <a:xfrm>
              <a:off x="0" y="-19050"/>
              <a:ext cx="1858010" cy="838496"/>
            </a:xfrm>
            <a:prstGeom prst="rect">
              <a:avLst/>
            </a:prstGeom>
          </p:spPr>
          <p:txBody>
            <a:bodyPr lIns="0" tIns="0" rIns="0" bIns="0" rtlCol="0" anchor="t"/>
            <a:lstStyle/>
            <a:p>
              <a:pPr marL="364498" lvl="1" indent="-182249" algn="l">
                <a:lnSpc>
                  <a:spcPts val="1439"/>
                </a:lnSpc>
                <a:buFont typeface="Arial"/>
                <a:buChar char="•"/>
              </a:pPr>
              <a:r>
                <a:rPr lang="en-US" sz="1200">
                  <a:solidFill>
                    <a:srgbClr val="000000"/>
                  </a:solidFill>
                  <a:latin typeface="Calibri (MS)"/>
                  <a:ea typeface="Calibri (MS)"/>
                  <a:cs typeface="Calibri (MS)"/>
                  <a:sym typeface="Calibri (MS)"/>
                </a:rPr>
                <a:t>Data/Fakta</a:t>
              </a:r>
            </a:p>
            <a:p>
              <a:pPr marL="364498" lvl="1" indent="-182249" algn="l">
                <a:lnSpc>
                  <a:spcPts val="1439"/>
                </a:lnSpc>
                <a:buFont typeface="Arial"/>
                <a:buChar char="•"/>
              </a:pPr>
              <a:r>
                <a:rPr lang="en-US" sz="1200">
                  <a:solidFill>
                    <a:srgbClr val="000000"/>
                  </a:solidFill>
                  <a:latin typeface="Calibri (MS)"/>
                  <a:ea typeface="Calibri (MS)"/>
                  <a:cs typeface="Calibri (MS)"/>
                  <a:sym typeface="Calibri (MS)"/>
                </a:rPr>
                <a:t>Dampak</a:t>
              </a:r>
            </a:p>
            <a:p>
              <a:pPr marL="364498" lvl="1" indent="-182249" algn="l">
                <a:lnSpc>
                  <a:spcPts val="1439"/>
                </a:lnSpc>
                <a:buFont typeface="Arial"/>
                <a:buChar char="•"/>
              </a:pPr>
              <a:r>
                <a:rPr lang="en-US" sz="1200">
                  <a:solidFill>
                    <a:srgbClr val="000000"/>
                  </a:solidFill>
                  <a:latin typeface="Calibri (MS)"/>
                  <a:ea typeface="Calibri (MS)"/>
                  <a:cs typeface="Calibri (MS)"/>
                  <a:sym typeface="Calibri (MS)"/>
                </a:rPr>
                <a:t>Agenda III</a:t>
              </a:r>
            </a:p>
          </p:txBody>
        </p:sp>
      </p:grpSp>
      <p:grpSp>
        <p:nvGrpSpPr>
          <p:cNvPr id="113" name="Group 113"/>
          <p:cNvGrpSpPr/>
          <p:nvPr/>
        </p:nvGrpSpPr>
        <p:grpSpPr>
          <a:xfrm>
            <a:off x="5914150" y="3711315"/>
            <a:ext cx="38100" cy="828675"/>
            <a:chOff x="0" y="0"/>
            <a:chExt cx="50800" cy="1104900"/>
          </a:xfrm>
        </p:grpSpPr>
        <p:sp>
          <p:nvSpPr>
            <p:cNvPr id="114" name="Freeform 114"/>
            <p:cNvSpPr/>
            <p:nvPr/>
          </p:nvSpPr>
          <p:spPr>
            <a:xfrm>
              <a:off x="0" y="25400"/>
              <a:ext cx="50800" cy="1053338"/>
            </a:xfrm>
            <a:custGeom>
              <a:avLst/>
              <a:gdLst/>
              <a:ahLst/>
              <a:cxnLst/>
              <a:rect l="l" t="t" r="r" b="b"/>
              <a:pathLst>
                <a:path w="50800" h="1053338">
                  <a:moveTo>
                    <a:pt x="0" y="1053338"/>
                  </a:moveTo>
                  <a:lnTo>
                    <a:pt x="0" y="0"/>
                  </a:lnTo>
                  <a:lnTo>
                    <a:pt x="50800" y="0"/>
                  </a:lnTo>
                  <a:lnTo>
                    <a:pt x="50800" y="1053338"/>
                  </a:lnTo>
                  <a:close/>
                </a:path>
              </a:pathLst>
            </a:custGeom>
            <a:solidFill>
              <a:srgbClr val="000000"/>
            </a:solidFill>
          </p:spPr>
        </p:sp>
      </p:grpSp>
      <p:sp>
        <p:nvSpPr>
          <p:cNvPr id="115" name="Freeform 115"/>
          <p:cNvSpPr/>
          <p:nvPr/>
        </p:nvSpPr>
        <p:spPr>
          <a:xfrm>
            <a:off x="6709260" y="3169144"/>
            <a:ext cx="1586542" cy="656136"/>
          </a:xfrm>
          <a:custGeom>
            <a:avLst/>
            <a:gdLst/>
            <a:ahLst/>
            <a:cxnLst/>
            <a:rect l="l" t="t" r="r" b="b"/>
            <a:pathLst>
              <a:path w="1586542" h="656136">
                <a:moveTo>
                  <a:pt x="0" y="0"/>
                </a:moveTo>
                <a:lnTo>
                  <a:pt x="1586542" y="0"/>
                </a:lnTo>
                <a:lnTo>
                  <a:pt x="1586542" y="656136"/>
                </a:lnTo>
                <a:lnTo>
                  <a:pt x="0" y="656136"/>
                </a:lnTo>
                <a:lnTo>
                  <a:pt x="0" y="0"/>
                </a:lnTo>
                <a:close/>
              </a:path>
            </a:pathLst>
          </a:custGeom>
          <a:blipFill>
            <a:blip r:embed="rId26"/>
            <a:stretch>
              <a:fillRect b="-3015"/>
            </a:stretch>
          </a:blipFill>
        </p:spPr>
      </p:sp>
      <p:sp>
        <p:nvSpPr>
          <p:cNvPr id="116" name="Freeform 116"/>
          <p:cNvSpPr/>
          <p:nvPr/>
        </p:nvSpPr>
        <p:spPr>
          <a:xfrm>
            <a:off x="6766448" y="3185212"/>
            <a:ext cx="1499634" cy="656024"/>
          </a:xfrm>
          <a:custGeom>
            <a:avLst/>
            <a:gdLst/>
            <a:ahLst/>
            <a:cxnLst/>
            <a:rect l="l" t="t" r="r" b="b"/>
            <a:pathLst>
              <a:path w="1499634" h="656024">
                <a:moveTo>
                  <a:pt x="0" y="0"/>
                </a:moveTo>
                <a:lnTo>
                  <a:pt x="1499633" y="0"/>
                </a:lnTo>
                <a:lnTo>
                  <a:pt x="1499633" y="656024"/>
                </a:lnTo>
                <a:lnTo>
                  <a:pt x="0" y="656024"/>
                </a:lnTo>
                <a:lnTo>
                  <a:pt x="0" y="0"/>
                </a:lnTo>
                <a:close/>
              </a:path>
            </a:pathLst>
          </a:custGeom>
          <a:blipFill>
            <a:blip r:embed="rId27"/>
            <a:stretch>
              <a:fillRect b="-465"/>
            </a:stretch>
          </a:blipFill>
        </p:spPr>
      </p:sp>
      <p:grpSp>
        <p:nvGrpSpPr>
          <p:cNvPr id="117" name="Group 117"/>
          <p:cNvGrpSpPr/>
          <p:nvPr/>
        </p:nvGrpSpPr>
        <p:grpSpPr>
          <a:xfrm>
            <a:off x="6744067" y="3194011"/>
            <a:ext cx="1489710" cy="443222"/>
            <a:chOff x="0" y="0"/>
            <a:chExt cx="1986280" cy="590962"/>
          </a:xfrm>
        </p:grpSpPr>
        <p:sp>
          <p:nvSpPr>
            <p:cNvPr id="118" name="Freeform 118"/>
            <p:cNvSpPr/>
            <p:nvPr/>
          </p:nvSpPr>
          <p:spPr>
            <a:xfrm>
              <a:off x="9525" y="9525"/>
              <a:ext cx="1967230" cy="571881"/>
            </a:xfrm>
            <a:custGeom>
              <a:avLst/>
              <a:gdLst/>
              <a:ahLst/>
              <a:cxnLst/>
              <a:rect l="l" t="t" r="r" b="b"/>
              <a:pathLst>
                <a:path w="1967230" h="571881">
                  <a:moveTo>
                    <a:pt x="0" y="0"/>
                  </a:moveTo>
                  <a:lnTo>
                    <a:pt x="1967230" y="0"/>
                  </a:lnTo>
                  <a:lnTo>
                    <a:pt x="1967230" y="571881"/>
                  </a:lnTo>
                  <a:lnTo>
                    <a:pt x="0" y="571881"/>
                  </a:lnTo>
                  <a:close/>
                </a:path>
              </a:pathLst>
            </a:custGeom>
            <a:solidFill>
              <a:srgbClr val="FFFF00"/>
            </a:solidFill>
          </p:spPr>
        </p:sp>
        <p:sp>
          <p:nvSpPr>
            <p:cNvPr id="119" name="Freeform 119"/>
            <p:cNvSpPr/>
            <p:nvPr/>
          </p:nvSpPr>
          <p:spPr>
            <a:xfrm>
              <a:off x="0" y="0"/>
              <a:ext cx="1986280" cy="590931"/>
            </a:xfrm>
            <a:custGeom>
              <a:avLst/>
              <a:gdLst/>
              <a:ahLst/>
              <a:cxnLst/>
              <a:rect l="l" t="t" r="r" b="b"/>
              <a:pathLst>
                <a:path w="1986280" h="590931">
                  <a:moveTo>
                    <a:pt x="9525" y="0"/>
                  </a:moveTo>
                  <a:lnTo>
                    <a:pt x="1976755" y="0"/>
                  </a:lnTo>
                  <a:cubicBezTo>
                    <a:pt x="1981962" y="0"/>
                    <a:pt x="1986280" y="4318"/>
                    <a:pt x="1986280" y="9525"/>
                  </a:cubicBezTo>
                  <a:lnTo>
                    <a:pt x="1986280" y="581406"/>
                  </a:lnTo>
                  <a:cubicBezTo>
                    <a:pt x="1986280" y="586613"/>
                    <a:pt x="1981962" y="590931"/>
                    <a:pt x="1976755" y="590931"/>
                  </a:cubicBezTo>
                  <a:lnTo>
                    <a:pt x="9525" y="590931"/>
                  </a:lnTo>
                  <a:cubicBezTo>
                    <a:pt x="4318" y="590931"/>
                    <a:pt x="0" y="586613"/>
                    <a:pt x="0" y="581406"/>
                  </a:cubicBezTo>
                  <a:lnTo>
                    <a:pt x="0" y="9525"/>
                  </a:lnTo>
                  <a:cubicBezTo>
                    <a:pt x="0" y="4318"/>
                    <a:pt x="4318" y="0"/>
                    <a:pt x="9525" y="0"/>
                  </a:cubicBezTo>
                  <a:moveTo>
                    <a:pt x="9525" y="19050"/>
                  </a:moveTo>
                  <a:lnTo>
                    <a:pt x="9525" y="9525"/>
                  </a:lnTo>
                  <a:lnTo>
                    <a:pt x="19050" y="9525"/>
                  </a:lnTo>
                  <a:lnTo>
                    <a:pt x="19050" y="581406"/>
                  </a:lnTo>
                  <a:lnTo>
                    <a:pt x="9525" y="581406"/>
                  </a:lnTo>
                  <a:lnTo>
                    <a:pt x="9525" y="571881"/>
                  </a:lnTo>
                  <a:lnTo>
                    <a:pt x="1976755" y="571881"/>
                  </a:lnTo>
                  <a:lnTo>
                    <a:pt x="1976755" y="581406"/>
                  </a:lnTo>
                  <a:lnTo>
                    <a:pt x="1967230" y="581406"/>
                  </a:lnTo>
                  <a:lnTo>
                    <a:pt x="1967230" y="9525"/>
                  </a:lnTo>
                  <a:lnTo>
                    <a:pt x="1976755" y="9525"/>
                  </a:lnTo>
                  <a:lnTo>
                    <a:pt x="1976755" y="19050"/>
                  </a:lnTo>
                  <a:lnTo>
                    <a:pt x="9525" y="19050"/>
                  </a:lnTo>
                  <a:close/>
                </a:path>
              </a:pathLst>
            </a:custGeom>
            <a:solidFill>
              <a:srgbClr val="000000"/>
            </a:solidFill>
          </p:spPr>
        </p:sp>
        <p:sp>
          <p:nvSpPr>
            <p:cNvPr id="120" name="TextBox 120"/>
            <p:cNvSpPr txBox="1"/>
            <p:nvPr/>
          </p:nvSpPr>
          <p:spPr>
            <a:xfrm>
              <a:off x="0" y="-19050"/>
              <a:ext cx="1986280" cy="610012"/>
            </a:xfrm>
            <a:prstGeom prst="rect">
              <a:avLst/>
            </a:prstGeom>
          </p:spPr>
          <p:txBody>
            <a:bodyPr lIns="50800" tIns="50800" rIns="50800" bIns="50800" rtlCol="0" anchor="t"/>
            <a:lstStyle/>
            <a:p>
              <a:pPr algn="l">
                <a:lnSpc>
                  <a:spcPts val="1439"/>
                </a:lnSpc>
              </a:pPr>
              <a:r>
                <a:rPr lang="en-US" sz="1200" b="1">
                  <a:solidFill>
                    <a:srgbClr val="000000"/>
                  </a:solidFill>
                  <a:latin typeface="Calibri (MS) Bold"/>
                  <a:ea typeface="Calibri (MS) Bold"/>
                  <a:cs typeface="Calibri (MS) Bold"/>
                  <a:sym typeface="Calibri (MS) Bold"/>
                </a:rPr>
                <a:t>Tetapkan </a:t>
              </a:r>
              <a:r>
                <a:rPr lang="en-US" sz="1200" b="1" i="1">
                  <a:solidFill>
                    <a:srgbClr val="000000"/>
                  </a:solidFill>
                  <a:latin typeface="Calibri (MS) Bold Italics"/>
                  <a:ea typeface="Calibri (MS) Bold Italics"/>
                  <a:cs typeface="Calibri (MS) Bold Italics"/>
                  <a:sym typeface="Calibri (MS) Bold Italics"/>
                </a:rPr>
                <a:t>Core </a:t>
              </a:r>
              <a:r>
                <a:rPr lang="en-US" sz="1200" b="1">
                  <a:solidFill>
                    <a:srgbClr val="000000"/>
                  </a:solidFill>
                  <a:latin typeface="Calibri (MS) Bold"/>
                  <a:ea typeface="Calibri (MS) Bold"/>
                  <a:cs typeface="Calibri (MS) Bold"/>
                  <a:sym typeface="Calibri (MS) Bold"/>
                </a:rPr>
                <a:t>Isu  (1)</a:t>
              </a:r>
            </a:p>
          </p:txBody>
        </p:sp>
      </p:grpSp>
      <p:sp>
        <p:nvSpPr>
          <p:cNvPr id="121" name="Freeform 121"/>
          <p:cNvSpPr/>
          <p:nvPr/>
        </p:nvSpPr>
        <p:spPr>
          <a:xfrm>
            <a:off x="6533847" y="3379462"/>
            <a:ext cx="256985" cy="176784"/>
          </a:xfrm>
          <a:custGeom>
            <a:avLst/>
            <a:gdLst/>
            <a:ahLst/>
            <a:cxnLst/>
            <a:rect l="l" t="t" r="r" b="b"/>
            <a:pathLst>
              <a:path w="256985" h="176784">
                <a:moveTo>
                  <a:pt x="0" y="0"/>
                </a:moveTo>
                <a:lnTo>
                  <a:pt x="256985" y="0"/>
                </a:lnTo>
                <a:lnTo>
                  <a:pt x="256985" y="176785"/>
                </a:lnTo>
                <a:lnTo>
                  <a:pt x="0" y="176785"/>
                </a:lnTo>
                <a:lnTo>
                  <a:pt x="0" y="0"/>
                </a:lnTo>
                <a:close/>
              </a:path>
            </a:pathLst>
          </a:custGeom>
          <a:blipFill>
            <a:blip r:embed="rId28"/>
            <a:stretch>
              <a:fillRect r="-3187"/>
            </a:stretch>
          </a:blipFill>
        </p:spPr>
      </p:sp>
      <p:sp>
        <p:nvSpPr>
          <p:cNvPr id="122" name="Freeform 122"/>
          <p:cNvSpPr/>
          <p:nvPr/>
        </p:nvSpPr>
        <p:spPr>
          <a:xfrm>
            <a:off x="6773286" y="4501880"/>
            <a:ext cx="1588790" cy="656136"/>
          </a:xfrm>
          <a:custGeom>
            <a:avLst/>
            <a:gdLst/>
            <a:ahLst/>
            <a:cxnLst/>
            <a:rect l="l" t="t" r="r" b="b"/>
            <a:pathLst>
              <a:path w="1588790" h="656136">
                <a:moveTo>
                  <a:pt x="0" y="0"/>
                </a:moveTo>
                <a:lnTo>
                  <a:pt x="1588790" y="0"/>
                </a:lnTo>
                <a:lnTo>
                  <a:pt x="1588790" y="656136"/>
                </a:lnTo>
                <a:lnTo>
                  <a:pt x="0" y="656136"/>
                </a:lnTo>
                <a:lnTo>
                  <a:pt x="0" y="0"/>
                </a:lnTo>
                <a:close/>
              </a:path>
            </a:pathLst>
          </a:custGeom>
          <a:blipFill>
            <a:blip r:embed="rId6"/>
            <a:stretch>
              <a:fillRect b="-2554"/>
            </a:stretch>
          </a:blipFill>
        </p:spPr>
      </p:sp>
      <p:sp>
        <p:nvSpPr>
          <p:cNvPr id="123" name="Freeform 123"/>
          <p:cNvSpPr/>
          <p:nvPr/>
        </p:nvSpPr>
        <p:spPr>
          <a:xfrm>
            <a:off x="6835028" y="4515663"/>
            <a:ext cx="1495082" cy="656024"/>
          </a:xfrm>
          <a:custGeom>
            <a:avLst/>
            <a:gdLst/>
            <a:ahLst/>
            <a:cxnLst/>
            <a:rect l="l" t="t" r="r" b="b"/>
            <a:pathLst>
              <a:path w="1495082" h="656024">
                <a:moveTo>
                  <a:pt x="0" y="0"/>
                </a:moveTo>
                <a:lnTo>
                  <a:pt x="1495081" y="0"/>
                </a:lnTo>
                <a:lnTo>
                  <a:pt x="1495081" y="656023"/>
                </a:lnTo>
                <a:lnTo>
                  <a:pt x="0" y="656023"/>
                </a:lnTo>
                <a:lnTo>
                  <a:pt x="0" y="0"/>
                </a:lnTo>
                <a:close/>
              </a:path>
            </a:pathLst>
          </a:custGeom>
          <a:blipFill>
            <a:blip r:embed="rId7"/>
            <a:stretch>
              <a:fillRect b="-160"/>
            </a:stretch>
          </a:blipFill>
        </p:spPr>
      </p:sp>
      <p:grpSp>
        <p:nvGrpSpPr>
          <p:cNvPr id="124" name="Group 124"/>
          <p:cNvGrpSpPr/>
          <p:nvPr/>
        </p:nvGrpSpPr>
        <p:grpSpPr>
          <a:xfrm>
            <a:off x="6805310" y="4533894"/>
            <a:ext cx="1449704" cy="517207"/>
            <a:chOff x="0" y="0"/>
            <a:chExt cx="1932938" cy="689610"/>
          </a:xfrm>
        </p:grpSpPr>
        <p:sp>
          <p:nvSpPr>
            <p:cNvPr id="125" name="Freeform 125"/>
            <p:cNvSpPr/>
            <p:nvPr/>
          </p:nvSpPr>
          <p:spPr>
            <a:xfrm>
              <a:off x="0" y="0"/>
              <a:ext cx="1932432" cy="688848"/>
            </a:xfrm>
            <a:custGeom>
              <a:avLst/>
              <a:gdLst/>
              <a:ahLst/>
              <a:cxnLst/>
              <a:rect l="l" t="t" r="r" b="b"/>
              <a:pathLst>
                <a:path w="1932432" h="688848">
                  <a:moveTo>
                    <a:pt x="1932432" y="0"/>
                  </a:moveTo>
                  <a:lnTo>
                    <a:pt x="0" y="0"/>
                  </a:lnTo>
                  <a:lnTo>
                    <a:pt x="0" y="688848"/>
                  </a:lnTo>
                  <a:lnTo>
                    <a:pt x="1932432" y="688848"/>
                  </a:lnTo>
                  <a:lnTo>
                    <a:pt x="1932432" y="0"/>
                  </a:lnTo>
                  <a:close/>
                </a:path>
              </a:pathLst>
            </a:custGeom>
            <a:solidFill>
              <a:srgbClr val="FF0000"/>
            </a:solidFill>
          </p:spPr>
        </p:sp>
      </p:grpSp>
      <p:grpSp>
        <p:nvGrpSpPr>
          <p:cNvPr id="126" name="Group 126"/>
          <p:cNvGrpSpPr/>
          <p:nvPr/>
        </p:nvGrpSpPr>
        <p:grpSpPr>
          <a:xfrm>
            <a:off x="6798166" y="4526750"/>
            <a:ext cx="1463991" cy="531495"/>
            <a:chOff x="0" y="0"/>
            <a:chExt cx="1951988" cy="708660"/>
          </a:xfrm>
        </p:grpSpPr>
        <p:sp>
          <p:nvSpPr>
            <p:cNvPr id="127" name="Freeform 127"/>
            <p:cNvSpPr/>
            <p:nvPr/>
          </p:nvSpPr>
          <p:spPr>
            <a:xfrm>
              <a:off x="0" y="0"/>
              <a:ext cx="1951482" cy="707898"/>
            </a:xfrm>
            <a:custGeom>
              <a:avLst/>
              <a:gdLst/>
              <a:ahLst/>
              <a:cxnLst/>
              <a:rect l="l" t="t" r="r" b="b"/>
              <a:pathLst>
                <a:path w="1951482" h="707898">
                  <a:moveTo>
                    <a:pt x="9525" y="688848"/>
                  </a:moveTo>
                  <a:lnTo>
                    <a:pt x="1941957" y="688848"/>
                  </a:lnTo>
                  <a:lnTo>
                    <a:pt x="1941957" y="698373"/>
                  </a:lnTo>
                  <a:lnTo>
                    <a:pt x="1932432" y="698373"/>
                  </a:lnTo>
                  <a:lnTo>
                    <a:pt x="1932432" y="9525"/>
                  </a:lnTo>
                  <a:lnTo>
                    <a:pt x="1941957" y="9525"/>
                  </a:lnTo>
                  <a:lnTo>
                    <a:pt x="1941957" y="19050"/>
                  </a:lnTo>
                  <a:lnTo>
                    <a:pt x="9525" y="19050"/>
                  </a:lnTo>
                  <a:lnTo>
                    <a:pt x="9525" y="9525"/>
                  </a:lnTo>
                  <a:lnTo>
                    <a:pt x="19050" y="9525"/>
                  </a:lnTo>
                  <a:lnTo>
                    <a:pt x="19050" y="698373"/>
                  </a:lnTo>
                  <a:lnTo>
                    <a:pt x="9525" y="698373"/>
                  </a:lnTo>
                  <a:lnTo>
                    <a:pt x="9525" y="688848"/>
                  </a:lnTo>
                  <a:moveTo>
                    <a:pt x="9525" y="707898"/>
                  </a:moveTo>
                  <a:cubicBezTo>
                    <a:pt x="4318" y="707898"/>
                    <a:pt x="0" y="703580"/>
                    <a:pt x="0" y="698373"/>
                  </a:cubicBezTo>
                  <a:lnTo>
                    <a:pt x="0" y="9525"/>
                  </a:lnTo>
                  <a:cubicBezTo>
                    <a:pt x="0" y="4318"/>
                    <a:pt x="4318" y="0"/>
                    <a:pt x="9525" y="0"/>
                  </a:cubicBezTo>
                  <a:lnTo>
                    <a:pt x="1941957" y="0"/>
                  </a:lnTo>
                  <a:cubicBezTo>
                    <a:pt x="1947164" y="0"/>
                    <a:pt x="1951482" y="4318"/>
                    <a:pt x="1951482" y="9525"/>
                  </a:cubicBezTo>
                  <a:lnTo>
                    <a:pt x="1951482" y="698373"/>
                  </a:lnTo>
                  <a:cubicBezTo>
                    <a:pt x="1951482" y="703580"/>
                    <a:pt x="1947164" y="707898"/>
                    <a:pt x="1941957" y="707898"/>
                  </a:cubicBezTo>
                  <a:lnTo>
                    <a:pt x="9525" y="707898"/>
                  </a:lnTo>
                  <a:close/>
                </a:path>
              </a:pathLst>
            </a:custGeom>
            <a:solidFill>
              <a:srgbClr val="000000"/>
            </a:solidFill>
          </p:spPr>
        </p:sp>
      </p:grpSp>
      <p:grpSp>
        <p:nvGrpSpPr>
          <p:cNvPr id="128" name="Group 128"/>
          <p:cNvGrpSpPr/>
          <p:nvPr/>
        </p:nvGrpSpPr>
        <p:grpSpPr>
          <a:xfrm>
            <a:off x="6751210" y="4524750"/>
            <a:ext cx="1475422" cy="436658"/>
            <a:chOff x="0" y="0"/>
            <a:chExt cx="1967230" cy="582210"/>
          </a:xfrm>
        </p:grpSpPr>
        <p:sp>
          <p:nvSpPr>
            <p:cNvPr id="129" name="Freeform 129"/>
            <p:cNvSpPr/>
            <p:nvPr/>
          </p:nvSpPr>
          <p:spPr>
            <a:xfrm>
              <a:off x="0" y="0"/>
              <a:ext cx="1967230" cy="582210"/>
            </a:xfrm>
            <a:custGeom>
              <a:avLst/>
              <a:gdLst/>
              <a:ahLst/>
              <a:cxnLst/>
              <a:rect l="l" t="t" r="r" b="b"/>
              <a:pathLst>
                <a:path w="1967230" h="582210">
                  <a:moveTo>
                    <a:pt x="0" y="0"/>
                  </a:moveTo>
                  <a:lnTo>
                    <a:pt x="1967230" y="0"/>
                  </a:lnTo>
                  <a:lnTo>
                    <a:pt x="1967230" y="582210"/>
                  </a:lnTo>
                  <a:lnTo>
                    <a:pt x="0" y="582210"/>
                  </a:lnTo>
                  <a:close/>
                </a:path>
              </a:pathLst>
            </a:custGeom>
            <a:solidFill>
              <a:srgbClr val="000000">
                <a:alpha val="0"/>
              </a:srgbClr>
            </a:solidFill>
          </p:spPr>
        </p:sp>
        <p:sp>
          <p:nvSpPr>
            <p:cNvPr id="130" name="TextBox 130"/>
            <p:cNvSpPr txBox="1"/>
            <p:nvPr/>
          </p:nvSpPr>
          <p:spPr>
            <a:xfrm>
              <a:off x="0" y="-19050"/>
              <a:ext cx="1967230" cy="601260"/>
            </a:xfrm>
            <a:prstGeom prst="rect">
              <a:avLst/>
            </a:prstGeom>
          </p:spPr>
          <p:txBody>
            <a:bodyPr lIns="0" tIns="0" rIns="0" bIns="0" rtlCol="0" anchor="t"/>
            <a:lstStyle/>
            <a:p>
              <a:pPr algn="l">
                <a:lnSpc>
                  <a:spcPts val="1439"/>
                </a:lnSpc>
              </a:pPr>
              <a:r>
                <a:rPr lang="en-US" sz="1200">
                  <a:solidFill>
                    <a:srgbClr val="FFFFFF"/>
                  </a:solidFill>
                  <a:latin typeface="Calibri (MS)"/>
                  <a:ea typeface="Calibri (MS)"/>
                  <a:cs typeface="Calibri (MS)"/>
                  <a:sym typeface="Calibri (MS)"/>
                </a:rPr>
                <a:t>Konsultasikan dgn  Mentor</a:t>
              </a:r>
            </a:p>
          </p:txBody>
        </p:sp>
      </p:grpSp>
      <p:grpSp>
        <p:nvGrpSpPr>
          <p:cNvPr id="131" name="Group 131"/>
          <p:cNvGrpSpPr/>
          <p:nvPr/>
        </p:nvGrpSpPr>
        <p:grpSpPr>
          <a:xfrm>
            <a:off x="7557298" y="3705742"/>
            <a:ext cx="38100" cy="828675"/>
            <a:chOff x="0" y="0"/>
            <a:chExt cx="50800" cy="1104900"/>
          </a:xfrm>
        </p:grpSpPr>
        <p:sp>
          <p:nvSpPr>
            <p:cNvPr id="132" name="Freeform 132"/>
            <p:cNvSpPr/>
            <p:nvPr/>
          </p:nvSpPr>
          <p:spPr>
            <a:xfrm>
              <a:off x="0" y="25400"/>
              <a:ext cx="50800" cy="1053338"/>
            </a:xfrm>
            <a:custGeom>
              <a:avLst/>
              <a:gdLst/>
              <a:ahLst/>
              <a:cxnLst/>
              <a:rect l="l" t="t" r="r" b="b"/>
              <a:pathLst>
                <a:path w="50800" h="1053338">
                  <a:moveTo>
                    <a:pt x="0" y="1053338"/>
                  </a:moveTo>
                  <a:lnTo>
                    <a:pt x="0" y="0"/>
                  </a:lnTo>
                  <a:lnTo>
                    <a:pt x="50800" y="0"/>
                  </a:lnTo>
                  <a:lnTo>
                    <a:pt x="50800" y="1053338"/>
                  </a:lnTo>
                  <a:close/>
                </a:path>
              </a:pathLst>
            </a:custGeom>
            <a:solidFill>
              <a:srgbClr val="000000"/>
            </a:solidFill>
          </p:spPr>
        </p:sp>
      </p:grpSp>
      <p:sp>
        <p:nvSpPr>
          <p:cNvPr id="133" name="Freeform 133"/>
          <p:cNvSpPr/>
          <p:nvPr/>
        </p:nvSpPr>
        <p:spPr>
          <a:xfrm>
            <a:off x="6708720" y="1910508"/>
            <a:ext cx="1689554" cy="658978"/>
          </a:xfrm>
          <a:custGeom>
            <a:avLst/>
            <a:gdLst/>
            <a:ahLst/>
            <a:cxnLst/>
            <a:rect l="l" t="t" r="r" b="b"/>
            <a:pathLst>
              <a:path w="1689554" h="658978">
                <a:moveTo>
                  <a:pt x="0" y="0"/>
                </a:moveTo>
                <a:lnTo>
                  <a:pt x="1689554" y="0"/>
                </a:lnTo>
                <a:lnTo>
                  <a:pt x="1689554" y="658978"/>
                </a:lnTo>
                <a:lnTo>
                  <a:pt x="0" y="658978"/>
                </a:lnTo>
                <a:lnTo>
                  <a:pt x="0" y="0"/>
                </a:lnTo>
                <a:close/>
              </a:path>
            </a:pathLst>
          </a:custGeom>
          <a:blipFill>
            <a:blip r:embed="rId29"/>
            <a:stretch>
              <a:fillRect b="-2555"/>
            </a:stretch>
          </a:blipFill>
        </p:spPr>
      </p:sp>
      <p:sp>
        <p:nvSpPr>
          <p:cNvPr id="134" name="Freeform 134"/>
          <p:cNvSpPr/>
          <p:nvPr/>
        </p:nvSpPr>
        <p:spPr>
          <a:xfrm>
            <a:off x="6797966" y="1926912"/>
            <a:ext cx="1538496" cy="656023"/>
          </a:xfrm>
          <a:custGeom>
            <a:avLst/>
            <a:gdLst/>
            <a:ahLst/>
            <a:cxnLst/>
            <a:rect l="l" t="t" r="r" b="b"/>
            <a:pathLst>
              <a:path w="1538496" h="656023">
                <a:moveTo>
                  <a:pt x="0" y="0"/>
                </a:moveTo>
                <a:lnTo>
                  <a:pt x="1538496" y="0"/>
                </a:lnTo>
                <a:lnTo>
                  <a:pt x="1538496" y="656023"/>
                </a:lnTo>
                <a:lnTo>
                  <a:pt x="0" y="656023"/>
                </a:lnTo>
                <a:lnTo>
                  <a:pt x="0" y="0"/>
                </a:lnTo>
                <a:close/>
              </a:path>
            </a:pathLst>
          </a:custGeom>
          <a:blipFill>
            <a:blip r:embed="rId30"/>
            <a:stretch>
              <a:fillRect r="-112"/>
            </a:stretch>
          </a:blipFill>
        </p:spPr>
      </p:sp>
      <p:grpSp>
        <p:nvGrpSpPr>
          <p:cNvPr id="135" name="Group 135"/>
          <p:cNvGrpSpPr/>
          <p:nvPr/>
        </p:nvGrpSpPr>
        <p:grpSpPr>
          <a:xfrm>
            <a:off x="6740816" y="1942857"/>
            <a:ext cx="1550670" cy="519112"/>
            <a:chOff x="0" y="0"/>
            <a:chExt cx="2067560" cy="692150"/>
          </a:xfrm>
        </p:grpSpPr>
        <p:sp>
          <p:nvSpPr>
            <p:cNvPr id="136" name="Freeform 136"/>
            <p:cNvSpPr/>
            <p:nvPr/>
          </p:nvSpPr>
          <p:spPr>
            <a:xfrm>
              <a:off x="0" y="0"/>
              <a:ext cx="2066544" cy="691896"/>
            </a:xfrm>
            <a:custGeom>
              <a:avLst/>
              <a:gdLst/>
              <a:ahLst/>
              <a:cxnLst/>
              <a:rect l="l" t="t" r="r" b="b"/>
              <a:pathLst>
                <a:path w="2066544" h="691896">
                  <a:moveTo>
                    <a:pt x="2066544" y="0"/>
                  </a:moveTo>
                  <a:lnTo>
                    <a:pt x="0" y="0"/>
                  </a:lnTo>
                  <a:lnTo>
                    <a:pt x="0" y="691896"/>
                  </a:lnTo>
                  <a:lnTo>
                    <a:pt x="2066544" y="691896"/>
                  </a:lnTo>
                  <a:lnTo>
                    <a:pt x="2066544" y="0"/>
                  </a:lnTo>
                  <a:close/>
                </a:path>
              </a:pathLst>
            </a:custGeom>
            <a:solidFill>
              <a:srgbClr val="FFFFFF"/>
            </a:solidFill>
          </p:spPr>
        </p:sp>
      </p:grpSp>
      <p:grpSp>
        <p:nvGrpSpPr>
          <p:cNvPr id="137" name="Group 137"/>
          <p:cNvGrpSpPr/>
          <p:nvPr/>
        </p:nvGrpSpPr>
        <p:grpSpPr>
          <a:xfrm>
            <a:off x="6733672" y="1935713"/>
            <a:ext cx="1564958" cy="533400"/>
            <a:chOff x="0" y="0"/>
            <a:chExt cx="2086610" cy="711200"/>
          </a:xfrm>
        </p:grpSpPr>
        <p:sp>
          <p:nvSpPr>
            <p:cNvPr id="138" name="Freeform 138"/>
            <p:cNvSpPr/>
            <p:nvPr/>
          </p:nvSpPr>
          <p:spPr>
            <a:xfrm>
              <a:off x="0" y="0"/>
              <a:ext cx="2085594" cy="710946"/>
            </a:xfrm>
            <a:custGeom>
              <a:avLst/>
              <a:gdLst/>
              <a:ahLst/>
              <a:cxnLst/>
              <a:rect l="l" t="t" r="r" b="b"/>
              <a:pathLst>
                <a:path w="2085594" h="710946">
                  <a:moveTo>
                    <a:pt x="9525" y="691896"/>
                  </a:moveTo>
                  <a:lnTo>
                    <a:pt x="2076069" y="691896"/>
                  </a:lnTo>
                  <a:lnTo>
                    <a:pt x="2076069" y="701421"/>
                  </a:lnTo>
                  <a:lnTo>
                    <a:pt x="2066544" y="701421"/>
                  </a:lnTo>
                  <a:lnTo>
                    <a:pt x="2066544" y="9525"/>
                  </a:lnTo>
                  <a:lnTo>
                    <a:pt x="2076069" y="9525"/>
                  </a:lnTo>
                  <a:lnTo>
                    <a:pt x="2076069" y="19050"/>
                  </a:lnTo>
                  <a:lnTo>
                    <a:pt x="9525" y="19050"/>
                  </a:lnTo>
                  <a:lnTo>
                    <a:pt x="9525" y="9525"/>
                  </a:lnTo>
                  <a:lnTo>
                    <a:pt x="19050" y="9525"/>
                  </a:lnTo>
                  <a:lnTo>
                    <a:pt x="19050" y="701421"/>
                  </a:lnTo>
                  <a:lnTo>
                    <a:pt x="9525" y="701421"/>
                  </a:lnTo>
                  <a:lnTo>
                    <a:pt x="9525" y="691896"/>
                  </a:lnTo>
                  <a:moveTo>
                    <a:pt x="9525" y="710946"/>
                  </a:moveTo>
                  <a:cubicBezTo>
                    <a:pt x="4318" y="710946"/>
                    <a:pt x="0" y="706628"/>
                    <a:pt x="0" y="701421"/>
                  </a:cubicBezTo>
                  <a:lnTo>
                    <a:pt x="0" y="9525"/>
                  </a:lnTo>
                  <a:cubicBezTo>
                    <a:pt x="0" y="4318"/>
                    <a:pt x="4318" y="0"/>
                    <a:pt x="9525" y="0"/>
                  </a:cubicBezTo>
                  <a:lnTo>
                    <a:pt x="2076069" y="0"/>
                  </a:lnTo>
                  <a:cubicBezTo>
                    <a:pt x="2081276" y="0"/>
                    <a:pt x="2085594" y="4318"/>
                    <a:pt x="2085594" y="9525"/>
                  </a:cubicBezTo>
                  <a:lnTo>
                    <a:pt x="2085594" y="701421"/>
                  </a:lnTo>
                  <a:cubicBezTo>
                    <a:pt x="2085594" y="706628"/>
                    <a:pt x="2081276" y="710946"/>
                    <a:pt x="2076069" y="710946"/>
                  </a:cubicBezTo>
                  <a:lnTo>
                    <a:pt x="9525" y="710946"/>
                  </a:lnTo>
                  <a:close/>
                </a:path>
              </a:pathLst>
            </a:custGeom>
            <a:solidFill>
              <a:srgbClr val="000000"/>
            </a:solidFill>
          </p:spPr>
        </p:sp>
      </p:grpSp>
      <p:grpSp>
        <p:nvGrpSpPr>
          <p:cNvPr id="139" name="Group 139"/>
          <p:cNvGrpSpPr/>
          <p:nvPr/>
        </p:nvGrpSpPr>
        <p:grpSpPr>
          <a:xfrm>
            <a:off x="6647862" y="1983860"/>
            <a:ext cx="1571625" cy="389514"/>
            <a:chOff x="0" y="0"/>
            <a:chExt cx="2095500" cy="519352"/>
          </a:xfrm>
        </p:grpSpPr>
        <p:sp>
          <p:nvSpPr>
            <p:cNvPr id="140" name="Freeform 140"/>
            <p:cNvSpPr/>
            <p:nvPr/>
          </p:nvSpPr>
          <p:spPr>
            <a:xfrm>
              <a:off x="0" y="0"/>
              <a:ext cx="2095500" cy="519352"/>
            </a:xfrm>
            <a:custGeom>
              <a:avLst/>
              <a:gdLst/>
              <a:ahLst/>
              <a:cxnLst/>
              <a:rect l="l" t="t" r="r" b="b"/>
              <a:pathLst>
                <a:path w="2095500" h="519352">
                  <a:moveTo>
                    <a:pt x="0" y="0"/>
                  </a:moveTo>
                  <a:lnTo>
                    <a:pt x="2095500" y="0"/>
                  </a:lnTo>
                  <a:lnTo>
                    <a:pt x="2095500" y="519352"/>
                  </a:lnTo>
                  <a:lnTo>
                    <a:pt x="0" y="519352"/>
                  </a:lnTo>
                  <a:close/>
                </a:path>
              </a:pathLst>
            </a:custGeom>
            <a:solidFill>
              <a:srgbClr val="000000">
                <a:alpha val="0"/>
              </a:srgbClr>
            </a:solidFill>
          </p:spPr>
        </p:sp>
        <p:sp>
          <p:nvSpPr>
            <p:cNvPr id="141" name="TextBox 141"/>
            <p:cNvSpPr txBox="1"/>
            <p:nvPr/>
          </p:nvSpPr>
          <p:spPr>
            <a:xfrm>
              <a:off x="0" y="-19050"/>
              <a:ext cx="2095500" cy="538402"/>
            </a:xfrm>
            <a:prstGeom prst="rect">
              <a:avLst/>
            </a:prstGeom>
          </p:spPr>
          <p:txBody>
            <a:bodyPr lIns="0" tIns="0" rIns="0" bIns="0" rtlCol="0" anchor="t"/>
            <a:lstStyle/>
            <a:p>
              <a:pPr algn="l">
                <a:lnSpc>
                  <a:spcPts val="1439"/>
                </a:lnSpc>
              </a:pPr>
              <a:r>
                <a:rPr lang="en-US" sz="1200">
                  <a:solidFill>
                    <a:srgbClr val="0913F7"/>
                  </a:solidFill>
                  <a:latin typeface="Calibri (MS)"/>
                  <a:ea typeface="Calibri (MS)"/>
                  <a:cs typeface="Calibri (MS)"/>
                  <a:sym typeface="Calibri (MS)"/>
                </a:rPr>
                <a:t>Teknik Tapisan Isu:  APKL, USG, dll</a:t>
              </a:r>
              <a:r>
                <a:rPr lang="en-US" sz="1200">
                  <a:solidFill>
                    <a:srgbClr val="000000"/>
                  </a:solidFill>
                  <a:latin typeface="Calibri (MS)"/>
                  <a:ea typeface="Calibri (MS)"/>
                  <a:cs typeface="Calibri (MS)"/>
                  <a:sym typeface="Calibri (MS)"/>
                </a:rPr>
                <a:t>*</a:t>
              </a:r>
            </a:p>
          </p:txBody>
        </p:sp>
      </p:grpSp>
      <p:grpSp>
        <p:nvGrpSpPr>
          <p:cNvPr id="142" name="Group 142"/>
          <p:cNvGrpSpPr/>
          <p:nvPr/>
        </p:nvGrpSpPr>
        <p:grpSpPr>
          <a:xfrm>
            <a:off x="7550945" y="2463070"/>
            <a:ext cx="41872" cy="778155"/>
            <a:chOff x="0" y="0"/>
            <a:chExt cx="55830" cy="1037540"/>
          </a:xfrm>
        </p:grpSpPr>
        <p:sp>
          <p:nvSpPr>
            <p:cNvPr id="143" name="Freeform 143"/>
            <p:cNvSpPr/>
            <p:nvPr/>
          </p:nvSpPr>
          <p:spPr>
            <a:xfrm>
              <a:off x="0" y="25273"/>
              <a:ext cx="55626" cy="986536"/>
            </a:xfrm>
            <a:custGeom>
              <a:avLst/>
              <a:gdLst/>
              <a:ahLst/>
              <a:cxnLst/>
              <a:rect l="l" t="t" r="r" b="b"/>
              <a:pathLst>
                <a:path w="55626" h="986536">
                  <a:moveTo>
                    <a:pt x="4826" y="986536"/>
                  </a:moveTo>
                  <a:lnTo>
                    <a:pt x="0" y="254"/>
                  </a:lnTo>
                  <a:lnTo>
                    <a:pt x="50800" y="0"/>
                  </a:lnTo>
                  <a:lnTo>
                    <a:pt x="55626" y="986282"/>
                  </a:lnTo>
                  <a:close/>
                </a:path>
              </a:pathLst>
            </a:custGeom>
            <a:solidFill>
              <a:srgbClr val="000000"/>
            </a:solidFill>
          </p:spPr>
        </p:sp>
      </p:grpSp>
      <p:sp>
        <p:nvSpPr>
          <p:cNvPr id="144" name="Freeform 144"/>
          <p:cNvSpPr/>
          <p:nvPr/>
        </p:nvSpPr>
        <p:spPr>
          <a:xfrm>
            <a:off x="8590556" y="3187324"/>
            <a:ext cx="1509039" cy="656136"/>
          </a:xfrm>
          <a:custGeom>
            <a:avLst/>
            <a:gdLst/>
            <a:ahLst/>
            <a:cxnLst/>
            <a:rect l="l" t="t" r="r" b="b"/>
            <a:pathLst>
              <a:path w="1509039" h="656136">
                <a:moveTo>
                  <a:pt x="0" y="0"/>
                </a:moveTo>
                <a:lnTo>
                  <a:pt x="1509038" y="0"/>
                </a:lnTo>
                <a:lnTo>
                  <a:pt x="1509038" y="656136"/>
                </a:lnTo>
                <a:lnTo>
                  <a:pt x="0" y="656136"/>
                </a:lnTo>
                <a:lnTo>
                  <a:pt x="0" y="0"/>
                </a:lnTo>
                <a:close/>
              </a:path>
            </a:pathLst>
          </a:custGeom>
          <a:blipFill>
            <a:blip r:embed="rId10"/>
            <a:stretch>
              <a:fillRect b="-2852"/>
            </a:stretch>
          </a:blipFill>
        </p:spPr>
      </p:sp>
      <p:sp>
        <p:nvSpPr>
          <p:cNvPr id="145" name="Freeform 145"/>
          <p:cNvSpPr/>
          <p:nvPr/>
        </p:nvSpPr>
        <p:spPr>
          <a:xfrm>
            <a:off x="8771270" y="3203392"/>
            <a:ext cx="1145286" cy="656024"/>
          </a:xfrm>
          <a:custGeom>
            <a:avLst/>
            <a:gdLst/>
            <a:ahLst/>
            <a:cxnLst/>
            <a:rect l="l" t="t" r="r" b="b"/>
            <a:pathLst>
              <a:path w="1145286" h="656024">
                <a:moveTo>
                  <a:pt x="0" y="0"/>
                </a:moveTo>
                <a:lnTo>
                  <a:pt x="1145286" y="0"/>
                </a:lnTo>
                <a:lnTo>
                  <a:pt x="1145286" y="656024"/>
                </a:lnTo>
                <a:lnTo>
                  <a:pt x="0" y="656024"/>
                </a:lnTo>
                <a:lnTo>
                  <a:pt x="0" y="0"/>
                </a:lnTo>
                <a:close/>
              </a:path>
            </a:pathLst>
          </a:custGeom>
          <a:blipFill>
            <a:blip r:embed="rId31"/>
            <a:stretch>
              <a:fillRect b="-383"/>
            </a:stretch>
          </a:blipFill>
        </p:spPr>
      </p:sp>
      <p:grpSp>
        <p:nvGrpSpPr>
          <p:cNvPr id="146" name="Group 146"/>
          <p:cNvGrpSpPr/>
          <p:nvPr/>
        </p:nvGrpSpPr>
        <p:grpSpPr>
          <a:xfrm>
            <a:off x="8622680" y="3219336"/>
            <a:ext cx="1369695" cy="517208"/>
            <a:chOff x="0" y="0"/>
            <a:chExt cx="1826260" cy="689610"/>
          </a:xfrm>
        </p:grpSpPr>
        <p:sp>
          <p:nvSpPr>
            <p:cNvPr id="147" name="Freeform 147"/>
            <p:cNvSpPr/>
            <p:nvPr/>
          </p:nvSpPr>
          <p:spPr>
            <a:xfrm>
              <a:off x="0" y="0"/>
              <a:ext cx="1825752" cy="688848"/>
            </a:xfrm>
            <a:custGeom>
              <a:avLst/>
              <a:gdLst/>
              <a:ahLst/>
              <a:cxnLst/>
              <a:rect l="l" t="t" r="r" b="b"/>
              <a:pathLst>
                <a:path w="1825752" h="688848">
                  <a:moveTo>
                    <a:pt x="1825752" y="0"/>
                  </a:moveTo>
                  <a:lnTo>
                    <a:pt x="0" y="0"/>
                  </a:lnTo>
                  <a:lnTo>
                    <a:pt x="0" y="688848"/>
                  </a:lnTo>
                  <a:lnTo>
                    <a:pt x="1825752" y="688848"/>
                  </a:lnTo>
                  <a:lnTo>
                    <a:pt x="1825752" y="0"/>
                  </a:lnTo>
                  <a:close/>
                </a:path>
              </a:pathLst>
            </a:custGeom>
            <a:solidFill>
              <a:srgbClr val="FFFF00"/>
            </a:solidFill>
          </p:spPr>
        </p:sp>
      </p:grpSp>
      <p:grpSp>
        <p:nvGrpSpPr>
          <p:cNvPr id="148" name="Group 148"/>
          <p:cNvGrpSpPr/>
          <p:nvPr/>
        </p:nvGrpSpPr>
        <p:grpSpPr>
          <a:xfrm>
            <a:off x="8688734" y="3193118"/>
            <a:ext cx="1383983" cy="443222"/>
            <a:chOff x="0" y="0"/>
            <a:chExt cx="1845310" cy="590962"/>
          </a:xfrm>
        </p:grpSpPr>
        <p:sp>
          <p:nvSpPr>
            <p:cNvPr id="149" name="Freeform 149"/>
            <p:cNvSpPr/>
            <p:nvPr/>
          </p:nvSpPr>
          <p:spPr>
            <a:xfrm>
              <a:off x="0" y="0"/>
              <a:ext cx="1845310" cy="590931"/>
            </a:xfrm>
            <a:custGeom>
              <a:avLst/>
              <a:gdLst/>
              <a:ahLst/>
              <a:cxnLst/>
              <a:rect l="l" t="t" r="r" b="b"/>
              <a:pathLst>
                <a:path w="1845310" h="590931">
                  <a:moveTo>
                    <a:pt x="9525" y="0"/>
                  </a:moveTo>
                  <a:lnTo>
                    <a:pt x="1835785" y="0"/>
                  </a:lnTo>
                  <a:cubicBezTo>
                    <a:pt x="1840992" y="0"/>
                    <a:pt x="1845310" y="4318"/>
                    <a:pt x="1845310" y="9525"/>
                  </a:cubicBezTo>
                  <a:lnTo>
                    <a:pt x="1845310" y="581406"/>
                  </a:lnTo>
                  <a:cubicBezTo>
                    <a:pt x="1845310" y="586613"/>
                    <a:pt x="1840992" y="590931"/>
                    <a:pt x="1835785" y="590931"/>
                  </a:cubicBezTo>
                  <a:lnTo>
                    <a:pt x="9525" y="590931"/>
                  </a:lnTo>
                  <a:cubicBezTo>
                    <a:pt x="4318" y="590931"/>
                    <a:pt x="0" y="586613"/>
                    <a:pt x="0" y="581406"/>
                  </a:cubicBezTo>
                  <a:lnTo>
                    <a:pt x="0" y="9525"/>
                  </a:lnTo>
                  <a:cubicBezTo>
                    <a:pt x="0" y="4318"/>
                    <a:pt x="4318" y="0"/>
                    <a:pt x="9525" y="0"/>
                  </a:cubicBezTo>
                  <a:moveTo>
                    <a:pt x="9525" y="19050"/>
                  </a:moveTo>
                  <a:lnTo>
                    <a:pt x="9525" y="9525"/>
                  </a:lnTo>
                  <a:lnTo>
                    <a:pt x="19050" y="9525"/>
                  </a:lnTo>
                  <a:lnTo>
                    <a:pt x="19050" y="581406"/>
                  </a:lnTo>
                  <a:lnTo>
                    <a:pt x="9525" y="581406"/>
                  </a:lnTo>
                  <a:lnTo>
                    <a:pt x="9525" y="571881"/>
                  </a:lnTo>
                  <a:lnTo>
                    <a:pt x="1835785" y="571881"/>
                  </a:lnTo>
                  <a:lnTo>
                    <a:pt x="1835785" y="581406"/>
                  </a:lnTo>
                  <a:lnTo>
                    <a:pt x="1826260" y="581406"/>
                  </a:lnTo>
                  <a:lnTo>
                    <a:pt x="1826260" y="9525"/>
                  </a:lnTo>
                  <a:lnTo>
                    <a:pt x="1835785" y="9525"/>
                  </a:lnTo>
                  <a:lnTo>
                    <a:pt x="1835785" y="19050"/>
                  </a:lnTo>
                  <a:lnTo>
                    <a:pt x="9525" y="19050"/>
                  </a:lnTo>
                  <a:close/>
                </a:path>
              </a:pathLst>
            </a:custGeom>
            <a:solidFill>
              <a:srgbClr val="000000"/>
            </a:solidFill>
          </p:spPr>
        </p:sp>
        <p:sp>
          <p:nvSpPr>
            <p:cNvPr id="150" name="TextBox 150"/>
            <p:cNvSpPr txBox="1"/>
            <p:nvPr/>
          </p:nvSpPr>
          <p:spPr>
            <a:xfrm>
              <a:off x="0" y="-19050"/>
              <a:ext cx="1845310" cy="610012"/>
            </a:xfrm>
            <a:prstGeom prst="rect">
              <a:avLst/>
            </a:prstGeom>
          </p:spPr>
          <p:txBody>
            <a:bodyPr lIns="50800" tIns="50800" rIns="50800" bIns="50800" rtlCol="0" anchor="t"/>
            <a:lstStyle/>
            <a:p>
              <a:pPr algn="l">
                <a:lnSpc>
                  <a:spcPts val="1439"/>
                </a:lnSpc>
              </a:pPr>
              <a:r>
                <a:rPr lang="en-US" sz="1200" b="1">
                  <a:solidFill>
                    <a:srgbClr val="000000"/>
                  </a:solidFill>
                  <a:latin typeface="Calibri (MS) Bold"/>
                  <a:ea typeface="Calibri (MS) Bold"/>
                  <a:cs typeface="Calibri (MS) Bold"/>
                  <a:sym typeface="Calibri (MS) Bold"/>
                </a:rPr>
                <a:t>Buatlah  Rumusan Isu</a:t>
              </a:r>
            </a:p>
          </p:txBody>
        </p:sp>
      </p:grpSp>
      <p:grpSp>
        <p:nvGrpSpPr>
          <p:cNvPr id="151" name="Group 151"/>
          <p:cNvGrpSpPr/>
          <p:nvPr/>
        </p:nvGrpSpPr>
        <p:grpSpPr>
          <a:xfrm>
            <a:off x="5144696" y="3828426"/>
            <a:ext cx="1409700" cy="428934"/>
            <a:chOff x="0" y="0"/>
            <a:chExt cx="1879600" cy="571912"/>
          </a:xfrm>
        </p:grpSpPr>
        <p:sp>
          <p:nvSpPr>
            <p:cNvPr id="152" name="Freeform 152"/>
            <p:cNvSpPr/>
            <p:nvPr/>
          </p:nvSpPr>
          <p:spPr>
            <a:xfrm>
              <a:off x="0" y="0"/>
              <a:ext cx="1879600" cy="571912"/>
            </a:xfrm>
            <a:custGeom>
              <a:avLst/>
              <a:gdLst/>
              <a:ahLst/>
              <a:cxnLst/>
              <a:rect l="l" t="t" r="r" b="b"/>
              <a:pathLst>
                <a:path w="1879600" h="571912">
                  <a:moveTo>
                    <a:pt x="0" y="0"/>
                  </a:moveTo>
                  <a:lnTo>
                    <a:pt x="1879600" y="0"/>
                  </a:lnTo>
                  <a:lnTo>
                    <a:pt x="1879600" y="571912"/>
                  </a:lnTo>
                  <a:lnTo>
                    <a:pt x="0" y="571912"/>
                  </a:lnTo>
                  <a:close/>
                </a:path>
              </a:pathLst>
            </a:custGeom>
            <a:solidFill>
              <a:srgbClr val="000000">
                <a:alpha val="0"/>
              </a:srgbClr>
            </a:solidFill>
          </p:spPr>
        </p:sp>
        <p:sp>
          <p:nvSpPr>
            <p:cNvPr id="153" name="TextBox 153"/>
            <p:cNvSpPr txBox="1"/>
            <p:nvPr/>
          </p:nvSpPr>
          <p:spPr>
            <a:xfrm>
              <a:off x="0" y="-19050"/>
              <a:ext cx="1879600" cy="590962"/>
            </a:xfrm>
            <a:prstGeom prst="rect">
              <a:avLst/>
            </a:prstGeom>
          </p:spPr>
          <p:txBody>
            <a:bodyPr lIns="0" tIns="0" rIns="0" bIns="0" rtlCol="0" anchor="t"/>
            <a:lstStyle/>
            <a:p>
              <a:pPr algn="l">
                <a:lnSpc>
                  <a:spcPts val="1439"/>
                </a:lnSpc>
              </a:pPr>
              <a:r>
                <a:rPr lang="en-US" sz="1200" b="1">
                  <a:solidFill>
                    <a:srgbClr val="000000"/>
                  </a:solidFill>
                  <a:latin typeface="Calibri (MS) Bold"/>
                  <a:ea typeface="Calibri (MS) Bold"/>
                  <a:cs typeface="Calibri (MS) Bold"/>
                  <a:sym typeface="Calibri (MS) Bold"/>
                </a:rPr>
                <a:t>Temukan  Penyebab Isu</a:t>
              </a:r>
            </a:p>
          </p:txBody>
        </p:sp>
      </p:grpSp>
      <p:sp>
        <p:nvSpPr>
          <p:cNvPr id="154" name="Freeform 154"/>
          <p:cNvSpPr/>
          <p:nvPr/>
        </p:nvSpPr>
        <p:spPr>
          <a:xfrm>
            <a:off x="10342894" y="3268693"/>
            <a:ext cx="542604" cy="299189"/>
          </a:xfrm>
          <a:custGeom>
            <a:avLst/>
            <a:gdLst/>
            <a:ahLst/>
            <a:cxnLst/>
            <a:rect l="l" t="t" r="r" b="b"/>
            <a:pathLst>
              <a:path w="542604" h="299189">
                <a:moveTo>
                  <a:pt x="0" y="0"/>
                </a:moveTo>
                <a:lnTo>
                  <a:pt x="542604" y="0"/>
                </a:lnTo>
                <a:lnTo>
                  <a:pt x="542604" y="299189"/>
                </a:lnTo>
                <a:lnTo>
                  <a:pt x="0" y="299189"/>
                </a:lnTo>
                <a:lnTo>
                  <a:pt x="0" y="0"/>
                </a:lnTo>
                <a:close/>
              </a:path>
            </a:pathLst>
          </a:custGeom>
          <a:blipFill>
            <a:blip r:embed="rId32"/>
            <a:stretch>
              <a:fillRect b="-22539"/>
            </a:stretch>
          </a:blipFill>
        </p:spPr>
      </p:sp>
      <p:grpSp>
        <p:nvGrpSpPr>
          <p:cNvPr id="155" name="Group 155"/>
          <p:cNvGrpSpPr/>
          <p:nvPr/>
        </p:nvGrpSpPr>
        <p:grpSpPr>
          <a:xfrm>
            <a:off x="8561816" y="1819092"/>
            <a:ext cx="1851660" cy="706755"/>
            <a:chOff x="0" y="0"/>
            <a:chExt cx="2468880" cy="942340"/>
          </a:xfrm>
        </p:grpSpPr>
        <p:sp>
          <p:nvSpPr>
            <p:cNvPr id="156" name="Freeform 156"/>
            <p:cNvSpPr/>
            <p:nvPr/>
          </p:nvSpPr>
          <p:spPr>
            <a:xfrm>
              <a:off x="0" y="0"/>
              <a:ext cx="2468880" cy="941832"/>
            </a:xfrm>
            <a:custGeom>
              <a:avLst/>
              <a:gdLst/>
              <a:ahLst/>
              <a:cxnLst/>
              <a:rect l="l" t="t" r="r" b="b"/>
              <a:pathLst>
                <a:path w="2468880" h="941832">
                  <a:moveTo>
                    <a:pt x="2468880" y="0"/>
                  </a:moveTo>
                  <a:lnTo>
                    <a:pt x="0" y="0"/>
                  </a:lnTo>
                  <a:lnTo>
                    <a:pt x="0" y="941832"/>
                  </a:lnTo>
                  <a:lnTo>
                    <a:pt x="2468880" y="941832"/>
                  </a:lnTo>
                  <a:lnTo>
                    <a:pt x="2468880" y="0"/>
                  </a:lnTo>
                  <a:close/>
                </a:path>
              </a:pathLst>
            </a:custGeom>
            <a:solidFill>
              <a:srgbClr val="FFFFFF"/>
            </a:solidFill>
          </p:spPr>
        </p:sp>
      </p:grpSp>
      <p:grpSp>
        <p:nvGrpSpPr>
          <p:cNvPr id="157" name="Group 157"/>
          <p:cNvGrpSpPr/>
          <p:nvPr/>
        </p:nvGrpSpPr>
        <p:grpSpPr>
          <a:xfrm>
            <a:off x="8391715" y="1828406"/>
            <a:ext cx="1865948" cy="721042"/>
            <a:chOff x="0" y="0"/>
            <a:chExt cx="2487930" cy="961390"/>
          </a:xfrm>
        </p:grpSpPr>
        <p:sp>
          <p:nvSpPr>
            <p:cNvPr id="158" name="Freeform 158"/>
            <p:cNvSpPr/>
            <p:nvPr/>
          </p:nvSpPr>
          <p:spPr>
            <a:xfrm>
              <a:off x="0" y="0"/>
              <a:ext cx="2487930" cy="960882"/>
            </a:xfrm>
            <a:custGeom>
              <a:avLst/>
              <a:gdLst/>
              <a:ahLst/>
              <a:cxnLst/>
              <a:rect l="l" t="t" r="r" b="b"/>
              <a:pathLst>
                <a:path w="2487930" h="960882">
                  <a:moveTo>
                    <a:pt x="9525" y="941832"/>
                  </a:moveTo>
                  <a:lnTo>
                    <a:pt x="2478405" y="941832"/>
                  </a:lnTo>
                  <a:lnTo>
                    <a:pt x="2478405" y="951357"/>
                  </a:lnTo>
                  <a:lnTo>
                    <a:pt x="2468880" y="951357"/>
                  </a:lnTo>
                  <a:lnTo>
                    <a:pt x="2468880" y="9525"/>
                  </a:lnTo>
                  <a:lnTo>
                    <a:pt x="2478405" y="9525"/>
                  </a:lnTo>
                  <a:lnTo>
                    <a:pt x="2478405" y="19050"/>
                  </a:lnTo>
                  <a:lnTo>
                    <a:pt x="9525" y="19050"/>
                  </a:lnTo>
                  <a:lnTo>
                    <a:pt x="9525" y="9525"/>
                  </a:lnTo>
                  <a:lnTo>
                    <a:pt x="19050" y="9525"/>
                  </a:lnTo>
                  <a:lnTo>
                    <a:pt x="19050" y="951357"/>
                  </a:lnTo>
                  <a:lnTo>
                    <a:pt x="9525" y="951357"/>
                  </a:lnTo>
                  <a:lnTo>
                    <a:pt x="9525" y="941832"/>
                  </a:lnTo>
                  <a:moveTo>
                    <a:pt x="9525" y="960882"/>
                  </a:moveTo>
                  <a:cubicBezTo>
                    <a:pt x="4318" y="960882"/>
                    <a:pt x="0" y="956564"/>
                    <a:pt x="0" y="951357"/>
                  </a:cubicBezTo>
                  <a:lnTo>
                    <a:pt x="0" y="9525"/>
                  </a:lnTo>
                  <a:cubicBezTo>
                    <a:pt x="0" y="4318"/>
                    <a:pt x="4318" y="0"/>
                    <a:pt x="9525" y="0"/>
                  </a:cubicBezTo>
                  <a:lnTo>
                    <a:pt x="2478405" y="0"/>
                  </a:lnTo>
                  <a:cubicBezTo>
                    <a:pt x="2483612" y="0"/>
                    <a:pt x="2487930" y="4318"/>
                    <a:pt x="2487930" y="9525"/>
                  </a:cubicBezTo>
                  <a:lnTo>
                    <a:pt x="2487930" y="951357"/>
                  </a:lnTo>
                  <a:cubicBezTo>
                    <a:pt x="2487930" y="956564"/>
                    <a:pt x="2483612" y="960882"/>
                    <a:pt x="2478405" y="960882"/>
                  </a:cubicBezTo>
                  <a:lnTo>
                    <a:pt x="9525" y="960882"/>
                  </a:lnTo>
                  <a:close/>
                </a:path>
              </a:pathLst>
            </a:custGeom>
            <a:solidFill>
              <a:srgbClr val="000000"/>
            </a:solidFill>
          </p:spPr>
        </p:sp>
      </p:grpSp>
      <p:grpSp>
        <p:nvGrpSpPr>
          <p:cNvPr id="159" name="Group 159"/>
          <p:cNvGrpSpPr/>
          <p:nvPr/>
        </p:nvGrpSpPr>
        <p:grpSpPr>
          <a:xfrm>
            <a:off x="8351520" y="1855243"/>
            <a:ext cx="1883468" cy="613599"/>
            <a:chOff x="0" y="0"/>
            <a:chExt cx="2511290" cy="818132"/>
          </a:xfrm>
        </p:grpSpPr>
        <p:sp>
          <p:nvSpPr>
            <p:cNvPr id="160" name="Freeform 160"/>
            <p:cNvSpPr/>
            <p:nvPr/>
          </p:nvSpPr>
          <p:spPr>
            <a:xfrm>
              <a:off x="0" y="0"/>
              <a:ext cx="2511290" cy="818132"/>
            </a:xfrm>
            <a:custGeom>
              <a:avLst/>
              <a:gdLst/>
              <a:ahLst/>
              <a:cxnLst/>
              <a:rect l="l" t="t" r="r" b="b"/>
              <a:pathLst>
                <a:path w="2511290" h="818132">
                  <a:moveTo>
                    <a:pt x="0" y="0"/>
                  </a:moveTo>
                  <a:lnTo>
                    <a:pt x="2511290" y="0"/>
                  </a:lnTo>
                  <a:lnTo>
                    <a:pt x="2511290" y="818132"/>
                  </a:lnTo>
                  <a:lnTo>
                    <a:pt x="0" y="818132"/>
                  </a:lnTo>
                  <a:close/>
                </a:path>
              </a:pathLst>
            </a:custGeom>
            <a:solidFill>
              <a:srgbClr val="000000">
                <a:alpha val="0"/>
              </a:srgbClr>
            </a:solidFill>
          </p:spPr>
        </p:sp>
        <p:sp>
          <p:nvSpPr>
            <p:cNvPr id="161" name="TextBox 161"/>
            <p:cNvSpPr txBox="1"/>
            <p:nvPr/>
          </p:nvSpPr>
          <p:spPr>
            <a:xfrm>
              <a:off x="0" y="-19050"/>
              <a:ext cx="2511290" cy="837182"/>
            </a:xfrm>
            <a:prstGeom prst="rect">
              <a:avLst/>
            </a:prstGeom>
          </p:spPr>
          <p:txBody>
            <a:bodyPr lIns="0" tIns="0" rIns="0" bIns="0" rtlCol="0" anchor="t"/>
            <a:lstStyle/>
            <a:p>
              <a:pPr algn="ctr">
                <a:lnSpc>
                  <a:spcPts val="1439"/>
                </a:lnSpc>
              </a:pPr>
              <a:r>
                <a:rPr lang="en-US" sz="1200">
                  <a:solidFill>
                    <a:srgbClr val="14132F"/>
                  </a:solidFill>
                  <a:latin typeface="Calibri (MS)"/>
                  <a:ea typeface="Calibri (MS)"/>
                  <a:cs typeface="Calibri (MS)"/>
                  <a:sym typeface="Calibri (MS)"/>
                </a:rPr>
                <a:t>Pernyataan negatif,  singkat, jelas, ada fokus,  lokus, waktu.</a:t>
              </a:r>
            </a:p>
          </p:txBody>
        </p:sp>
      </p:grpSp>
      <p:grpSp>
        <p:nvGrpSpPr>
          <p:cNvPr id="162" name="Group 162"/>
          <p:cNvGrpSpPr/>
          <p:nvPr/>
        </p:nvGrpSpPr>
        <p:grpSpPr>
          <a:xfrm>
            <a:off x="10932685" y="3180437"/>
            <a:ext cx="1457325" cy="443222"/>
            <a:chOff x="0" y="0"/>
            <a:chExt cx="1943100" cy="590962"/>
          </a:xfrm>
        </p:grpSpPr>
        <p:sp>
          <p:nvSpPr>
            <p:cNvPr id="163" name="Freeform 163"/>
            <p:cNvSpPr/>
            <p:nvPr/>
          </p:nvSpPr>
          <p:spPr>
            <a:xfrm>
              <a:off x="0" y="0"/>
              <a:ext cx="1943100" cy="590931"/>
            </a:xfrm>
            <a:custGeom>
              <a:avLst/>
              <a:gdLst/>
              <a:ahLst/>
              <a:cxnLst/>
              <a:rect l="l" t="t" r="r" b="b"/>
              <a:pathLst>
                <a:path w="1943100" h="590931">
                  <a:moveTo>
                    <a:pt x="9525" y="0"/>
                  </a:moveTo>
                  <a:lnTo>
                    <a:pt x="1933575" y="0"/>
                  </a:lnTo>
                  <a:cubicBezTo>
                    <a:pt x="1938782" y="0"/>
                    <a:pt x="1943100" y="4318"/>
                    <a:pt x="1943100" y="9525"/>
                  </a:cubicBezTo>
                  <a:lnTo>
                    <a:pt x="1943100" y="581406"/>
                  </a:lnTo>
                  <a:cubicBezTo>
                    <a:pt x="1943100" y="586613"/>
                    <a:pt x="1938782" y="590931"/>
                    <a:pt x="1933575" y="590931"/>
                  </a:cubicBezTo>
                  <a:lnTo>
                    <a:pt x="9525" y="590931"/>
                  </a:lnTo>
                  <a:cubicBezTo>
                    <a:pt x="4318" y="590931"/>
                    <a:pt x="0" y="586613"/>
                    <a:pt x="0" y="581406"/>
                  </a:cubicBezTo>
                  <a:lnTo>
                    <a:pt x="0" y="9525"/>
                  </a:lnTo>
                  <a:cubicBezTo>
                    <a:pt x="0" y="4318"/>
                    <a:pt x="4318" y="0"/>
                    <a:pt x="9525" y="0"/>
                  </a:cubicBezTo>
                  <a:moveTo>
                    <a:pt x="9525" y="19050"/>
                  </a:moveTo>
                  <a:lnTo>
                    <a:pt x="9525" y="9525"/>
                  </a:lnTo>
                  <a:lnTo>
                    <a:pt x="19050" y="9525"/>
                  </a:lnTo>
                  <a:lnTo>
                    <a:pt x="19050" y="581406"/>
                  </a:lnTo>
                  <a:lnTo>
                    <a:pt x="9525" y="581406"/>
                  </a:lnTo>
                  <a:lnTo>
                    <a:pt x="9525" y="571881"/>
                  </a:lnTo>
                  <a:lnTo>
                    <a:pt x="1933575" y="571881"/>
                  </a:lnTo>
                  <a:lnTo>
                    <a:pt x="1933575" y="581406"/>
                  </a:lnTo>
                  <a:lnTo>
                    <a:pt x="1924050" y="581406"/>
                  </a:lnTo>
                  <a:lnTo>
                    <a:pt x="1924050" y="9525"/>
                  </a:lnTo>
                  <a:lnTo>
                    <a:pt x="1933575" y="9525"/>
                  </a:lnTo>
                  <a:lnTo>
                    <a:pt x="1933575" y="19050"/>
                  </a:lnTo>
                  <a:lnTo>
                    <a:pt x="9525" y="19050"/>
                  </a:lnTo>
                  <a:close/>
                </a:path>
              </a:pathLst>
            </a:custGeom>
            <a:solidFill>
              <a:srgbClr val="000000"/>
            </a:solidFill>
          </p:spPr>
        </p:sp>
        <p:sp>
          <p:nvSpPr>
            <p:cNvPr id="164" name="TextBox 164"/>
            <p:cNvSpPr txBox="1"/>
            <p:nvPr/>
          </p:nvSpPr>
          <p:spPr>
            <a:xfrm>
              <a:off x="0" y="-19050"/>
              <a:ext cx="1943100" cy="610012"/>
            </a:xfrm>
            <a:prstGeom prst="rect">
              <a:avLst/>
            </a:prstGeom>
          </p:spPr>
          <p:txBody>
            <a:bodyPr lIns="50800" tIns="50800" rIns="50800" bIns="50800" rtlCol="0" anchor="t"/>
            <a:lstStyle/>
            <a:p>
              <a:pPr algn="l">
                <a:lnSpc>
                  <a:spcPts val="1439"/>
                </a:lnSpc>
              </a:pPr>
              <a:r>
                <a:rPr lang="en-US" sz="1200" b="1">
                  <a:solidFill>
                    <a:srgbClr val="000000"/>
                  </a:solidFill>
                  <a:latin typeface="Calibri (MS) Bold"/>
                  <a:ea typeface="Calibri (MS) Bold"/>
                  <a:cs typeface="Calibri (MS) Bold"/>
                  <a:sym typeface="Calibri (MS) Bold"/>
                </a:rPr>
                <a:t>Carilah Gagasan  Kreatif</a:t>
              </a:r>
            </a:p>
          </p:txBody>
        </p:sp>
      </p:grpSp>
      <p:sp>
        <p:nvSpPr>
          <p:cNvPr id="165" name="Freeform 165"/>
          <p:cNvSpPr/>
          <p:nvPr/>
        </p:nvSpPr>
        <p:spPr>
          <a:xfrm>
            <a:off x="13489525" y="1911509"/>
            <a:ext cx="1872284" cy="658978"/>
          </a:xfrm>
          <a:custGeom>
            <a:avLst/>
            <a:gdLst/>
            <a:ahLst/>
            <a:cxnLst/>
            <a:rect l="l" t="t" r="r" b="b"/>
            <a:pathLst>
              <a:path w="1872284" h="658978">
                <a:moveTo>
                  <a:pt x="0" y="0"/>
                </a:moveTo>
                <a:lnTo>
                  <a:pt x="1872284" y="0"/>
                </a:lnTo>
                <a:lnTo>
                  <a:pt x="1872284" y="658978"/>
                </a:lnTo>
                <a:lnTo>
                  <a:pt x="0" y="658978"/>
                </a:lnTo>
                <a:lnTo>
                  <a:pt x="0" y="0"/>
                </a:lnTo>
                <a:close/>
              </a:path>
            </a:pathLst>
          </a:custGeom>
          <a:blipFill>
            <a:blip r:embed="rId33"/>
            <a:stretch>
              <a:fillRect b="-3316"/>
            </a:stretch>
          </a:blipFill>
        </p:spPr>
      </p:sp>
      <p:sp>
        <p:nvSpPr>
          <p:cNvPr id="166" name="Freeform 166"/>
          <p:cNvSpPr/>
          <p:nvPr/>
        </p:nvSpPr>
        <p:spPr>
          <a:xfrm>
            <a:off x="13711317" y="1927912"/>
            <a:ext cx="1495081" cy="656024"/>
          </a:xfrm>
          <a:custGeom>
            <a:avLst/>
            <a:gdLst/>
            <a:ahLst/>
            <a:cxnLst/>
            <a:rect l="l" t="t" r="r" b="b"/>
            <a:pathLst>
              <a:path w="1495081" h="656024">
                <a:moveTo>
                  <a:pt x="0" y="0"/>
                </a:moveTo>
                <a:lnTo>
                  <a:pt x="1495081" y="0"/>
                </a:lnTo>
                <a:lnTo>
                  <a:pt x="1495081" y="656024"/>
                </a:lnTo>
                <a:lnTo>
                  <a:pt x="0" y="656024"/>
                </a:lnTo>
                <a:lnTo>
                  <a:pt x="0" y="0"/>
                </a:lnTo>
                <a:close/>
              </a:path>
            </a:pathLst>
          </a:custGeom>
          <a:blipFill>
            <a:blip r:embed="rId34"/>
            <a:stretch>
              <a:fillRect b="-160"/>
            </a:stretch>
          </a:blipFill>
        </p:spPr>
      </p:sp>
      <p:grpSp>
        <p:nvGrpSpPr>
          <p:cNvPr id="167" name="Group 167"/>
          <p:cNvGrpSpPr/>
          <p:nvPr/>
        </p:nvGrpSpPr>
        <p:grpSpPr>
          <a:xfrm>
            <a:off x="13514435" y="1936711"/>
            <a:ext cx="1784032" cy="443222"/>
            <a:chOff x="0" y="0"/>
            <a:chExt cx="2378710" cy="590962"/>
          </a:xfrm>
        </p:grpSpPr>
        <p:sp>
          <p:nvSpPr>
            <p:cNvPr id="168" name="Freeform 168"/>
            <p:cNvSpPr/>
            <p:nvPr/>
          </p:nvSpPr>
          <p:spPr>
            <a:xfrm>
              <a:off x="9525" y="9525"/>
              <a:ext cx="2359660" cy="571881"/>
            </a:xfrm>
            <a:custGeom>
              <a:avLst/>
              <a:gdLst/>
              <a:ahLst/>
              <a:cxnLst/>
              <a:rect l="l" t="t" r="r" b="b"/>
              <a:pathLst>
                <a:path w="2359660" h="571881">
                  <a:moveTo>
                    <a:pt x="0" y="0"/>
                  </a:moveTo>
                  <a:lnTo>
                    <a:pt x="2359660" y="0"/>
                  </a:lnTo>
                  <a:lnTo>
                    <a:pt x="2359660" y="571881"/>
                  </a:lnTo>
                  <a:lnTo>
                    <a:pt x="0" y="571881"/>
                  </a:lnTo>
                  <a:close/>
                </a:path>
              </a:pathLst>
            </a:custGeom>
            <a:solidFill>
              <a:srgbClr val="FF0000"/>
            </a:solidFill>
          </p:spPr>
        </p:sp>
        <p:sp>
          <p:nvSpPr>
            <p:cNvPr id="169" name="Freeform 169"/>
            <p:cNvSpPr/>
            <p:nvPr/>
          </p:nvSpPr>
          <p:spPr>
            <a:xfrm>
              <a:off x="0" y="0"/>
              <a:ext cx="2378710" cy="590931"/>
            </a:xfrm>
            <a:custGeom>
              <a:avLst/>
              <a:gdLst/>
              <a:ahLst/>
              <a:cxnLst/>
              <a:rect l="l" t="t" r="r" b="b"/>
              <a:pathLst>
                <a:path w="2378710" h="590931">
                  <a:moveTo>
                    <a:pt x="9525" y="0"/>
                  </a:moveTo>
                  <a:lnTo>
                    <a:pt x="2369185" y="0"/>
                  </a:lnTo>
                  <a:cubicBezTo>
                    <a:pt x="2374392" y="0"/>
                    <a:pt x="2378710" y="4318"/>
                    <a:pt x="2378710" y="9525"/>
                  </a:cubicBezTo>
                  <a:lnTo>
                    <a:pt x="2378710" y="581406"/>
                  </a:lnTo>
                  <a:cubicBezTo>
                    <a:pt x="2378710" y="586613"/>
                    <a:pt x="2374392" y="590931"/>
                    <a:pt x="2369185" y="590931"/>
                  </a:cubicBezTo>
                  <a:lnTo>
                    <a:pt x="9525" y="590931"/>
                  </a:lnTo>
                  <a:cubicBezTo>
                    <a:pt x="4318" y="590931"/>
                    <a:pt x="0" y="586613"/>
                    <a:pt x="0" y="581406"/>
                  </a:cubicBezTo>
                  <a:lnTo>
                    <a:pt x="0" y="9525"/>
                  </a:lnTo>
                  <a:cubicBezTo>
                    <a:pt x="0" y="4318"/>
                    <a:pt x="4318" y="0"/>
                    <a:pt x="9525" y="0"/>
                  </a:cubicBezTo>
                  <a:moveTo>
                    <a:pt x="9525" y="19050"/>
                  </a:moveTo>
                  <a:lnTo>
                    <a:pt x="9525" y="9525"/>
                  </a:lnTo>
                  <a:lnTo>
                    <a:pt x="19050" y="9525"/>
                  </a:lnTo>
                  <a:lnTo>
                    <a:pt x="19050" y="581406"/>
                  </a:lnTo>
                  <a:lnTo>
                    <a:pt x="9525" y="581406"/>
                  </a:lnTo>
                  <a:lnTo>
                    <a:pt x="9525" y="571881"/>
                  </a:lnTo>
                  <a:lnTo>
                    <a:pt x="2369185" y="571881"/>
                  </a:lnTo>
                  <a:lnTo>
                    <a:pt x="2369185" y="581406"/>
                  </a:lnTo>
                  <a:lnTo>
                    <a:pt x="2359660" y="581406"/>
                  </a:lnTo>
                  <a:lnTo>
                    <a:pt x="2359660" y="9525"/>
                  </a:lnTo>
                  <a:lnTo>
                    <a:pt x="2369185" y="9525"/>
                  </a:lnTo>
                  <a:lnTo>
                    <a:pt x="2369185" y="19050"/>
                  </a:lnTo>
                  <a:lnTo>
                    <a:pt x="9525" y="19050"/>
                  </a:lnTo>
                  <a:close/>
                </a:path>
              </a:pathLst>
            </a:custGeom>
            <a:solidFill>
              <a:srgbClr val="000000"/>
            </a:solidFill>
          </p:spPr>
        </p:sp>
        <p:sp>
          <p:nvSpPr>
            <p:cNvPr id="170" name="TextBox 170"/>
            <p:cNvSpPr txBox="1"/>
            <p:nvPr/>
          </p:nvSpPr>
          <p:spPr>
            <a:xfrm>
              <a:off x="0" y="-19050"/>
              <a:ext cx="2378710" cy="610012"/>
            </a:xfrm>
            <a:prstGeom prst="rect">
              <a:avLst/>
            </a:prstGeom>
          </p:spPr>
          <p:txBody>
            <a:bodyPr lIns="50800" tIns="50800" rIns="50800" bIns="50800" rtlCol="0" anchor="t"/>
            <a:lstStyle/>
            <a:p>
              <a:pPr algn="l">
                <a:lnSpc>
                  <a:spcPts val="1439"/>
                </a:lnSpc>
              </a:pPr>
              <a:r>
                <a:rPr lang="en-US" sz="1200">
                  <a:solidFill>
                    <a:srgbClr val="FFFFFF"/>
                  </a:solidFill>
                  <a:latin typeface="Calibri (MS)"/>
                  <a:ea typeface="Calibri (MS)"/>
                  <a:cs typeface="Calibri (MS)"/>
                  <a:sym typeface="Calibri (MS)"/>
                </a:rPr>
                <a:t>Konsultasikan dgn  Mentor</a:t>
              </a:r>
            </a:p>
          </p:txBody>
        </p:sp>
      </p:grpSp>
      <p:sp>
        <p:nvSpPr>
          <p:cNvPr id="171" name="Freeform 171"/>
          <p:cNvSpPr/>
          <p:nvPr/>
        </p:nvSpPr>
        <p:spPr>
          <a:xfrm>
            <a:off x="13489525" y="4360149"/>
            <a:ext cx="1872284" cy="656136"/>
          </a:xfrm>
          <a:custGeom>
            <a:avLst/>
            <a:gdLst/>
            <a:ahLst/>
            <a:cxnLst/>
            <a:rect l="l" t="t" r="r" b="b"/>
            <a:pathLst>
              <a:path w="1872284" h="656136">
                <a:moveTo>
                  <a:pt x="0" y="0"/>
                </a:moveTo>
                <a:lnTo>
                  <a:pt x="1872284" y="0"/>
                </a:lnTo>
                <a:lnTo>
                  <a:pt x="1872284" y="656136"/>
                </a:lnTo>
                <a:lnTo>
                  <a:pt x="0" y="656136"/>
                </a:lnTo>
                <a:lnTo>
                  <a:pt x="0" y="0"/>
                </a:lnTo>
                <a:close/>
              </a:path>
            </a:pathLst>
          </a:custGeom>
          <a:blipFill>
            <a:blip r:embed="rId35"/>
            <a:stretch>
              <a:fillRect b="-3763"/>
            </a:stretch>
          </a:blipFill>
        </p:spPr>
      </p:sp>
      <p:sp>
        <p:nvSpPr>
          <p:cNvPr id="172" name="Freeform 172"/>
          <p:cNvSpPr/>
          <p:nvPr/>
        </p:nvSpPr>
        <p:spPr>
          <a:xfrm>
            <a:off x="13706745" y="4376217"/>
            <a:ext cx="1474468" cy="656023"/>
          </a:xfrm>
          <a:custGeom>
            <a:avLst/>
            <a:gdLst/>
            <a:ahLst/>
            <a:cxnLst/>
            <a:rect l="l" t="t" r="r" b="b"/>
            <a:pathLst>
              <a:path w="1474468" h="656023">
                <a:moveTo>
                  <a:pt x="0" y="0"/>
                </a:moveTo>
                <a:lnTo>
                  <a:pt x="1474468" y="0"/>
                </a:lnTo>
                <a:lnTo>
                  <a:pt x="1474468" y="656024"/>
                </a:lnTo>
                <a:lnTo>
                  <a:pt x="0" y="656024"/>
                </a:lnTo>
                <a:lnTo>
                  <a:pt x="0" y="0"/>
                </a:lnTo>
                <a:close/>
              </a:path>
            </a:pathLst>
          </a:custGeom>
          <a:blipFill>
            <a:blip r:embed="rId36"/>
            <a:stretch>
              <a:fillRect b="-53"/>
            </a:stretch>
          </a:blipFill>
        </p:spPr>
      </p:sp>
      <p:grpSp>
        <p:nvGrpSpPr>
          <p:cNvPr id="173" name="Group 173"/>
          <p:cNvGrpSpPr/>
          <p:nvPr/>
        </p:nvGrpSpPr>
        <p:grpSpPr>
          <a:xfrm>
            <a:off x="13521579" y="4392162"/>
            <a:ext cx="1771650" cy="517207"/>
            <a:chOff x="0" y="0"/>
            <a:chExt cx="2362200" cy="689610"/>
          </a:xfrm>
        </p:grpSpPr>
        <p:sp>
          <p:nvSpPr>
            <p:cNvPr id="174" name="Freeform 174"/>
            <p:cNvSpPr/>
            <p:nvPr/>
          </p:nvSpPr>
          <p:spPr>
            <a:xfrm>
              <a:off x="0" y="0"/>
              <a:ext cx="2362200" cy="688848"/>
            </a:xfrm>
            <a:custGeom>
              <a:avLst/>
              <a:gdLst/>
              <a:ahLst/>
              <a:cxnLst/>
              <a:rect l="l" t="t" r="r" b="b"/>
              <a:pathLst>
                <a:path w="2362200" h="688848">
                  <a:moveTo>
                    <a:pt x="2362200" y="0"/>
                  </a:moveTo>
                  <a:lnTo>
                    <a:pt x="0" y="0"/>
                  </a:lnTo>
                  <a:lnTo>
                    <a:pt x="0" y="688848"/>
                  </a:lnTo>
                  <a:lnTo>
                    <a:pt x="2362200" y="688848"/>
                  </a:lnTo>
                  <a:lnTo>
                    <a:pt x="2362200" y="0"/>
                  </a:lnTo>
                  <a:close/>
                </a:path>
              </a:pathLst>
            </a:custGeom>
            <a:solidFill>
              <a:srgbClr val="B6FFAC"/>
            </a:solidFill>
          </p:spPr>
        </p:sp>
      </p:grpSp>
      <p:grpSp>
        <p:nvGrpSpPr>
          <p:cNvPr id="175" name="Group 175"/>
          <p:cNvGrpSpPr/>
          <p:nvPr/>
        </p:nvGrpSpPr>
        <p:grpSpPr>
          <a:xfrm>
            <a:off x="14379019" y="2735002"/>
            <a:ext cx="47625" cy="654367"/>
            <a:chOff x="0" y="0"/>
            <a:chExt cx="63500" cy="872490"/>
          </a:xfrm>
        </p:grpSpPr>
        <p:sp>
          <p:nvSpPr>
            <p:cNvPr id="176" name="Freeform 176"/>
            <p:cNvSpPr/>
            <p:nvPr/>
          </p:nvSpPr>
          <p:spPr>
            <a:xfrm>
              <a:off x="0" y="31750"/>
              <a:ext cx="63500" cy="807974"/>
            </a:xfrm>
            <a:custGeom>
              <a:avLst/>
              <a:gdLst/>
              <a:ahLst/>
              <a:cxnLst/>
              <a:rect l="l" t="t" r="r" b="b"/>
              <a:pathLst>
                <a:path w="63500" h="807974">
                  <a:moveTo>
                    <a:pt x="0" y="807974"/>
                  </a:moveTo>
                  <a:lnTo>
                    <a:pt x="0" y="0"/>
                  </a:lnTo>
                  <a:lnTo>
                    <a:pt x="63500" y="0"/>
                  </a:lnTo>
                  <a:lnTo>
                    <a:pt x="63500" y="807974"/>
                  </a:lnTo>
                  <a:close/>
                </a:path>
              </a:pathLst>
            </a:custGeom>
            <a:solidFill>
              <a:srgbClr val="000000"/>
            </a:solidFill>
          </p:spPr>
        </p:sp>
      </p:grpSp>
      <p:grpSp>
        <p:nvGrpSpPr>
          <p:cNvPr id="177" name="Group 177"/>
          <p:cNvGrpSpPr/>
          <p:nvPr/>
        </p:nvGrpSpPr>
        <p:grpSpPr>
          <a:xfrm>
            <a:off x="13514434" y="4385018"/>
            <a:ext cx="1785938" cy="442274"/>
            <a:chOff x="0" y="0"/>
            <a:chExt cx="2381250" cy="589698"/>
          </a:xfrm>
        </p:grpSpPr>
        <p:sp>
          <p:nvSpPr>
            <p:cNvPr id="178" name="Freeform 178"/>
            <p:cNvSpPr/>
            <p:nvPr/>
          </p:nvSpPr>
          <p:spPr>
            <a:xfrm>
              <a:off x="0" y="0"/>
              <a:ext cx="2381250" cy="589661"/>
            </a:xfrm>
            <a:custGeom>
              <a:avLst/>
              <a:gdLst/>
              <a:ahLst/>
              <a:cxnLst/>
              <a:rect l="l" t="t" r="r" b="b"/>
              <a:pathLst>
                <a:path w="2381250" h="589661">
                  <a:moveTo>
                    <a:pt x="9525" y="0"/>
                  </a:moveTo>
                  <a:lnTo>
                    <a:pt x="2371725" y="0"/>
                  </a:lnTo>
                  <a:cubicBezTo>
                    <a:pt x="2376932" y="0"/>
                    <a:pt x="2381250" y="4318"/>
                    <a:pt x="2381250" y="9525"/>
                  </a:cubicBezTo>
                  <a:lnTo>
                    <a:pt x="2381250" y="580136"/>
                  </a:lnTo>
                  <a:cubicBezTo>
                    <a:pt x="2381250" y="585343"/>
                    <a:pt x="2376932" y="589661"/>
                    <a:pt x="2371725" y="589661"/>
                  </a:cubicBezTo>
                  <a:lnTo>
                    <a:pt x="9525" y="589661"/>
                  </a:lnTo>
                  <a:cubicBezTo>
                    <a:pt x="4318" y="589661"/>
                    <a:pt x="0" y="585343"/>
                    <a:pt x="0" y="580136"/>
                  </a:cubicBezTo>
                  <a:lnTo>
                    <a:pt x="0" y="9525"/>
                  </a:lnTo>
                  <a:cubicBezTo>
                    <a:pt x="0" y="4318"/>
                    <a:pt x="4318" y="0"/>
                    <a:pt x="9525" y="0"/>
                  </a:cubicBezTo>
                  <a:moveTo>
                    <a:pt x="9525" y="19050"/>
                  </a:moveTo>
                  <a:lnTo>
                    <a:pt x="9525" y="9525"/>
                  </a:lnTo>
                  <a:lnTo>
                    <a:pt x="19050" y="9525"/>
                  </a:lnTo>
                  <a:lnTo>
                    <a:pt x="19050" y="580136"/>
                  </a:lnTo>
                  <a:lnTo>
                    <a:pt x="9525" y="580136"/>
                  </a:lnTo>
                  <a:lnTo>
                    <a:pt x="9525" y="570611"/>
                  </a:lnTo>
                  <a:lnTo>
                    <a:pt x="2371725" y="570611"/>
                  </a:lnTo>
                  <a:lnTo>
                    <a:pt x="2371725" y="580136"/>
                  </a:lnTo>
                  <a:lnTo>
                    <a:pt x="2362200" y="580136"/>
                  </a:lnTo>
                  <a:lnTo>
                    <a:pt x="2362200" y="9525"/>
                  </a:lnTo>
                  <a:lnTo>
                    <a:pt x="2371725" y="9525"/>
                  </a:lnTo>
                  <a:lnTo>
                    <a:pt x="2371725" y="19050"/>
                  </a:lnTo>
                  <a:lnTo>
                    <a:pt x="9525" y="19050"/>
                  </a:lnTo>
                  <a:close/>
                </a:path>
              </a:pathLst>
            </a:custGeom>
            <a:solidFill>
              <a:srgbClr val="000000"/>
            </a:solidFill>
          </p:spPr>
        </p:sp>
        <p:sp>
          <p:nvSpPr>
            <p:cNvPr id="179" name="TextBox 179"/>
            <p:cNvSpPr txBox="1"/>
            <p:nvPr/>
          </p:nvSpPr>
          <p:spPr>
            <a:xfrm>
              <a:off x="0" y="-19050"/>
              <a:ext cx="2381250" cy="608748"/>
            </a:xfrm>
            <a:prstGeom prst="rect">
              <a:avLst/>
            </a:prstGeom>
          </p:spPr>
          <p:txBody>
            <a:bodyPr lIns="50800" tIns="50800" rIns="50800" bIns="50800" rtlCol="0" anchor="t"/>
            <a:lstStyle/>
            <a:p>
              <a:pPr algn="l">
                <a:lnSpc>
                  <a:spcPts val="1439"/>
                </a:lnSpc>
              </a:pPr>
              <a:r>
                <a:rPr lang="en-US" sz="1200" b="1">
                  <a:solidFill>
                    <a:srgbClr val="000000"/>
                  </a:solidFill>
                  <a:latin typeface="Calibri (MS) Bold"/>
                  <a:ea typeface="Calibri (MS) Bold"/>
                  <a:cs typeface="Calibri (MS) Bold"/>
                  <a:sym typeface="Calibri (MS) Bold"/>
                </a:rPr>
                <a:t>Rumuskan  Tahapan Kegiatan</a:t>
              </a:r>
            </a:p>
          </p:txBody>
        </p:sp>
      </p:grpSp>
      <p:sp>
        <p:nvSpPr>
          <p:cNvPr id="180" name="Freeform 180"/>
          <p:cNvSpPr/>
          <p:nvPr/>
        </p:nvSpPr>
        <p:spPr>
          <a:xfrm>
            <a:off x="14295930" y="3764655"/>
            <a:ext cx="214312" cy="632460"/>
          </a:xfrm>
          <a:custGeom>
            <a:avLst/>
            <a:gdLst/>
            <a:ahLst/>
            <a:cxnLst/>
            <a:rect l="l" t="t" r="r" b="b"/>
            <a:pathLst>
              <a:path w="214312" h="632460">
                <a:moveTo>
                  <a:pt x="0" y="0"/>
                </a:moveTo>
                <a:lnTo>
                  <a:pt x="214312" y="0"/>
                </a:lnTo>
                <a:lnTo>
                  <a:pt x="214312" y="632460"/>
                </a:lnTo>
                <a:lnTo>
                  <a:pt x="0" y="632460"/>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181" name="Freeform 181"/>
          <p:cNvSpPr/>
          <p:nvPr/>
        </p:nvSpPr>
        <p:spPr>
          <a:xfrm>
            <a:off x="13487256" y="5466574"/>
            <a:ext cx="1874553" cy="656136"/>
          </a:xfrm>
          <a:custGeom>
            <a:avLst/>
            <a:gdLst/>
            <a:ahLst/>
            <a:cxnLst/>
            <a:rect l="l" t="t" r="r" b="b"/>
            <a:pathLst>
              <a:path w="1874553" h="656136">
                <a:moveTo>
                  <a:pt x="0" y="0"/>
                </a:moveTo>
                <a:lnTo>
                  <a:pt x="1874553" y="0"/>
                </a:lnTo>
                <a:lnTo>
                  <a:pt x="1874553" y="656136"/>
                </a:lnTo>
                <a:lnTo>
                  <a:pt x="0" y="656136"/>
                </a:lnTo>
                <a:lnTo>
                  <a:pt x="0" y="0"/>
                </a:lnTo>
                <a:close/>
              </a:path>
            </a:pathLst>
          </a:custGeom>
          <a:blipFill>
            <a:blip r:embed="rId35"/>
            <a:stretch>
              <a:fillRect b="-3889"/>
            </a:stretch>
          </a:blipFill>
        </p:spPr>
      </p:sp>
      <p:sp>
        <p:nvSpPr>
          <p:cNvPr id="182" name="Freeform 182"/>
          <p:cNvSpPr/>
          <p:nvPr/>
        </p:nvSpPr>
        <p:spPr>
          <a:xfrm>
            <a:off x="13859908" y="5482641"/>
            <a:ext cx="1163554" cy="656023"/>
          </a:xfrm>
          <a:custGeom>
            <a:avLst/>
            <a:gdLst/>
            <a:ahLst/>
            <a:cxnLst/>
            <a:rect l="l" t="t" r="r" b="b"/>
            <a:pathLst>
              <a:path w="1163554" h="656023">
                <a:moveTo>
                  <a:pt x="0" y="0"/>
                </a:moveTo>
                <a:lnTo>
                  <a:pt x="1163555" y="0"/>
                </a:lnTo>
                <a:lnTo>
                  <a:pt x="1163555" y="656023"/>
                </a:lnTo>
                <a:lnTo>
                  <a:pt x="0" y="656023"/>
                </a:lnTo>
                <a:lnTo>
                  <a:pt x="0" y="0"/>
                </a:lnTo>
                <a:close/>
              </a:path>
            </a:pathLst>
          </a:custGeom>
          <a:blipFill>
            <a:blip r:embed="rId39"/>
            <a:stretch>
              <a:fillRect b="-312"/>
            </a:stretch>
          </a:blipFill>
        </p:spPr>
      </p:sp>
      <p:grpSp>
        <p:nvGrpSpPr>
          <p:cNvPr id="183" name="Group 183"/>
          <p:cNvGrpSpPr/>
          <p:nvPr/>
        </p:nvGrpSpPr>
        <p:grpSpPr>
          <a:xfrm>
            <a:off x="13519294" y="5498586"/>
            <a:ext cx="1771650" cy="517207"/>
            <a:chOff x="0" y="0"/>
            <a:chExt cx="2362200" cy="689610"/>
          </a:xfrm>
        </p:grpSpPr>
        <p:sp>
          <p:nvSpPr>
            <p:cNvPr id="184" name="Freeform 184"/>
            <p:cNvSpPr/>
            <p:nvPr/>
          </p:nvSpPr>
          <p:spPr>
            <a:xfrm>
              <a:off x="0" y="0"/>
              <a:ext cx="2362200" cy="688848"/>
            </a:xfrm>
            <a:custGeom>
              <a:avLst/>
              <a:gdLst/>
              <a:ahLst/>
              <a:cxnLst/>
              <a:rect l="l" t="t" r="r" b="b"/>
              <a:pathLst>
                <a:path w="2362200" h="688848">
                  <a:moveTo>
                    <a:pt x="2362200" y="0"/>
                  </a:moveTo>
                  <a:lnTo>
                    <a:pt x="0" y="0"/>
                  </a:lnTo>
                  <a:lnTo>
                    <a:pt x="0" y="688848"/>
                  </a:lnTo>
                  <a:lnTo>
                    <a:pt x="2362200" y="688848"/>
                  </a:lnTo>
                  <a:lnTo>
                    <a:pt x="2362200" y="0"/>
                  </a:lnTo>
                  <a:close/>
                </a:path>
              </a:pathLst>
            </a:custGeom>
            <a:solidFill>
              <a:srgbClr val="B6FFAC"/>
            </a:solidFill>
          </p:spPr>
        </p:sp>
      </p:grpSp>
      <p:grpSp>
        <p:nvGrpSpPr>
          <p:cNvPr id="185" name="Group 185"/>
          <p:cNvGrpSpPr/>
          <p:nvPr/>
        </p:nvGrpSpPr>
        <p:grpSpPr>
          <a:xfrm>
            <a:off x="13512151" y="5491442"/>
            <a:ext cx="1785938" cy="531495"/>
            <a:chOff x="0" y="0"/>
            <a:chExt cx="2381250" cy="708660"/>
          </a:xfrm>
        </p:grpSpPr>
        <p:sp>
          <p:nvSpPr>
            <p:cNvPr id="186" name="Freeform 186"/>
            <p:cNvSpPr/>
            <p:nvPr/>
          </p:nvSpPr>
          <p:spPr>
            <a:xfrm>
              <a:off x="0" y="0"/>
              <a:ext cx="2381250" cy="707898"/>
            </a:xfrm>
            <a:custGeom>
              <a:avLst/>
              <a:gdLst/>
              <a:ahLst/>
              <a:cxnLst/>
              <a:rect l="l" t="t" r="r" b="b"/>
              <a:pathLst>
                <a:path w="2381250" h="707898">
                  <a:moveTo>
                    <a:pt x="9525" y="688848"/>
                  </a:moveTo>
                  <a:lnTo>
                    <a:pt x="2371725" y="688848"/>
                  </a:lnTo>
                  <a:lnTo>
                    <a:pt x="2371725" y="698373"/>
                  </a:lnTo>
                  <a:lnTo>
                    <a:pt x="2362200" y="698373"/>
                  </a:lnTo>
                  <a:lnTo>
                    <a:pt x="2362200" y="9525"/>
                  </a:lnTo>
                  <a:lnTo>
                    <a:pt x="2371725" y="9525"/>
                  </a:lnTo>
                  <a:lnTo>
                    <a:pt x="2371725" y="19050"/>
                  </a:lnTo>
                  <a:lnTo>
                    <a:pt x="9525" y="19050"/>
                  </a:lnTo>
                  <a:lnTo>
                    <a:pt x="9525" y="9525"/>
                  </a:lnTo>
                  <a:lnTo>
                    <a:pt x="19050" y="9525"/>
                  </a:lnTo>
                  <a:lnTo>
                    <a:pt x="19050" y="698373"/>
                  </a:lnTo>
                  <a:lnTo>
                    <a:pt x="9525" y="698373"/>
                  </a:lnTo>
                  <a:lnTo>
                    <a:pt x="9525" y="688848"/>
                  </a:lnTo>
                  <a:moveTo>
                    <a:pt x="9525" y="707898"/>
                  </a:moveTo>
                  <a:cubicBezTo>
                    <a:pt x="4318" y="707898"/>
                    <a:pt x="0" y="703580"/>
                    <a:pt x="0" y="698373"/>
                  </a:cubicBezTo>
                  <a:lnTo>
                    <a:pt x="0" y="9525"/>
                  </a:lnTo>
                  <a:cubicBezTo>
                    <a:pt x="0" y="4318"/>
                    <a:pt x="4318" y="0"/>
                    <a:pt x="9525" y="0"/>
                  </a:cubicBezTo>
                  <a:lnTo>
                    <a:pt x="2371725" y="0"/>
                  </a:lnTo>
                  <a:cubicBezTo>
                    <a:pt x="2376932" y="0"/>
                    <a:pt x="2381250" y="4318"/>
                    <a:pt x="2381250" y="9525"/>
                  </a:cubicBezTo>
                  <a:lnTo>
                    <a:pt x="2381250" y="698373"/>
                  </a:lnTo>
                  <a:cubicBezTo>
                    <a:pt x="2381250" y="703580"/>
                    <a:pt x="2376932" y="707898"/>
                    <a:pt x="2371725" y="707898"/>
                  </a:cubicBezTo>
                  <a:lnTo>
                    <a:pt x="9525" y="707898"/>
                  </a:lnTo>
                  <a:close/>
                </a:path>
              </a:pathLst>
            </a:custGeom>
            <a:solidFill>
              <a:srgbClr val="000000"/>
            </a:solidFill>
          </p:spPr>
        </p:sp>
      </p:grpSp>
      <p:grpSp>
        <p:nvGrpSpPr>
          <p:cNvPr id="187" name="Group 187"/>
          <p:cNvGrpSpPr/>
          <p:nvPr/>
        </p:nvGrpSpPr>
        <p:grpSpPr>
          <a:xfrm>
            <a:off x="13973828" y="5538020"/>
            <a:ext cx="867727" cy="388568"/>
            <a:chOff x="0" y="0"/>
            <a:chExt cx="1156970" cy="518090"/>
          </a:xfrm>
        </p:grpSpPr>
        <p:sp>
          <p:nvSpPr>
            <p:cNvPr id="188" name="Freeform 188"/>
            <p:cNvSpPr/>
            <p:nvPr/>
          </p:nvSpPr>
          <p:spPr>
            <a:xfrm>
              <a:off x="0" y="0"/>
              <a:ext cx="1156970" cy="518090"/>
            </a:xfrm>
            <a:custGeom>
              <a:avLst/>
              <a:gdLst/>
              <a:ahLst/>
              <a:cxnLst/>
              <a:rect l="l" t="t" r="r" b="b"/>
              <a:pathLst>
                <a:path w="1156970" h="518090">
                  <a:moveTo>
                    <a:pt x="0" y="0"/>
                  </a:moveTo>
                  <a:lnTo>
                    <a:pt x="1156970" y="0"/>
                  </a:lnTo>
                  <a:lnTo>
                    <a:pt x="1156970" y="518090"/>
                  </a:lnTo>
                  <a:lnTo>
                    <a:pt x="0" y="518090"/>
                  </a:lnTo>
                  <a:close/>
                </a:path>
              </a:pathLst>
            </a:custGeom>
            <a:solidFill>
              <a:srgbClr val="000000">
                <a:alpha val="0"/>
              </a:srgbClr>
            </a:solidFill>
          </p:spPr>
        </p:sp>
        <p:sp>
          <p:nvSpPr>
            <p:cNvPr id="189" name="TextBox 189"/>
            <p:cNvSpPr txBox="1"/>
            <p:nvPr/>
          </p:nvSpPr>
          <p:spPr>
            <a:xfrm>
              <a:off x="0" y="-19050"/>
              <a:ext cx="1156970" cy="537140"/>
            </a:xfrm>
            <a:prstGeom prst="rect">
              <a:avLst/>
            </a:prstGeom>
          </p:spPr>
          <p:txBody>
            <a:bodyPr lIns="0" tIns="0" rIns="0" bIns="0" rtlCol="0" anchor="t"/>
            <a:lstStyle/>
            <a:p>
              <a:pPr algn="l">
                <a:lnSpc>
                  <a:spcPts val="1439"/>
                </a:lnSpc>
              </a:pPr>
              <a:r>
                <a:rPr lang="en-US" sz="1200" b="1">
                  <a:solidFill>
                    <a:srgbClr val="000000"/>
                  </a:solidFill>
                  <a:latin typeface="Calibri (MS) Bold"/>
                  <a:ea typeface="Calibri (MS) Bold"/>
                  <a:cs typeface="Calibri (MS) Bold"/>
                  <a:sym typeface="Calibri (MS) Bold"/>
                </a:rPr>
                <a:t>Rumuskan  Output/Hasil</a:t>
              </a:r>
            </a:p>
          </p:txBody>
        </p:sp>
      </p:grpSp>
      <p:sp>
        <p:nvSpPr>
          <p:cNvPr id="190" name="Freeform 190"/>
          <p:cNvSpPr/>
          <p:nvPr/>
        </p:nvSpPr>
        <p:spPr>
          <a:xfrm>
            <a:off x="14296669" y="4909558"/>
            <a:ext cx="214312" cy="559118"/>
          </a:xfrm>
          <a:custGeom>
            <a:avLst/>
            <a:gdLst/>
            <a:ahLst/>
            <a:cxnLst/>
            <a:rect l="l" t="t" r="r" b="b"/>
            <a:pathLst>
              <a:path w="214312" h="559118">
                <a:moveTo>
                  <a:pt x="0" y="0"/>
                </a:moveTo>
                <a:lnTo>
                  <a:pt x="214313" y="0"/>
                </a:lnTo>
                <a:lnTo>
                  <a:pt x="214313" y="559118"/>
                </a:lnTo>
                <a:lnTo>
                  <a:pt x="0" y="559118"/>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191" name="Freeform 191"/>
          <p:cNvSpPr/>
          <p:nvPr/>
        </p:nvSpPr>
        <p:spPr>
          <a:xfrm>
            <a:off x="13489525" y="6531849"/>
            <a:ext cx="1872284" cy="656136"/>
          </a:xfrm>
          <a:custGeom>
            <a:avLst/>
            <a:gdLst/>
            <a:ahLst/>
            <a:cxnLst/>
            <a:rect l="l" t="t" r="r" b="b"/>
            <a:pathLst>
              <a:path w="1872284" h="656136">
                <a:moveTo>
                  <a:pt x="0" y="0"/>
                </a:moveTo>
                <a:lnTo>
                  <a:pt x="1872284" y="0"/>
                </a:lnTo>
                <a:lnTo>
                  <a:pt x="1872284" y="656136"/>
                </a:lnTo>
                <a:lnTo>
                  <a:pt x="0" y="656136"/>
                </a:lnTo>
                <a:lnTo>
                  <a:pt x="0" y="0"/>
                </a:lnTo>
                <a:close/>
              </a:path>
            </a:pathLst>
          </a:custGeom>
          <a:blipFill>
            <a:blip r:embed="rId35"/>
            <a:stretch>
              <a:fillRect b="-3763"/>
            </a:stretch>
          </a:blipFill>
        </p:spPr>
      </p:sp>
      <p:sp>
        <p:nvSpPr>
          <p:cNvPr id="192" name="Freeform 192"/>
          <p:cNvSpPr/>
          <p:nvPr/>
        </p:nvSpPr>
        <p:spPr>
          <a:xfrm>
            <a:off x="13848477" y="6547917"/>
            <a:ext cx="1190987" cy="656023"/>
          </a:xfrm>
          <a:custGeom>
            <a:avLst/>
            <a:gdLst/>
            <a:ahLst/>
            <a:cxnLst/>
            <a:rect l="l" t="t" r="r" b="b"/>
            <a:pathLst>
              <a:path w="1190987" h="656023">
                <a:moveTo>
                  <a:pt x="0" y="0"/>
                </a:moveTo>
                <a:lnTo>
                  <a:pt x="1190986" y="0"/>
                </a:lnTo>
                <a:lnTo>
                  <a:pt x="1190986" y="656024"/>
                </a:lnTo>
                <a:lnTo>
                  <a:pt x="0" y="656024"/>
                </a:lnTo>
                <a:lnTo>
                  <a:pt x="0" y="0"/>
                </a:lnTo>
                <a:close/>
              </a:path>
            </a:pathLst>
          </a:custGeom>
          <a:blipFill>
            <a:blip r:embed="rId42"/>
            <a:stretch>
              <a:fillRect b="-213"/>
            </a:stretch>
          </a:blipFill>
        </p:spPr>
      </p:sp>
      <p:grpSp>
        <p:nvGrpSpPr>
          <p:cNvPr id="193" name="Group 193"/>
          <p:cNvGrpSpPr/>
          <p:nvPr/>
        </p:nvGrpSpPr>
        <p:grpSpPr>
          <a:xfrm>
            <a:off x="13521579" y="6563860"/>
            <a:ext cx="1769745" cy="517207"/>
            <a:chOff x="0" y="0"/>
            <a:chExt cx="2359660" cy="689610"/>
          </a:xfrm>
        </p:grpSpPr>
        <p:sp>
          <p:nvSpPr>
            <p:cNvPr id="194" name="Freeform 194"/>
            <p:cNvSpPr/>
            <p:nvPr/>
          </p:nvSpPr>
          <p:spPr>
            <a:xfrm>
              <a:off x="0" y="0"/>
              <a:ext cx="2359152" cy="688848"/>
            </a:xfrm>
            <a:custGeom>
              <a:avLst/>
              <a:gdLst/>
              <a:ahLst/>
              <a:cxnLst/>
              <a:rect l="l" t="t" r="r" b="b"/>
              <a:pathLst>
                <a:path w="2359152" h="688848">
                  <a:moveTo>
                    <a:pt x="2359152" y="0"/>
                  </a:moveTo>
                  <a:lnTo>
                    <a:pt x="0" y="0"/>
                  </a:lnTo>
                  <a:lnTo>
                    <a:pt x="0" y="688848"/>
                  </a:lnTo>
                  <a:lnTo>
                    <a:pt x="2359152" y="688848"/>
                  </a:lnTo>
                  <a:lnTo>
                    <a:pt x="2359152" y="0"/>
                  </a:lnTo>
                  <a:close/>
                </a:path>
              </a:pathLst>
            </a:custGeom>
            <a:solidFill>
              <a:srgbClr val="B6FFAC"/>
            </a:solidFill>
          </p:spPr>
        </p:sp>
      </p:grpSp>
      <p:grpSp>
        <p:nvGrpSpPr>
          <p:cNvPr id="195" name="Group 195"/>
          <p:cNvGrpSpPr/>
          <p:nvPr/>
        </p:nvGrpSpPr>
        <p:grpSpPr>
          <a:xfrm>
            <a:off x="13514435" y="6556717"/>
            <a:ext cx="1784032" cy="531495"/>
            <a:chOff x="0" y="0"/>
            <a:chExt cx="2378710" cy="708660"/>
          </a:xfrm>
        </p:grpSpPr>
        <p:sp>
          <p:nvSpPr>
            <p:cNvPr id="196" name="Freeform 196"/>
            <p:cNvSpPr/>
            <p:nvPr/>
          </p:nvSpPr>
          <p:spPr>
            <a:xfrm>
              <a:off x="0" y="0"/>
              <a:ext cx="2378202" cy="707898"/>
            </a:xfrm>
            <a:custGeom>
              <a:avLst/>
              <a:gdLst/>
              <a:ahLst/>
              <a:cxnLst/>
              <a:rect l="l" t="t" r="r" b="b"/>
              <a:pathLst>
                <a:path w="2378202" h="707898">
                  <a:moveTo>
                    <a:pt x="9525" y="688848"/>
                  </a:moveTo>
                  <a:lnTo>
                    <a:pt x="2368677" y="688848"/>
                  </a:lnTo>
                  <a:lnTo>
                    <a:pt x="2368677" y="698373"/>
                  </a:lnTo>
                  <a:lnTo>
                    <a:pt x="2359152" y="698373"/>
                  </a:lnTo>
                  <a:lnTo>
                    <a:pt x="2359152" y="9525"/>
                  </a:lnTo>
                  <a:lnTo>
                    <a:pt x="2368677" y="9525"/>
                  </a:lnTo>
                  <a:lnTo>
                    <a:pt x="2368677" y="19050"/>
                  </a:lnTo>
                  <a:lnTo>
                    <a:pt x="9525" y="19050"/>
                  </a:lnTo>
                  <a:lnTo>
                    <a:pt x="9525" y="9525"/>
                  </a:lnTo>
                  <a:lnTo>
                    <a:pt x="19050" y="9525"/>
                  </a:lnTo>
                  <a:lnTo>
                    <a:pt x="19050" y="698373"/>
                  </a:lnTo>
                  <a:lnTo>
                    <a:pt x="9525" y="698373"/>
                  </a:lnTo>
                  <a:lnTo>
                    <a:pt x="9525" y="688848"/>
                  </a:lnTo>
                  <a:moveTo>
                    <a:pt x="9525" y="707898"/>
                  </a:moveTo>
                  <a:cubicBezTo>
                    <a:pt x="4318" y="707898"/>
                    <a:pt x="0" y="703580"/>
                    <a:pt x="0" y="698373"/>
                  </a:cubicBezTo>
                  <a:lnTo>
                    <a:pt x="0" y="9525"/>
                  </a:lnTo>
                  <a:cubicBezTo>
                    <a:pt x="0" y="4318"/>
                    <a:pt x="4318" y="0"/>
                    <a:pt x="9525" y="0"/>
                  </a:cubicBezTo>
                  <a:lnTo>
                    <a:pt x="2368677" y="0"/>
                  </a:lnTo>
                  <a:cubicBezTo>
                    <a:pt x="2373884" y="0"/>
                    <a:pt x="2378202" y="4318"/>
                    <a:pt x="2378202" y="9525"/>
                  </a:cubicBezTo>
                  <a:lnTo>
                    <a:pt x="2378202" y="698373"/>
                  </a:lnTo>
                  <a:cubicBezTo>
                    <a:pt x="2378202" y="703580"/>
                    <a:pt x="2373884" y="707898"/>
                    <a:pt x="2368677" y="707898"/>
                  </a:cubicBezTo>
                  <a:lnTo>
                    <a:pt x="9525" y="707898"/>
                  </a:lnTo>
                  <a:close/>
                </a:path>
              </a:pathLst>
            </a:custGeom>
            <a:solidFill>
              <a:srgbClr val="000000"/>
            </a:solidFill>
          </p:spPr>
        </p:sp>
      </p:grpSp>
      <p:grpSp>
        <p:nvGrpSpPr>
          <p:cNvPr id="197" name="Group 197"/>
          <p:cNvGrpSpPr/>
          <p:nvPr/>
        </p:nvGrpSpPr>
        <p:grpSpPr>
          <a:xfrm>
            <a:off x="13961634" y="6603297"/>
            <a:ext cx="893445" cy="388568"/>
            <a:chOff x="0" y="0"/>
            <a:chExt cx="1191260" cy="518090"/>
          </a:xfrm>
        </p:grpSpPr>
        <p:sp>
          <p:nvSpPr>
            <p:cNvPr id="198" name="Freeform 198"/>
            <p:cNvSpPr/>
            <p:nvPr/>
          </p:nvSpPr>
          <p:spPr>
            <a:xfrm>
              <a:off x="0" y="0"/>
              <a:ext cx="1191260" cy="518090"/>
            </a:xfrm>
            <a:custGeom>
              <a:avLst/>
              <a:gdLst/>
              <a:ahLst/>
              <a:cxnLst/>
              <a:rect l="l" t="t" r="r" b="b"/>
              <a:pathLst>
                <a:path w="1191260" h="518090">
                  <a:moveTo>
                    <a:pt x="0" y="0"/>
                  </a:moveTo>
                  <a:lnTo>
                    <a:pt x="1191260" y="0"/>
                  </a:lnTo>
                  <a:lnTo>
                    <a:pt x="1191260" y="518090"/>
                  </a:lnTo>
                  <a:lnTo>
                    <a:pt x="0" y="518090"/>
                  </a:lnTo>
                  <a:close/>
                </a:path>
              </a:pathLst>
            </a:custGeom>
            <a:solidFill>
              <a:srgbClr val="000000">
                <a:alpha val="0"/>
              </a:srgbClr>
            </a:solidFill>
          </p:spPr>
        </p:sp>
        <p:sp>
          <p:nvSpPr>
            <p:cNvPr id="199" name="TextBox 199"/>
            <p:cNvSpPr txBox="1"/>
            <p:nvPr/>
          </p:nvSpPr>
          <p:spPr>
            <a:xfrm>
              <a:off x="0" y="-19050"/>
              <a:ext cx="1191260" cy="537140"/>
            </a:xfrm>
            <a:prstGeom prst="rect">
              <a:avLst/>
            </a:prstGeom>
          </p:spPr>
          <p:txBody>
            <a:bodyPr lIns="0" tIns="0" rIns="0" bIns="0" rtlCol="0" anchor="t"/>
            <a:lstStyle/>
            <a:p>
              <a:pPr algn="l">
                <a:lnSpc>
                  <a:spcPts val="1439"/>
                </a:lnSpc>
              </a:pPr>
              <a:r>
                <a:rPr lang="en-US" sz="1200" b="1">
                  <a:solidFill>
                    <a:srgbClr val="FF0000"/>
                  </a:solidFill>
                  <a:latin typeface="Calibri (MS) Bold"/>
                  <a:ea typeface="Calibri (MS) Bold"/>
                  <a:cs typeface="Calibri (MS) Bold"/>
                  <a:sym typeface="Calibri (MS) Bold"/>
                </a:rPr>
                <a:t>Keterkaitan</a:t>
              </a:r>
            </a:p>
            <a:p>
              <a:pPr algn="l">
                <a:lnSpc>
                  <a:spcPts val="1439"/>
                </a:lnSpc>
              </a:pPr>
              <a:r>
                <a:rPr lang="en-US" sz="1200" b="1">
                  <a:solidFill>
                    <a:srgbClr val="FF0000"/>
                  </a:solidFill>
                  <a:latin typeface="Calibri (MS) Bold"/>
                  <a:ea typeface="Calibri (MS) Bold"/>
                  <a:cs typeface="Calibri (MS) Bold"/>
                  <a:sym typeface="Calibri (MS) Bold"/>
                </a:rPr>
                <a:t>Substansi MP</a:t>
              </a:r>
            </a:p>
          </p:txBody>
        </p:sp>
      </p:grpSp>
      <p:sp>
        <p:nvSpPr>
          <p:cNvPr id="200" name="Freeform 200"/>
          <p:cNvSpPr/>
          <p:nvPr/>
        </p:nvSpPr>
        <p:spPr>
          <a:xfrm>
            <a:off x="14293640" y="5993504"/>
            <a:ext cx="214312" cy="576262"/>
          </a:xfrm>
          <a:custGeom>
            <a:avLst/>
            <a:gdLst/>
            <a:ahLst/>
            <a:cxnLst/>
            <a:rect l="l" t="t" r="r" b="b"/>
            <a:pathLst>
              <a:path w="214312" h="576262">
                <a:moveTo>
                  <a:pt x="0" y="0"/>
                </a:moveTo>
                <a:lnTo>
                  <a:pt x="214312" y="0"/>
                </a:lnTo>
                <a:lnTo>
                  <a:pt x="214312" y="576262"/>
                </a:lnTo>
                <a:lnTo>
                  <a:pt x="0" y="576262"/>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sp>
      <p:sp>
        <p:nvSpPr>
          <p:cNvPr id="201" name="Freeform 201"/>
          <p:cNvSpPr/>
          <p:nvPr/>
        </p:nvSpPr>
        <p:spPr>
          <a:xfrm>
            <a:off x="13489525" y="7635948"/>
            <a:ext cx="1872284" cy="656136"/>
          </a:xfrm>
          <a:custGeom>
            <a:avLst/>
            <a:gdLst/>
            <a:ahLst/>
            <a:cxnLst/>
            <a:rect l="l" t="t" r="r" b="b"/>
            <a:pathLst>
              <a:path w="1872284" h="656136">
                <a:moveTo>
                  <a:pt x="0" y="0"/>
                </a:moveTo>
                <a:lnTo>
                  <a:pt x="1872284" y="0"/>
                </a:lnTo>
                <a:lnTo>
                  <a:pt x="1872284" y="656136"/>
                </a:lnTo>
                <a:lnTo>
                  <a:pt x="0" y="656136"/>
                </a:lnTo>
                <a:lnTo>
                  <a:pt x="0" y="0"/>
                </a:lnTo>
                <a:close/>
              </a:path>
            </a:pathLst>
          </a:custGeom>
          <a:blipFill>
            <a:blip r:embed="rId35"/>
            <a:stretch>
              <a:fillRect b="-3763"/>
            </a:stretch>
          </a:blipFill>
        </p:spPr>
      </p:sp>
      <p:sp>
        <p:nvSpPr>
          <p:cNvPr id="202" name="Freeform 202"/>
          <p:cNvSpPr/>
          <p:nvPr/>
        </p:nvSpPr>
        <p:spPr>
          <a:xfrm>
            <a:off x="13565013" y="7651996"/>
            <a:ext cx="1787652" cy="656023"/>
          </a:xfrm>
          <a:custGeom>
            <a:avLst/>
            <a:gdLst/>
            <a:ahLst/>
            <a:cxnLst/>
            <a:rect l="l" t="t" r="r" b="b"/>
            <a:pathLst>
              <a:path w="1787652" h="656023">
                <a:moveTo>
                  <a:pt x="0" y="0"/>
                </a:moveTo>
                <a:lnTo>
                  <a:pt x="1787652" y="0"/>
                </a:lnTo>
                <a:lnTo>
                  <a:pt x="1787652" y="656024"/>
                </a:lnTo>
                <a:lnTo>
                  <a:pt x="0" y="656024"/>
                </a:lnTo>
                <a:lnTo>
                  <a:pt x="0" y="0"/>
                </a:lnTo>
                <a:close/>
              </a:path>
            </a:pathLst>
          </a:custGeom>
          <a:blipFill>
            <a:blip r:embed="rId45"/>
            <a:stretch>
              <a:fillRect b="-12"/>
            </a:stretch>
          </a:blipFill>
        </p:spPr>
      </p:sp>
      <p:grpSp>
        <p:nvGrpSpPr>
          <p:cNvPr id="203" name="Group 203"/>
          <p:cNvGrpSpPr/>
          <p:nvPr/>
        </p:nvGrpSpPr>
        <p:grpSpPr>
          <a:xfrm>
            <a:off x="13521579" y="7667998"/>
            <a:ext cx="1771650" cy="517207"/>
            <a:chOff x="0" y="0"/>
            <a:chExt cx="2362200" cy="689610"/>
          </a:xfrm>
        </p:grpSpPr>
        <p:sp>
          <p:nvSpPr>
            <p:cNvPr id="204" name="Freeform 204"/>
            <p:cNvSpPr/>
            <p:nvPr/>
          </p:nvSpPr>
          <p:spPr>
            <a:xfrm>
              <a:off x="0" y="0"/>
              <a:ext cx="2362200" cy="688848"/>
            </a:xfrm>
            <a:custGeom>
              <a:avLst/>
              <a:gdLst/>
              <a:ahLst/>
              <a:cxnLst/>
              <a:rect l="l" t="t" r="r" b="b"/>
              <a:pathLst>
                <a:path w="2362200" h="688848">
                  <a:moveTo>
                    <a:pt x="2362200" y="0"/>
                  </a:moveTo>
                  <a:lnTo>
                    <a:pt x="0" y="0"/>
                  </a:lnTo>
                  <a:lnTo>
                    <a:pt x="0" y="688848"/>
                  </a:lnTo>
                  <a:lnTo>
                    <a:pt x="2362200" y="688848"/>
                  </a:lnTo>
                  <a:lnTo>
                    <a:pt x="2362200" y="0"/>
                  </a:lnTo>
                  <a:close/>
                </a:path>
              </a:pathLst>
            </a:custGeom>
            <a:solidFill>
              <a:srgbClr val="B6FFAC"/>
            </a:solidFill>
          </p:spPr>
        </p:sp>
      </p:grpSp>
      <p:grpSp>
        <p:nvGrpSpPr>
          <p:cNvPr id="205" name="Group 205"/>
          <p:cNvGrpSpPr/>
          <p:nvPr/>
        </p:nvGrpSpPr>
        <p:grpSpPr>
          <a:xfrm>
            <a:off x="13514435" y="7660855"/>
            <a:ext cx="1785938" cy="531495"/>
            <a:chOff x="0" y="0"/>
            <a:chExt cx="2381250" cy="708660"/>
          </a:xfrm>
        </p:grpSpPr>
        <p:sp>
          <p:nvSpPr>
            <p:cNvPr id="206" name="Freeform 206"/>
            <p:cNvSpPr/>
            <p:nvPr/>
          </p:nvSpPr>
          <p:spPr>
            <a:xfrm>
              <a:off x="0" y="0"/>
              <a:ext cx="2381250" cy="707898"/>
            </a:xfrm>
            <a:custGeom>
              <a:avLst/>
              <a:gdLst/>
              <a:ahLst/>
              <a:cxnLst/>
              <a:rect l="l" t="t" r="r" b="b"/>
              <a:pathLst>
                <a:path w="2381250" h="707898">
                  <a:moveTo>
                    <a:pt x="9525" y="688848"/>
                  </a:moveTo>
                  <a:lnTo>
                    <a:pt x="2371725" y="688848"/>
                  </a:lnTo>
                  <a:lnTo>
                    <a:pt x="2371725" y="698373"/>
                  </a:lnTo>
                  <a:lnTo>
                    <a:pt x="2362200" y="698373"/>
                  </a:lnTo>
                  <a:lnTo>
                    <a:pt x="2362200" y="9525"/>
                  </a:lnTo>
                  <a:lnTo>
                    <a:pt x="2371725" y="9525"/>
                  </a:lnTo>
                  <a:lnTo>
                    <a:pt x="2371725" y="19050"/>
                  </a:lnTo>
                  <a:lnTo>
                    <a:pt x="9525" y="19050"/>
                  </a:lnTo>
                  <a:lnTo>
                    <a:pt x="9525" y="9525"/>
                  </a:lnTo>
                  <a:lnTo>
                    <a:pt x="19050" y="9525"/>
                  </a:lnTo>
                  <a:lnTo>
                    <a:pt x="19050" y="698373"/>
                  </a:lnTo>
                  <a:lnTo>
                    <a:pt x="9525" y="698373"/>
                  </a:lnTo>
                  <a:lnTo>
                    <a:pt x="9525" y="688848"/>
                  </a:lnTo>
                  <a:moveTo>
                    <a:pt x="9525" y="707898"/>
                  </a:moveTo>
                  <a:cubicBezTo>
                    <a:pt x="4318" y="707898"/>
                    <a:pt x="0" y="703580"/>
                    <a:pt x="0" y="698373"/>
                  </a:cubicBezTo>
                  <a:lnTo>
                    <a:pt x="0" y="9525"/>
                  </a:lnTo>
                  <a:cubicBezTo>
                    <a:pt x="0" y="4318"/>
                    <a:pt x="4318" y="0"/>
                    <a:pt x="9525" y="0"/>
                  </a:cubicBezTo>
                  <a:lnTo>
                    <a:pt x="2371725" y="0"/>
                  </a:lnTo>
                  <a:cubicBezTo>
                    <a:pt x="2376932" y="0"/>
                    <a:pt x="2381250" y="4318"/>
                    <a:pt x="2381250" y="9525"/>
                  </a:cubicBezTo>
                  <a:lnTo>
                    <a:pt x="2381250" y="698373"/>
                  </a:lnTo>
                  <a:cubicBezTo>
                    <a:pt x="2381250" y="703580"/>
                    <a:pt x="2376932" y="707898"/>
                    <a:pt x="2371725" y="707898"/>
                  </a:cubicBezTo>
                  <a:lnTo>
                    <a:pt x="9525" y="707898"/>
                  </a:lnTo>
                  <a:close/>
                </a:path>
              </a:pathLst>
            </a:custGeom>
            <a:solidFill>
              <a:srgbClr val="000000"/>
            </a:solidFill>
          </p:spPr>
        </p:sp>
      </p:grpSp>
      <p:grpSp>
        <p:nvGrpSpPr>
          <p:cNvPr id="207" name="Group 207"/>
          <p:cNvGrpSpPr/>
          <p:nvPr/>
        </p:nvGrpSpPr>
        <p:grpSpPr>
          <a:xfrm>
            <a:off x="13679505" y="7708844"/>
            <a:ext cx="1458277" cy="388568"/>
            <a:chOff x="0" y="0"/>
            <a:chExt cx="1944370" cy="518090"/>
          </a:xfrm>
        </p:grpSpPr>
        <p:sp>
          <p:nvSpPr>
            <p:cNvPr id="208" name="Freeform 208"/>
            <p:cNvSpPr/>
            <p:nvPr/>
          </p:nvSpPr>
          <p:spPr>
            <a:xfrm>
              <a:off x="0" y="0"/>
              <a:ext cx="1944370" cy="518090"/>
            </a:xfrm>
            <a:custGeom>
              <a:avLst/>
              <a:gdLst/>
              <a:ahLst/>
              <a:cxnLst/>
              <a:rect l="l" t="t" r="r" b="b"/>
              <a:pathLst>
                <a:path w="1944370" h="518090">
                  <a:moveTo>
                    <a:pt x="0" y="0"/>
                  </a:moveTo>
                  <a:lnTo>
                    <a:pt x="1944370" y="0"/>
                  </a:lnTo>
                  <a:lnTo>
                    <a:pt x="1944370" y="518090"/>
                  </a:lnTo>
                  <a:lnTo>
                    <a:pt x="0" y="518090"/>
                  </a:lnTo>
                  <a:close/>
                </a:path>
              </a:pathLst>
            </a:custGeom>
            <a:solidFill>
              <a:srgbClr val="000000">
                <a:alpha val="0"/>
              </a:srgbClr>
            </a:solidFill>
          </p:spPr>
        </p:sp>
        <p:sp>
          <p:nvSpPr>
            <p:cNvPr id="209" name="TextBox 209"/>
            <p:cNvSpPr txBox="1"/>
            <p:nvPr/>
          </p:nvSpPr>
          <p:spPr>
            <a:xfrm>
              <a:off x="0" y="-19050"/>
              <a:ext cx="1944370" cy="537140"/>
            </a:xfrm>
            <a:prstGeom prst="rect">
              <a:avLst/>
            </a:prstGeom>
          </p:spPr>
          <p:txBody>
            <a:bodyPr lIns="0" tIns="0" rIns="0" bIns="0" rtlCol="0" anchor="t"/>
            <a:lstStyle/>
            <a:p>
              <a:pPr algn="l">
                <a:lnSpc>
                  <a:spcPts val="1439"/>
                </a:lnSpc>
              </a:pPr>
              <a:r>
                <a:rPr lang="en-US" sz="1200" b="1">
                  <a:solidFill>
                    <a:srgbClr val="000000"/>
                  </a:solidFill>
                  <a:latin typeface="Calibri (MS) Bold"/>
                  <a:ea typeface="Calibri (MS) Bold"/>
                  <a:cs typeface="Calibri (MS) Bold"/>
                  <a:sym typeface="Calibri (MS) Bold"/>
                </a:rPr>
                <a:t>Kontribusi Vis i/ Misi /  Tusi / Tujuan</a:t>
              </a:r>
            </a:p>
          </p:txBody>
        </p:sp>
      </p:grpSp>
      <p:sp>
        <p:nvSpPr>
          <p:cNvPr id="210" name="Freeform 210"/>
          <p:cNvSpPr/>
          <p:nvPr/>
        </p:nvSpPr>
        <p:spPr>
          <a:xfrm>
            <a:off x="14292861" y="7081067"/>
            <a:ext cx="214312" cy="560070"/>
          </a:xfrm>
          <a:custGeom>
            <a:avLst/>
            <a:gdLst/>
            <a:ahLst/>
            <a:cxnLst/>
            <a:rect l="l" t="t" r="r" b="b"/>
            <a:pathLst>
              <a:path w="214312" h="560070">
                <a:moveTo>
                  <a:pt x="0" y="0"/>
                </a:moveTo>
                <a:lnTo>
                  <a:pt x="214313" y="0"/>
                </a:lnTo>
                <a:lnTo>
                  <a:pt x="214313" y="560069"/>
                </a:lnTo>
                <a:lnTo>
                  <a:pt x="0" y="560069"/>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211" name="Freeform 211"/>
          <p:cNvSpPr/>
          <p:nvPr/>
        </p:nvSpPr>
        <p:spPr>
          <a:xfrm>
            <a:off x="13487256" y="8591494"/>
            <a:ext cx="1874553" cy="656136"/>
          </a:xfrm>
          <a:custGeom>
            <a:avLst/>
            <a:gdLst/>
            <a:ahLst/>
            <a:cxnLst/>
            <a:rect l="l" t="t" r="r" b="b"/>
            <a:pathLst>
              <a:path w="1874553" h="656136">
                <a:moveTo>
                  <a:pt x="0" y="0"/>
                </a:moveTo>
                <a:lnTo>
                  <a:pt x="1874553" y="0"/>
                </a:lnTo>
                <a:lnTo>
                  <a:pt x="1874553" y="656136"/>
                </a:lnTo>
                <a:lnTo>
                  <a:pt x="0" y="656136"/>
                </a:lnTo>
                <a:lnTo>
                  <a:pt x="0" y="0"/>
                </a:lnTo>
                <a:close/>
              </a:path>
            </a:pathLst>
          </a:custGeom>
          <a:blipFill>
            <a:blip r:embed="rId35"/>
            <a:stretch>
              <a:fillRect b="-3889"/>
            </a:stretch>
          </a:blipFill>
        </p:spPr>
      </p:sp>
      <p:sp>
        <p:nvSpPr>
          <p:cNvPr id="212" name="Freeform 212"/>
          <p:cNvSpPr/>
          <p:nvPr/>
        </p:nvSpPr>
        <p:spPr>
          <a:xfrm>
            <a:off x="13779898" y="8607543"/>
            <a:ext cx="1321326" cy="656023"/>
          </a:xfrm>
          <a:custGeom>
            <a:avLst/>
            <a:gdLst/>
            <a:ahLst/>
            <a:cxnLst/>
            <a:rect l="l" t="t" r="r" b="b"/>
            <a:pathLst>
              <a:path w="1321326" h="656023">
                <a:moveTo>
                  <a:pt x="0" y="0"/>
                </a:moveTo>
                <a:lnTo>
                  <a:pt x="1321326" y="0"/>
                </a:lnTo>
                <a:lnTo>
                  <a:pt x="1321326" y="656023"/>
                </a:lnTo>
                <a:lnTo>
                  <a:pt x="0" y="656023"/>
                </a:lnTo>
                <a:lnTo>
                  <a:pt x="0" y="0"/>
                </a:lnTo>
                <a:close/>
              </a:path>
            </a:pathLst>
          </a:custGeom>
          <a:blipFill>
            <a:blip r:embed="rId48"/>
            <a:stretch>
              <a:fillRect r="-17"/>
            </a:stretch>
          </a:blipFill>
        </p:spPr>
      </p:sp>
      <p:grpSp>
        <p:nvGrpSpPr>
          <p:cNvPr id="213" name="Group 213"/>
          <p:cNvGrpSpPr/>
          <p:nvPr/>
        </p:nvGrpSpPr>
        <p:grpSpPr>
          <a:xfrm>
            <a:off x="13519294" y="8623545"/>
            <a:ext cx="1771650" cy="517207"/>
            <a:chOff x="0" y="0"/>
            <a:chExt cx="2362200" cy="689610"/>
          </a:xfrm>
        </p:grpSpPr>
        <p:sp>
          <p:nvSpPr>
            <p:cNvPr id="214" name="Freeform 214"/>
            <p:cNvSpPr/>
            <p:nvPr/>
          </p:nvSpPr>
          <p:spPr>
            <a:xfrm>
              <a:off x="0" y="0"/>
              <a:ext cx="2362200" cy="688848"/>
            </a:xfrm>
            <a:custGeom>
              <a:avLst/>
              <a:gdLst/>
              <a:ahLst/>
              <a:cxnLst/>
              <a:rect l="l" t="t" r="r" b="b"/>
              <a:pathLst>
                <a:path w="2362200" h="688848">
                  <a:moveTo>
                    <a:pt x="2362200" y="0"/>
                  </a:moveTo>
                  <a:lnTo>
                    <a:pt x="0" y="0"/>
                  </a:lnTo>
                  <a:lnTo>
                    <a:pt x="0" y="688848"/>
                  </a:lnTo>
                  <a:lnTo>
                    <a:pt x="2362200" y="688848"/>
                  </a:lnTo>
                  <a:lnTo>
                    <a:pt x="2362200" y="0"/>
                  </a:lnTo>
                  <a:close/>
                </a:path>
              </a:pathLst>
            </a:custGeom>
            <a:solidFill>
              <a:srgbClr val="B6FFAC"/>
            </a:solidFill>
          </p:spPr>
        </p:sp>
      </p:grpSp>
      <p:grpSp>
        <p:nvGrpSpPr>
          <p:cNvPr id="215" name="Group 215"/>
          <p:cNvGrpSpPr/>
          <p:nvPr/>
        </p:nvGrpSpPr>
        <p:grpSpPr>
          <a:xfrm>
            <a:off x="13512151" y="8616401"/>
            <a:ext cx="1785938" cy="531495"/>
            <a:chOff x="0" y="0"/>
            <a:chExt cx="2381250" cy="708660"/>
          </a:xfrm>
        </p:grpSpPr>
        <p:sp>
          <p:nvSpPr>
            <p:cNvPr id="216" name="Freeform 216"/>
            <p:cNvSpPr/>
            <p:nvPr/>
          </p:nvSpPr>
          <p:spPr>
            <a:xfrm>
              <a:off x="0" y="0"/>
              <a:ext cx="2381250" cy="707898"/>
            </a:xfrm>
            <a:custGeom>
              <a:avLst/>
              <a:gdLst/>
              <a:ahLst/>
              <a:cxnLst/>
              <a:rect l="l" t="t" r="r" b="b"/>
              <a:pathLst>
                <a:path w="2381250" h="707898">
                  <a:moveTo>
                    <a:pt x="9525" y="688848"/>
                  </a:moveTo>
                  <a:lnTo>
                    <a:pt x="2371725" y="688848"/>
                  </a:lnTo>
                  <a:lnTo>
                    <a:pt x="2371725" y="698373"/>
                  </a:lnTo>
                  <a:lnTo>
                    <a:pt x="2362200" y="698373"/>
                  </a:lnTo>
                  <a:lnTo>
                    <a:pt x="2362200" y="9525"/>
                  </a:lnTo>
                  <a:lnTo>
                    <a:pt x="2371725" y="9525"/>
                  </a:lnTo>
                  <a:lnTo>
                    <a:pt x="2371725" y="19050"/>
                  </a:lnTo>
                  <a:lnTo>
                    <a:pt x="9525" y="19050"/>
                  </a:lnTo>
                  <a:lnTo>
                    <a:pt x="9525" y="9525"/>
                  </a:lnTo>
                  <a:lnTo>
                    <a:pt x="19050" y="9525"/>
                  </a:lnTo>
                  <a:lnTo>
                    <a:pt x="19050" y="698373"/>
                  </a:lnTo>
                  <a:lnTo>
                    <a:pt x="9525" y="698373"/>
                  </a:lnTo>
                  <a:lnTo>
                    <a:pt x="9525" y="688848"/>
                  </a:lnTo>
                  <a:moveTo>
                    <a:pt x="9525" y="707898"/>
                  </a:moveTo>
                  <a:cubicBezTo>
                    <a:pt x="4318" y="707898"/>
                    <a:pt x="0" y="703580"/>
                    <a:pt x="0" y="698373"/>
                  </a:cubicBezTo>
                  <a:lnTo>
                    <a:pt x="0" y="9525"/>
                  </a:lnTo>
                  <a:cubicBezTo>
                    <a:pt x="0" y="4318"/>
                    <a:pt x="4318" y="0"/>
                    <a:pt x="9525" y="0"/>
                  </a:cubicBezTo>
                  <a:lnTo>
                    <a:pt x="2371725" y="0"/>
                  </a:lnTo>
                  <a:cubicBezTo>
                    <a:pt x="2376932" y="0"/>
                    <a:pt x="2381250" y="4318"/>
                    <a:pt x="2381250" y="9525"/>
                  </a:cubicBezTo>
                  <a:lnTo>
                    <a:pt x="2381250" y="698373"/>
                  </a:lnTo>
                  <a:cubicBezTo>
                    <a:pt x="2381250" y="703580"/>
                    <a:pt x="2376932" y="707898"/>
                    <a:pt x="2371725" y="707898"/>
                  </a:cubicBezTo>
                  <a:lnTo>
                    <a:pt x="9525" y="707898"/>
                  </a:lnTo>
                  <a:close/>
                </a:path>
              </a:pathLst>
            </a:custGeom>
            <a:solidFill>
              <a:srgbClr val="000000"/>
            </a:solidFill>
          </p:spPr>
        </p:sp>
      </p:grpSp>
      <p:grpSp>
        <p:nvGrpSpPr>
          <p:cNvPr id="217" name="Group 217"/>
          <p:cNvGrpSpPr/>
          <p:nvPr/>
        </p:nvGrpSpPr>
        <p:grpSpPr>
          <a:xfrm>
            <a:off x="13894385" y="8664390"/>
            <a:ext cx="1024890" cy="388568"/>
            <a:chOff x="0" y="0"/>
            <a:chExt cx="1366520" cy="518090"/>
          </a:xfrm>
        </p:grpSpPr>
        <p:sp>
          <p:nvSpPr>
            <p:cNvPr id="218" name="Freeform 218"/>
            <p:cNvSpPr/>
            <p:nvPr/>
          </p:nvSpPr>
          <p:spPr>
            <a:xfrm>
              <a:off x="0" y="0"/>
              <a:ext cx="1366520" cy="518090"/>
            </a:xfrm>
            <a:custGeom>
              <a:avLst/>
              <a:gdLst/>
              <a:ahLst/>
              <a:cxnLst/>
              <a:rect l="l" t="t" r="r" b="b"/>
              <a:pathLst>
                <a:path w="1366520" h="518090">
                  <a:moveTo>
                    <a:pt x="0" y="0"/>
                  </a:moveTo>
                  <a:lnTo>
                    <a:pt x="1366520" y="0"/>
                  </a:lnTo>
                  <a:lnTo>
                    <a:pt x="1366520" y="518090"/>
                  </a:lnTo>
                  <a:lnTo>
                    <a:pt x="0" y="518090"/>
                  </a:lnTo>
                  <a:close/>
                </a:path>
              </a:pathLst>
            </a:custGeom>
            <a:solidFill>
              <a:srgbClr val="000000">
                <a:alpha val="0"/>
              </a:srgbClr>
            </a:solidFill>
          </p:spPr>
        </p:sp>
        <p:sp>
          <p:nvSpPr>
            <p:cNvPr id="219" name="TextBox 219"/>
            <p:cNvSpPr txBox="1"/>
            <p:nvPr/>
          </p:nvSpPr>
          <p:spPr>
            <a:xfrm>
              <a:off x="0" y="-19050"/>
              <a:ext cx="1366520" cy="537140"/>
            </a:xfrm>
            <a:prstGeom prst="rect">
              <a:avLst/>
            </a:prstGeom>
          </p:spPr>
          <p:txBody>
            <a:bodyPr lIns="0" tIns="0" rIns="0" bIns="0" rtlCol="0" anchor="t"/>
            <a:lstStyle/>
            <a:p>
              <a:pPr algn="l">
                <a:lnSpc>
                  <a:spcPts val="1439"/>
                </a:lnSpc>
              </a:pPr>
              <a:r>
                <a:rPr lang="en-US" sz="1200" b="1">
                  <a:solidFill>
                    <a:srgbClr val="000000"/>
                  </a:solidFill>
                  <a:latin typeface="Calibri (MS) Bold"/>
                  <a:ea typeface="Calibri (MS) Bold"/>
                  <a:cs typeface="Calibri (MS) Bold"/>
                  <a:sym typeface="Calibri (MS) Bold"/>
                </a:rPr>
                <a:t>Pihak yang terkait</a:t>
              </a:r>
            </a:p>
          </p:txBody>
        </p:sp>
      </p:grpSp>
      <p:sp>
        <p:nvSpPr>
          <p:cNvPr id="220" name="Freeform 220"/>
          <p:cNvSpPr/>
          <p:nvPr/>
        </p:nvSpPr>
        <p:spPr>
          <a:xfrm>
            <a:off x="14293642" y="8181204"/>
            <a:ext cx="214312" cy="422910"/>
          </a:xfrm>
          <a:custGeom>
            <a:avLst/>
            <a:gdLst/>
            <a:ahLst/>
            <a:cxnLst/>
            <a:rect l="l" t="t" r="r" b="b"/>
            <a:pathLst>
              <a:path w="214312" h="422910">
                <a:moveTo>
                  <a:pt x="0" y="0"/>
                </a:moveTo>
                <a:lnTo>
                  <a:pt x="214313" y="0"/>
                </a:lnTo>
                <a:lnTo>
                  <a:pt x="214313" y="422910"/>
                </a:lnTo>
                <a:lnTo>
                  <a:pt x="0" y="422910"/>
                </a:lnTo>
                <a:lnTo>
                  <a:pt x="0" y="0"/>
                </a:lnTo>
                <a:close/>
              </a:path>
            </a:pathLst>
          </a:custGeom>
          <a:blipFill>
            <a:blip r:embed="rId49">
              <a:extLst>
                <a:ext uri="{96DAC541-7B7A-43D3-8B79-37D633B846F1}">
                  <asvg:svgBlip xmlns:asvg="http://schemas.microsoft.com/office/drawing/2016/SVG/main" r:embed="rId50"/>
                </a:ext>
              </a:extLst>
            </a:blip>
            <a:stretch>
              <a:fillRect/>
            </a:stretch>
          </a:blipFill>
        </p:spPr>
      </p:sp>
      <p:sp>
        <p:nvSpPr>
          <p:cNvPr id="221" name="Freeform 221"/>
          <p:cNvSpPr/>
          <p:nvPr/>
        </p:nvSpPr>
        <p:spPr>
          <a:xfrm>
            <a:off x="8723264" y="4346478"/>
            <a:ext cx="4732019" cy="683475"/>
          </a:xfrm>
          <a:custGeom>
            <a:avLst/>
            <a:gdLst/>
            <a:ahLst/>
            <a:cxnLst/>
            <a:rect l="l" t="t" r="r" b="b"/>
            <a:pathLst>
              <a:path w="4732019" h="683475">
                <a:moveTo>
                  <a:pt x="0" y="0"/>
                </a:moveTo>
                <a:lnTo>
                  <a:pt x="4732018" y="0"/>
                </a:lnTo>
                <a:lnTo>
                  <a:pt x="4732018" y="683475"/>
                </a:lnTo>
                <a:lnTo>
                  <a:pt x="0" y="683475"/>
                </a:lnTo>
                <a:lnTo>
                  <a:pt x="0" y="0"/>
                </a:lnTo>
                <a:close/>
              </a:path>
            </a:pathLst>
          </a:custGeom>
          <a:blipFill>
            <a:blip r:embed="rId51"/>
            <a:stretch>
              <a:fillRect b="-299"/>
            </a:stretch>
          </a:blipFill>
        </p:spPr>
      </p:sp>
      <p:sp>
        <p:nvSpPr>
          <p:cNvPr id="222" name="Freeform 222"/>
          <p:cNvSpPr/>
          <p:nvPr/>
        </p:nvSpPr>
        <p:spPr>
          <a:xfrm>
            <a:off x="9075308" y="4376214"/>
            <a:ext cx="4059936" cy="656023"/>
          </a:xfrm>
          <a:custGeom>
            <a:avLst/>
            <a:gdLst/>
            <a:ahLst/>
            <a:cxnLst/>
            <a:rect l="l" t="t" r="r" b="b"/>
            <a:pathLst>
              <a:path w="4059936" h="656023">
                <a:moveTo>
                  <a:pt x="0" y="0"/>
                </a:moveTo>
                <a:lnTo>
                  <a:pt x="4059936" y="0"/>
                </a:lnTo>
                <a:lnTo>
                  <a:pt x="4059936" y="656024"/>
                </a:lnTo>
                <a:lnTo>
                  <a:pt x="0" y="656024"/>
                </a:lnTo>
                <a:lnTo>
                  <a:pt x="0" y="0"/>
                </a:lnTo>
                <a:close/>
              </a:path>
            </a:pathLst>
          </a:custGeom>
          <a:blipFill>
            <a:blip r:embed="rId52"/>
            <a:stretch>
              <a:fillRect b="-239"/>
            </a:stretch>
          </a:blipFill>
        </p:spPr>
      </p:sp>
      <p:grpSp>
        <p:nvGrpSpPr>
          <p:cNvPr id="223" name="Group 223"/>
          <p:cNvGrpSpPr/>
          <p:nvPr/>
        </p:nvGrpSpPr>
        <p:grpSpPr>
          <a:xfrm>
            <a:off x="8768984" y="4392159"/>
            <a:ext cx="4565332" cy="517207"/>
            <a:chOff x="0" y="0"/>
            <a:chExt cx="6087110" cy="689610"/>
          </a:xfrm>
        </p:grpSpPr>
        <p:sp>
          <p:nvSpPr>
            <p:cNvPr id="224" name="Freeform 224"/>
            <p:cNvSpPr/>
            <p:nvPr/>
          </p:nvSpPr>
          <p:spPr>
            <a:xfrm>
              <a:off x="0" y="0"/>
              <a:ext cx="6086856" cy="688848"/>
            </a:xfrm>
            <a:custGeom>
              <a:avLst/>
              <a:gdLst/>
              <a:ahLst/>
              <a:cxnLst/>
              <a:rect l="l" t="t" r="r" b="b"/>
              <a:pathLst>
                <a:path w="6086856" h="688848">
                  <a:moveTo>
                    <a:pt x="6086856" y="0"/>
                  </a:moveTo>
                  <a:lnTo>
                    <a:pt x="0" y="0"/>
                  </a:lnTo>
                  <a:lnTo>
                    <a:pt x="0" y="688848"/>
                  </a:lnTo>
                  <a:lnTo>
                    <a:pt x="6086856" y="688848"/>
                  </a:lnTo>
                  <a:lnTo>
                    <a:pt x="6086856" y="0"/>
                  </a:lnTo>
                  <a:close/>
                </a:path>
              </a:pathLst>
            </a:custGeom>
            <a:solidFill>
              <a:srgbClr val="FFFFFF"/>
            </a:solidFill>
          </p:spPr>
        </p:sp>
      </p:grpSp>
      <p:grpSp>
        <p:nvGrpSpPr>
          <p:cNvPr id="225" name="Group 225"/>
          <p:cNvGrpSpPr/>
          <p:nvPr/>
        </p:nvGrpSpPr>
        <p:grpSpPr>
          <a:xfrm>
            <a:off x="8761840" y="4385015"/>
            <a:ext cx="4579620" cy="531495"/>
            <a:chOff x="0" y="0"/>
            <a:chExt cx="6106160" cy="708660"/>
          </a:xfrm>
        </p:grpSpPr>
        <p:sp>
          <p:nvSpPr>
            <p:cNvPr id="226" name="Freeform 226"/>
            <p:cNvSpPr/>
            <p:nvPr/>
          </p:nvSpPr>
          <p:spPr>
            <a:xfrm>
              <a:off x="0" y="0"/>
              <a:ext cx="6105906" cy="707898"/>
            </a:xfrm>
            <a:custGeom>
              <a:avLst/>
              <a:gdLst/>
              <a:ahLst/>
              <a:cxnLst/>
              <a:rect l="l" t="t" r="r" b="b"/>
              <a:pathLst>
                <a:path w="6105906" h="707898">
                  <a:moveTo>
                    <a:pt x="9525" y="688848"/>
                  </a:moveTo>
                  <a:lnTo>
                    <a:pt x="6096381" y="688848"/>
                  </a:lnTo>
                  <a:lnTo>
                    <a:pt x="6096381" y="698373"/>
                  </a:lnTo>
                  <a:lnTo>
                    <a:pt x="6086856" y="698373"/>
                  </a:lnTo>
                  <a:lnTo>
                    <a:pt x="6086856" y="9525"/>
                  </a:lnTo>
                  <a:lnTo>
                    <a:pt x="6096381" y="9525"/>
                  </a:lnTo>
                  <a:lnTo>
                    <a:pt x="6096381" y="19050"/>
                  </a:lnTo>
                  <a:lnTo>
                    <a:pt x="9525" y="19050"/>
                  </a:lnTo>
                  <a:lnTo>
                    <a:pt x="9525" y="9525"/>
                  </a:lnTo>
                  <a:lnTo>
                    <a:pt x="19050" y="9525"/>
                  </a:lnTo>
                  <a:lnTo>
                    <a:pt x="19050" y="698373"/>
                  </a:lnTo>
                  <a:lnTo>
                    <a:pt x="9525" y="698373"/>
                  </a:lnTo>
                  <a:lnTo>
                    <a:pt x="9525" y="688848"/>
                  </a:lnTo>
                  <a:moveTo>
                    <a:pt x="9525" y="707898"/>
                  </a:moveTo>
                  <a:cubicBezTo>
                    <a:pt x="4318" y="707898"/>
                    <a:pt x="0" y="703580"/>
                    <a:pt x="0" y="698373"/>
                  </a:cubicBezTo>
                  <a:lnTo>
                    <a:pt x="0" y="9525"/>
                  </a:lnTo>
                  <a:cubicBezTo>
                    <a:pt x="0" y="4318"/>
                    <a:pt x="4318" y="0"/>
                    <a:pt x="9525" y="0"/>
                  </a:cubicBezTo>
                  <a:lnTo>
                    <a:pt x="6096381" y="0"/>
                  </a:lnTo>
                  <a:cubicBezTo>
                    <a:pt x="6101588" y="0"/>
                    <a:pt x="6105906" y="4318"/>
                    <a:pt x="6105906" y="9525"/>
                  </a:cubicBezTo>
                  <a:lnTo>
                    <a:pt x="6105906" y="698373"/>
                  </a:lnTo>
                  <a:cubicBezTo>
                    <a:pt x="6105906" y="703580"/>
                    <a:pt x="6101588" y="707898"/>
                    <a:pt x="6096381" y="707898"/>
                  </a:cubicBezTo>
                  <a:lnTo>
                    <a:pt x="9525" y="707898"/>
                  </a:lnTo>
                  <a:close/>
                </a:path>
              </a:pathLst>
            </a:custGeom>
            <a:solidFill>
              <a:srgbClr val="000000"/>
            </a:solidFill>
          </p:spPr>
        </p:sp>
      </p:grpSp>
      <p:grpSp>
        <p:nvGrpSpPr>
          <p:cNvPr id="227" name="Group 227"/>
          <p:cNvGrpSpPr/>
          <p:nvPr/>
        </p:nvGrpSpPr>
        <p:grpSpPr>
          <a:xfrm>
            <a:off x="8768986" y="4392162"/>
            <a:ext cx="4565332" cy="429918"/>
            <a:chOff x="0" y="0"/>
            <a:chExt cx="6087110" cy="573224"/>
          </a:xfrm>
        </p:grpSpPr>
        <p:sp>
          <p:nvSpPr>
            <p:cNvPr id="228" name="Freeform 228"/>
            <p:cNvSpPr/>
            <p:nvPr/>
          </p:nvSpPr>
          <p:spPr>
            <a:xfrm>
              <a:off x="0" y="0"/>
              <a:ext cx="6087110" cy="573224"/>
            </a:xfrm>
            <a:custGeom>
              <a:avLst/>
              <a:gdLst/>
              <a:ahLst/>
              <a:cxnLst/>
              <a:rect l="l" t="t" r="r" b="b"/>
              <a:pathLst>
                <a:path w="6087110" h="573224">
                  <a:moveTo>
                    <a:pt x="0" y="0"/>
                  </a:moveTo>
                  <a:lnTo>
                    <a:pt x="6087110" y="0"/>
                  </a:lnTo>
                  <a:lnTo>
                    <a:pt x="6087110" y="573224"/>
                  </a:lnTo>
                  <a:lnTo>
                    <a:pt x="0" y="573224"/>
                  </a:lnTo>
                  <a:close/>
                </a:path>
              </a:pathLst>
            </a:custGeom>
            <a:solidFill>
              <a:srgbClr val="000000">
                <a:alpha val="0"/>
              </a:srgbClr>
            </a:solidFill>
          </p:spPr>
        </p:sp>
        <p:sp>
          <p:nvSpPr>
            <p:cNvPr id="229" name="TextBox 229"/>
            <p:cNvSpPr txBox="1"/>
            <p:nvPr/>
          </p:nvSpPr>
          <p:spPr>
            <a:xfrm>
              <a:off x="0" y="-19050"/>
              <a:ext cx="6087110" cy="592274"/>
            </a:xfrm>
            <a:prstGeom prst="rect">
              <a:avLst/>
            </a:prstGeom>
          </p:spPr>
          <p:txBody>
            <a:bodyPr lIns="0" tIns="0" rIns="0" bIns="0" rtlCol="0" anchor="t"/>
            <a:lstStyle/>
            <a:p>
              <a:pPr algn="l">
                <a:lnSpc>
                  <a:spcPts val="1439"/>
                </a:lnSpc>
              </a:pPr>
              <a:r>
                <a:rPr lang="en-US" sz="1200">
                  <a:solidFill>
                    <a:srgbClr val="000000"/>
                  </a:solidFill>
                  <a:latin typeface="Calibri (MS)"/>
                  <a:ea typeface="Calibri (MS)"/>
                  <a:cs typeface="Calibri (MS)"/>
                  <a:sym typeface="Calibri (MS)"/>
                </a:rPr>
                <a:t>Uraikan langkah-langkah sistematis, rinci dan terukur untuk  melakukan suatu Kegiatan.</a:t>
              </a:r>
            </a:p>
          </p:txBody>
        </p:sp>
      </p:grpSp>
      <p:grpSp>
        <p:nvGrpSpPr>
          <p:cNvPr id="230" name="Group 230"/>
          <p:cNvGrpSpPr/>
          <p:nvPr/>
        </p:nvGrpSpPr>
        <p:grpSpPr>
          <a:xfrm>
            <a:off x="13318508" y="4650862"/>
            <a:ext cx="227646" cy="38100"/>
            <a:chOff x="0" y="0"/>
            <a:chExt cx="303528" cy="50800"/>
          </a:xfrm>
        </p:grpSpPr>
        <p:sp>
          <p:nvSpPr>
            <p:cNvPr id="231" name="Freeform 231"/>
            <p:cNvSpPr/>
            <p:nvPr/>
          </p:nvSpPr>
          <p:spPr>
            <a:xfrm>
              <a:off x="25400" y="0"/>
              <a:ext cx="251714" cy="50800"/>
            </a:xfrm>
            <a:custGeom>
              <a:avLst/>
              <a:gdLst/>
              <a:ahLst/>
              <a:cxnLst/>
              <a:rect l="l" t="t" r="r" b="b"/>
              <a:pathLst>
                <a:path w="251714" h="50800">
                  <a:moveTo>
                    <a:pt x="251714" y="50800"/>
                  </a:moveTo>
                  <a:lnTo>
                    <a:pt x="0" y="50800"/>
                  </a:lnTo>
                  <a:lnTo>
                    <a:pt x="0" y="0"/>
                  </a:lnTo>
                  <a:lnTo>
                    <a:pt x="251714" y="0"/>
                  </a:lnTo>
                  <a:close/>
                </a:path>
              </a:pathLst>
            </a:custGeom>
            <a:solidFill>
              <a:srgbClr val="000000"/>
            </a:solidFill>
          </p:spPr>
        </p:sp>
      </p:grpSp>
      <p:sp>
        <p:nvSpPr>
          <p:cNvPr id="232" name="Freeform 232"/>
          <p:cNvSpPr/>
          <p:nvPr/>
        </p:nvSpPr>
        <p:spPr>
          <a:xfrm>
            <a:off x="8736975" y="5462003"/>
            <a:ext cx="4702314" cy="656136"/>
          </a:xfrm>
          <a:custGeom>
            <a:avLst/>
            <a:gdLst/>
            <a:ahLst/>
            <a:cxnLst/>
            <a:rect l="l" t="t" r="r" b="b"/>
            <a:pathLst>
              <a:path w="4702314" h="656136">
                <a:moveTo>
                  <a:pt x="0" y="0"/>
                </a:moveTo>
                <a:lnTo>
                  <a:pt x="4702314" y="0"/>
                </a:lnTo>
                <a:lnTo>
                  <a:pt x="4702314" y="656135"/>
                </a:lnTo>
                <a:lnTo>
                  <a:pt x="0" y="656135"/>
                </a:lnTo>
                <a:lnTo>
                  <a:pt x="0" y="0"/>
                </a:lnTo>
                <a:close/>
              </a:path>
            </a:pathLst>
          </a:custGeom>
          <a:blipFill>
            <a:blip r:embed="rId53"/>
            <a:stretch>
              <a:fillRect b="-3823"/>
            </a:stretch>
          </a:blipFill>
        </p:spPr>
      </p:sp>
      <p:sp>
        <p:nvSpPr>
          <p:cNvPr id="233" name="Freeform 233"/>
          <p:cNvSpPr/>
          <p:nvPr/>
        </p:nvSpPr>
        <p:spPr>
          <a:xfrm>
            <a:off x="8826137" y="5475784"/>
            <a:ext cx="4555998" cy="656023"/>
          </a:xfrm>
          <a:custGeom>
            <a:avLst/>
            <a:gdLst/>
            <a:ahLst/>
            <a:cxnLst/>
            <a:rect l="l" t="t" r="r" b="b"/>
            <a:pathLst>
              <a:path w="4555998" h="656023">
                <a:moveTo>
                  <a:pt x="0" y="0"/>
                </a:moveTo>
                <a:lnTo>
                  <a:pt x="4555998" y="0"/>
                </a:lnTo>
                <a:lnTo>
                  <a:pt x="4555998" y="656024"/>
                </a:lnTo>
                <a:lnTo>
                  <a:pt x="0" y="656024"/>
                </a:lnTo>
                <a:lnTo>
                  <a:pt x="0" y="0"/>
                </a:lnTo>
                <a:close/>
              </a:path>
            </a:pathLst>
          </a:custGeom>
          <a:blipFill>
            <a:blip r:embed="rId54"/>
            <a:stretch>
              <a:fillRect b="-250"/>
            </a:stretch>
          </a:blipFill>
        </p:spPr>
      </p:sp>
      <p:grpSp>
        <p:nvGrpSpPr>
          <p:cNvPr id="234" name="Group 234"/>
          <p:cNvGrpSpPr/>
          <p:nvPr/>
        </p:nvGrpSpPr>
        <p:grpSpPr>
          <a:xfrm>
            <a:off x="8768987" y="5494016"/>
            <a:ext cx="4563428" cy="517207"/>
            <a:chOff x="0" y="0"/>
            <a:chExt cx="6084570" cy="689610"/>
          </a:xfrm>
        </p:grpSpPr>
        <p:sp>
          <p:nvSpPr>
            <p:cNvPr id="235" name="Freeform 235"/>
            <p:cNvSpPr/>
            <p:nvPr/>
          </p:nvSpPr>
          <p:spPr>
            <a:xfrm>
              <a:off x="0" y="0"/>
              <a:ext cx="6083808" cy="688848"/>
            </a:xfrm>
            <a:custGeom>
              <a:avLst/>
              <a:gdLst/>
              <a:ahLst/>
              <a:cxnLst/>
              <a:rect l="l" t="t" r="r" b="b"/>
              <a:pathLst>
                <a:path w="6083808" h="688848">
                  <a:moveTo>
                    <a:pt x="6083808" y="0"/>
                  </a:moveTo>
                  <a:lnTo>
                    <a:pt x="0" y="0"/>
                  </a:lnTo>
                  <a:lnTo>
                    <a:pt x="0" y="688848"/>
                  </a:lnTo>
                  <a:lnTo>
                    <a:pt x="6083808" y="688848"/>
                  </a:lnTo>
                  <a:lnTo>
                    <a:pt x="6083808" y="0"/>
                  </a:lnTo>
                  <a:close/>
                </a:path>
              </a:pathLst>
            </a:custGeom>
            <a:solidFill>
              <a:srgbClr val="FFFFFF"/>
            </a:solidFill>
          </p:spPr>
        </p:sp>
      </p:grpSp>
      <p:grpSp>
        <p:nvGrpSpPr>
          <p:cNvPr id="236" name="Group 236"/>
          <p:cNvGrpSpPr/>
          <p:nvPr/>
        </p:nvGrpSpPr>
        <p:grpSpPr>
          <a:xfrm>
            <a:off x="8761843" y="5486870"/>
            <a:ext cx="4589145" cy="442273"/>
            <a:chOff x="0" y="0"/>
            <a:chExt cx="6118860" cy="589698"/>
          </a:xfrm>
        </p:grpSpPr>
        <p:sp>
          <p:nvSpPr>
            <p:cNvPr id="237" name="Freeform 237"/>
            <p:cNvSpPr/>
            <p:nvPr/>
          </p:nvSpPr>
          <p:spPr>
            <a:xfrm>
              <a:off x="0" y="0"/>
              <a:ext cx="6118860" cy="589661"/>
            </a:xfrm>
            <a:custGeom>
              <a:avLst/>
              <a:gdLst/>
              <a:ahLst/>
              <a:cxnLst/>
              <a:rect l="l" t="t" r="r" b="b"/>
              <a:pathLst>
                <a:path w="6118860" h="589661">
                  <a:moveTo>
                    <a:pt x="9525" y="0"/>
                  </a:moveTo>
                  <a:lnTo>
                    <a:pt x="6109335" y="0"/>
                  </a:lnTo>
                  <a:cubicBezTo>
                    <a:pt x="6114542" y="0"/>
                    <a:pt x="6118860" y="4318"/>
                    <a:pt x="6118860" y="9525"/>
                  </a:cubicBezTo>
                  <a:lnTo>
                    <a:pt x="6118860" y="580136"/>
                  </a:lnTo>
                  <a:cubicBezTo>
                    <a:pt x="6118860" y="585343"/>
                    <a:pt x="6114542" y="589661"/>
                    <a:pt x="6109335" y="589661"/>
                  </a:cubicBezTo>
                  <a:lnTo>
                    <a:pt x="9525" y="589661"/>
                  </a:lnTo>
                  <a:cubicBezTo>
                    <a:pt x="4318" y="589661"/>
                    <a:pt x="0" y="585343"/>
                    <a:pt x="0" y="580136"/>
                  </a:cubicBezTo>
                  <a:lnTo>
                    <a:pt x="0" y="9525"/>
                  </a:lnTo>
                  <a:cubicBezTo>
                    <a:pt x="0" y="4318"/>
                    <a:pt x="4318" y="0"/>
                    <a:pt x="9525" y="0"/>
                  </a:cubicBezTo>
                  <a:moveTo>
                    <a:pt x="9525" y="19050"/>
                  </a:moveTo>
                  <a:lnTo>
                    <a:pt x="9525" y="9525"/>
                  </a:lnTo>
                  <a:lnTo>
                    <a:pt x="19050" y="9525"/>
                  </a:lnTo>
                  <a:lnTo>
                    <a:pt x="19050" y="580136"/>
                  </a:lnTo>
                  <a:lnTo>
                    <a:pt x="9525" y="580136"/>
                  </a:lnTo>
                  <a:lnTo>
                    <a:pt x="9525" y="570611"/>
                  </a:lnTo>
                  <a:lnTo>
                    <a:pt x="6109335" y="570611"/>
                  </a:lnTo>
                  <a:lnTo>
                    <a:pt x="6109335" y="580136"/>
                  </a:lnTo>
                  <a:lnTo>
                    <a:pt x="6099810" y="580136"/>
                  </a:lnTo>
                  <a:lnTo>
                    <a:pt x="6099810" y="9525"/>
                  </a:lnTo>
                  <a:lnTo>
                    <a:pt x="6109335" y="9525"/>
                  </a:lnTo>
                  <a:lnTo>
                    <a:pt x="6109335" y="19050"/>
                  </a:lnTo>
                  <a:lnTo>
                    <a:pt x="9525" y="19050"/>
                  </a:lnTo>
                  <a:close/>
                </a:path>
              </a:pathLst>
            </a:custGeom>
            <a:solidFill>
              <a:srgbClr val="000000"/>
            </a:solidFill>
          </p:spPr>
        </p:sp>
        <p:sp>
          <p:nvSpPr>
            <p:cNvPr id="238" name="TextBox 238"/>
            <p:cNvSpPr txBox="1"/>
            <p:nvPr/>
          </p:nvSpPr>
          <p:spPr>
            <a:xfrm>
              <a:off x="0" y="-19050"/>
              <a:ext cx="6118860" cy="608748"/>
            </a:xfrm>
            <a:prstGeom prst="rect">
              <a:avLst/>
            </a:prstGeom>
          </p:spPr>
          <p:txBody>
            <a:bodyPr lIns="50800" tIns="50800" rIns="50800" bIns="50800" rtlCol="0" anchor="t"/>
            <a:lstStyle/>
            <a:p>
              <a:pPr algn="l">
                <a:lnSpc>
                  <a:spcPts val="1439"/>
                </a:lnSpc>
              </a:pPr>
              <a:r>
                <a:rPr lang="en-US" sz="1200">
                  <a:solidFill>
                    <a:srgbClr val="000000"/>
                  </a:solidFill>
                  <a:latin typeface="Calibri (MS)"/>
                  <a:ea typeface="Calibri (MS)"/>
                  <a:cs typeface="Calibri (MS)"/>
                  <a:sym typeface="Calibri (MS)"/>
                </a:rPr>
                <a:t>Produk yang dihasilkan dari setiap Kegiatan atau Tahapan Kegiatan,  yg sekaligus sbgi bukti belajar.</a:t>
              </a:r>
            </a:p>
          </p:txBody>
        </p:sp>
      </p:grpSp>
      <p:grpSp>
        <p:nvGrpSpPr>
          <p:cNvPr id="239" name="Group 239"/>
          <p:cNvGrpSpPr/>
          <p:nvPr/>
        </p:nvGrpSpPr>
        <p:grpSpPr>
          <a:xfrm>
            <a:off x="13313934" y="5748141"/>
            <a:ext cx="227646" cy="38100"/>
            <a:chOff x="0" y="0"/>
            <a:chExt cx="303528" cy="50800"/>
          </a:xfrm>
        </p:grpSpPr>
        <p:sp>
          <p:nvSpPr>
            <p:cNvPr id="240" name="Freeform 240"/>
            <p:cNvSpPr/>
            <p:nvPr/>
          </p:nvSpPr>
          <p:spPr>
            <a:xfrm>
              <a:off x="25400" y="0"/>
              <a:ext cx="251714" cy="50800"/>
            </a:xfrm>
            <a:custGeom>
              <a:avLst/>
              <a:gdLst/>
              <a:ahLst/>
              <a:cxnLst/>
              <a:rect l="l" t="t" r="r" b="b"/>
              <a:pathLst>
                <a:path w="251714" h="50800">
                  <a:moveTo>
                    <a:pt x="251714" y="50800"/>
                  </a:moveTo>
                  <a:lnTo>
                    <a:pt x="0" y="50800"/>
                  </a:lnTo>
                  <a:lnTo>
                    <a:pt x="0" y="0"/>
                  </a:lnTo>
                  <a:lnTo>
                    <a:pt x="251714" y="0"/>
                  </a:lnTo>
                  <a:close/>
                </a:path>
              </a:pathLst>
            </a:custGeom>
            <a:solidFill>
              <a:srgbClr val="000000"/>
            </a:solidFill>
          </p:spPr>
        </p:sp>
      </p:grpSp>
      <p:sp>
        <p:nvSpPr>
          <p:cNvPr id="241" name="Freeform 241"/>
          <p:cNvSpPr/>
          <p:nvPr/>
        </p:nvSpPr>
        <p:spPr>
          <a:xfrm>
            <a:off x="8736940" y="6534137"/>
            <a:ext cx="4704666" cy="656136"/>
          </a:xfrm>
          <a:custGeom>
            <a:avLst/>
            <a:gdLst/>
            <a:ahLst/>
            <a:cxnLst/>
            <a:rect l="l" t="t" r="r" b="b"/>
            <a:pathLst>
              <a:path w="4704666" h="656136">
                <a:moveTo>
                  <a:pt x="0" y="0"/>
                </a:moveTo>
                <a:lnTo>
                  <a:pt x="4704667" y="0"/>
                </a:lnTo>
                <a:lnTo>
                  <a:pt x="4704667" y="656136"/>
                </a:lnTo>
                <a:lnTo>
                  <a:pt x="0" y="656136"/>
                </a:lnTo>
                <a:lnTo>
                  <a:pt x="0" y="0"/>
                </a:lnTo>
                <a:close/>
              </a:path>
            </a:pathLst>
          </a:custGeom>
          <a:blipFill>
            <a:blip r:embed="rId55"/>
            <a:stretch>
              <a:fillRect b="-3875"/>
            </a:stretch>
          </a:blipFill>
        </p:spPr>
      </p:sp>
      <p:sp>
        <p:nvSpPr>
          <p:cNvPr id="242" name="Freeform 242"/>
          <p:cNvSpPr/>
          <p:nvPr/>
        </p:nvSpPr>
        <p:spPr>
          <a:xfrm>
            <a:off x="9116456" y="6550203"/>
            <a:ext cx="3975354" cy="656023"/>
          </a:xfrm>
          <a:custGeom>
            <a:avLst/>
            <a:gdLst/>
            <a:ahLst/>
            <a:cxnLst/>
            <a:rect l="l" t="t" r="r" b="b"/>
            <a:pathLst>
              <a:path w="3975354" h="656023">
                <a:moveTo>
                  <a:pt x="0" y="0"/>
                </a:moveTo>
                <a:lnTo>
                  <a:pt x="3975354" y="0"/>
                </a:lnTo>
                <a:lnTo>
                  <a:pt x="3975354" y="656023"/>
                </a:lnTo>
                <a:lnTo>
                  <a:pt x="0" y="656023"/>
                </a:lnTo>
                <a:lnTo>
                  <a:pt x="0" y="0"/>
                </a:lnTo>
                <a:close/>
              </a:path>
            </a:pathLst>
          </a:custGeom>
          <a:blipFill>
            <a:blip r:embed="rId56"/>
            <a:stretch>
              <a:fillRect b="-269"/>
            </a:stretch>
          </a:blipFill>
        </p:spPr>
      </p:sp>
      <p:grpSp>
        <p:nvGrpSpPr>
          <p:cNvPr id="243" name="Group 243"/>
          <p:cNvGrpSpPr/>
          <p:nvPr/>
        </p:nvGrpSpPr>
        <p:grpSpPr>
          <a:xfrm>
            <a:off x="8768984" y="6566148"/>
            <a:ext cx="4565332" cy="517207"/>
            <a:chOff x="0" y="0"/>
            <a:chExt cx="6087110" cy="689610"/>
          </a:xfrm>
        </p:grpSpPr>
        <p:sp>
          <p:nvSpPr>
            <p:cNvPr id="244" name="Freeform 244"/>
            <p:cNvSpPr/>
            <p:nvPr/>
          </p:nvSpPr>
          <p:spPr>
            <a:xfrm>
              <a:off x="0" y="0"/>
              <a:ext cx="6086856" cy="688848"/>
            </a:xfrm>
            <a:custGeom>
              <a:avLst/>
              <a:gdLst/>
              <a:ahLst/>
              <a:cxnLst/>
              <a:rect l="l" t="t" r="r" b="b"/>
              <a:pathLst>
                <a:path w="6086856" h="688848">
                  <a:moveTo>
                    <a:pt x="6086856" y="0"/>
                  </a:moveTo>
                  <a:lnTo>
                    <a:pt x="0" y="0"/>
                  </a:lnTo>
                  <a:lnTo>
                    <a:pt x="0" y="688848"/>
                  </a:lnTo>
                  <a:lnTo>
                    <a:pt x="6086856" y="688848"/>
                  </a:lnTo>
                  <a:lnTo>
                    <a:pt x="6086856" y="0"/>
                  </a:lnTo>
                  <a:close/>
                </a:path>
              </a:pathLst>
            </a:custGeom>
            <a:solidFill>
              <a:srgbClr val="FFFFFF"/>
            </a:solidFill>
          </p:spPr>
        </p:sp>
      </p:grpSp>
      <p:grpSp>
        <p:nvGrpSpPr>
          <p:cNvPr id="245" name="Group 245"/>
          <p:cNvGrpSpPr/>
          <p:nvPr/>
        </p:nvGrpSpPr>
        <p:grpSpPr>
          <a:xfrm>
            <a:off x="8761843" y="6559004"/>
            <a:ext cx="4589145" cy="444206"/>
            <a:chOff x="0" y="0"/>
            <a:chExt cx="6118860" cy="592274"/>
          </a:xfrm>
        </p:grpSpPr>
        <p:sp>
          <p:nvSpPr>
            <p:cNvPr id="246" name="Freeform 246"/>
            <p:cNvSpPr/>
            <p:nvPr/>
          </p:nvSpPr>
          <p:spPr>
            <a:xfrm>
              <a:off x="0" y="0"/>
              <a:ext cx="6118860" cy="592328"/>
            </a:xfrm>
            <a:custGeom>
              <a:avLst/>
              <a:gdLst/>
              <a:ahLst/>
              <a:cxnLst/>
              <a:rect l="l" t="t" r="r" b="b"/>
              <a:pathLst>
                <a:path w="6118860" h="592328">
                  <a:moveTo>
                    <a:pt x="9525" y="0"/>
                  </a:moveTo>
                  <a:lnTo>
                    <a:pt x="6109335" y="0"/>
                  </a:lnTo>
                  <a:cubicBezTo>
                    <a:pt x="6114542" y="0"/>
                    <a:pt x="6118860" y="4318"/>
                    <a:pt x="6118860" y="9525"/>
                  </a:cubicBezTo>
                  <a:lnTo>
                    <a:pt x="6118860" y="582803"/>
                  </a:lnTo>
                  <a:cubicBezTo>
                    <a:pt x="6118860" y="588010"/>
                    <a:pt x="6114542" y="592328"/>
                    <a:pt x="6109335" y="592328"/>
                  </a:cubicBezTo>
                  <a:lnTo>
                    <a:pt x="9525" y="592328"/>
                  </a:lnTo>
                  <a:cubicBezTo>
                    <a:pt x="4318" y="592328"/>
                    <a:pt x="0" y="588010"/>
                    <a:pt x="0" y="582803"/>
                  </a:cubicBezTo>
                  <a:lnTo>
                    <a:pt x="0" y="9525"/>
                  </a:lnTo>
                  <a:cubicBezTo>
                    <a:pt x="0" y="4318"/>
                    <a:pt x="4318" y="0"/>
                    <a:pt x="9525" y="0"/>
                  </a:cubicBezTo>
                  <a:moveTo>
                    <a:pt x="9525" y="19050"/>
                  </a:moveTo>
                  <a:lnTo>
                    <a:pt x="9525" y="9525"/>
                  </a:lnTo>
                  <a:lnTo>
                    <a:pt x="19050" y="9525"/>
                  </a:lnTo>
                  <a:lnTo>
                    <a:pt x="19050" y="582803"/>
                  </a:lnTo>
                  <a:lnTo>
                    <a:pt x="9525" y="582803"/>
                  </a:lnTo>
                  <a:lnTo>
                    <a:pt x="9525" y="573278"/>
                  </a:lnTo>
                  <a:lnTo>
                    <a:pt x="6109335" y="573278"/>
                  </a:lnTo>
                  <a:lnTo>
                    <a:pt x="6109335" y="582803"/>
                  </a:lnTo>
                  <a:lnTo>
                    <a:pt x="6099810" y="582803"/>
                  </a:lnTo>
                  <a:lnTo>
                    <a:pt x="6099810" y="9525"/>
                  </a:lnTo>
                  <a:lnTo>
                    <a:pt x="6109335" y="9525"/>
                  </a:lnTo>
                  <a:lnTo>
                    <a:pt x="6109335" y="19050"/>
                  </a:lnTo>
                  <a:lnTo>
                    <a:pt x="9525" y="19050"/>
                  </a:lnTo>
                  <a:close/>
                </a:path>
              </a:pathLst>
            </a:custGeom>
            <a:solidFill>
              <a:srgbClr val="000000"/>
            </a:solidFill>
          </p:spPr>
        </p:sp>
        <p:sp>
          <p:nvSpPr>
            <p:cNvPr id="247" name="TextBox 247"/>
            <p:cNvSpPr txBox="1"/>
            <p:nvPr/>
          </p:nvSpPr>
          <p:spPr>
            <a:xfrm>
              <a:off x="0" y="-19050"/>
              <a:ext cx="6118860" cy="611324"/>
            </a:xfrm>
            <a:prstGeom prst="rect">
              <a:avLst/>
            </a:prstGeom>
          </p:spPr>
          <p:txBody>
            <a:bodyPr lIns="50800" tIns="50800" rIns="50800" bIns="50800" rtlCol="0" anchor="t"/>
            <a:lstStyle/>
            <a:p>
              <a:pPr algn="ctr">
                <a:lnSpc>
                  <a:spcPts val="1439"/>
                </a:lnSpc>
              </a:pPr>
              <a:r>
                <a:rPr lang="en-US" sz="1200" b="1">
                  <a:solidFill>
                    <a:srgbClr val="FF0000"/>
                  </a:solidFill>
                  <a:latin typeface="Calibri (MS) Bold"/>
                  <a:ea typeface="Calibri (MS) Bold"/>
                  <a:cs typeface="Calibri (MS) Bold"/>
                  <a:sym typeface="Calibri (MS) Bold"/>
                </a:rPr>
                <a:t>Uraikan bagaimana penerapan/aktualisasi MP. Agenda II</a:t>
              </a:r>
            </a:p>
            <a:p>
              <a:pPr algn="ctr">
                <a:lnSpc>
                  <a:spcPts val="1439"/>
                </a:lnSpc>
              </a:pPr>
              <a:r>
                <a:rPr lang="en-US" sz="1200" b="1">
                  <a:solidFill>
                    <a:srgbClr val="FF0000"/>
                  </a:solidFill>
                  <a:latin typeface="Calibri (MS) Bold"/>
                  <a:ea typeface="Calibri (MS) Bold"/>
                  <a:cs typeface="Calibri (MS) Bold"/>
                  <a:sym typeface="Calibri (MS) Bold"/>
                </a:rPr>
                <a:t>(BerAKHLAK) dlm pelaksanaan Kegiatan tsb.</a:t>
              </a:r>
            </a:p>
          </p:txBody>
        </p:sp>
      </p:grpSp>
      <p:grpSp>
        <p:nvGrpSpPr>
          <p:cNvPr id="248" name="Group 248"/>
          <p:cNvGrpSpPr/>
          <p:nvPr/>
        </p:nvGrpSpPr>
        <p:grpSpPr>
          <a:xfrm>
            <a:off x="13313931" y="6815703"/>
            <a:ext cx="227646" cy="38100"/>
            <a:chOff x="0" y="0"/>
            <a:chExt cx="303528" cy="50800"/>
          </a:xfrm>
        </p:grpSpPr>
        <p:sp>
          <p:nvSpPr>
            <p:cNvPr id="249" name="Freeform 249"/>
            <p:cNvSpPr/>
            <p:nvPr/>
          </p:nvSpPr>
          <p:spPr>
            <a:xfrm>
              <a:off x="25400" y="0"/>
              <a:ext cx="251714" cy="50800"/>
            </a:xfrm>
            <a:custGeom>
              <a:avLst/>
              <a:gdLst/>
              <a:ahLst/>
              <a:cxnLst/>
              <a:rect l="l" t="t" r="r" b="b"/>
              <a:pathLst>
                <a:path w="251714" h="50800">
                  <a:moveTo>
                    <a:pt x="251714" y="50800"/>
                  </a:moveTo>
                  <a:lnTo>
                    <a:pt x="0" y="50800"/>
                  </a:lnTo>
                  <a:lnTo>
                    <a:pt x="0" y="0"/>
                  </a:lnTo>
                  <a:lnTo>
                    <a:pt x="251714" y="0"/>
                  </a:lnTo>
                  <a:close/>
                </a:path>
              </a:pathLst>
            </a:custGeom>
            <a:solidFill>
              <a:srgbClr val="000000"/>
            </a:solidFill>
          </p:spPr>
        </p:sp>
      </p:grpSp>
      <p:sp>
        <p:nvSpPr>
          <p:cNvPr id="250" name="Freeform 250"/>
          <p:cNvSpPr/>
          <p:nvPr/>
        </p:nvSpPr>
        <p:spPr>
          <a:xfrm>
            <a:off x="8736945" y="7633664"/>
            <a:ext cx="4706940" cy="656136"/>
          </a:xfrm>
          <a:custGeom>
            <a:avLst/>
            <a:gdLst/>
            <a:ahLst/>
            <a:cxnLst/>
            <a:rect l="l" t="t" r="r" b="b"/>
            <a:pathLst>
              <a:path w="4706940" h="656136">
                <a:moveTo>
                  <a:pt x="0" y="0"/>
                </a:moveTo>
                <a:lnTo>
                  <a:pt x="4706940" y="0"/>
                </a:lnTo>
                <a:lnTo>
                  <a:pt x="4706940" y="656135"/>
                </a:lnTo>
                <a:lnTo>
                  <a:pt x="0" y="656135"/>
                </a:lnTo>
                <a:lnTo>
                  <a:pt x="0" y="0"/>
                </a:lnTo>
                <a:close/>
              </a:path>
            </a:pathLst>
          </a:custGeom>
          <a:blipFill>
            <a:blip r:embed="rId55"/>
            <a:stretch>
              <a:fillRect b="-3925"/>
            </a:stretch>
          </a:blipFill>
        </p:spPr>
      </p:sp>
      <p:sp>
        <p:nvSpPr>
          <p:cNvPr id="251" name="Freeform 251"/>
          <p:cNvSpPr/>
          <p:nvPr/>
        </p:nvSpPr>
        <p:spPr>
          <a:xfrm>
            <a:off x="9230754" y="7647426"/>
            <a:ext cx="3753612" cy="656023"/>
          </a:xfrm>
          <a:custGeom>
            <a:avLst/>
            <a:gdLst/>
            <a:ahLst/>
            <a:cxnLst/>
            <a:rect l="l" t="t" r="r" b="b"/>
            <a:pathLst>
              <a:path w="3753612" h="656023">
                <a:moveTo>
                  <a:pt x="0" y="0"/>
                </a:moveTo>
                <a:lnTo>
                  <a:pt x="3753612" y="0"/>
                </a:lnTo>
                <a:lnTo>
                  <a:pt x="3753612" y="656023"/>
                </a:lnTo>
                <a:lnTo>
                  <a:pt x="0" y="656023"/>
                </a:lnTo>
                <a:lnTo>
                  <a:pt x="0" y="0"/>
                </a:lnTo>
                <a:close/>
              </a:path>
            </a:pathLst>
          </a:custGeom>
          <a:blipFill>
            <a:blip r:embed="rId57"/>
            <a:stretch>
              <a:fillRect b="-203"/>
            </a:stretch>
          </a:blipFill>
        </p:spPr>
      </p:sp>
      <p:grpSp>
        <p:nvGrpSpPr>
          <p:cNvPr id="252" name="Group 252"/>
          <p:cNvGrpSpPr/>
          <p:nvPr/>
        </p:nvGrpSpPr>
        <p:grpSpPr>
          <a:xfrm>
            <a:off x="8768982" y="7665714"/>
            <a:ext cx="4568190" cy="517207"/>
            <a:chOff x="0" y="0"/>
            <a:chExt cx="6090920" cy="689610"/>
          </a:xfrm>
        </p:grpSpPr>
        <p:sp>
          <p:nvSpPr>
            <p:cNvPr id="253" name="Freeform 253"/>
            <p:cNvSpPr/>
            <p:nvPr/>
          </p:nvSpPr>
          <p:spPr>
            <a:xfrm>
              <a:off x="0" y="0"/>
              <a:ext cx="6089904" cy="688848"/>
            </a:xfrm>
            <a:custGeom>
              <a:avLst/>
              <a:gdLst/>
              <a:ahLst/>
              <a:cxnLst/>
              <a:rect l="l" t="t" r="r" b="b"/>
              <a:pathLst>
                <a:path w="6089904" h="688848">
                  <a:moveTo>
                    <a:pt x="6089904" y="0"/>
                  </a:moveTo>
                  <a:lnTo>
                    <a:pt x="0" y="0"/>
                  </a:lnTo>
                  <a:lnTo>
                    <a:pt x="0" y="688848"/>
                  </a:lnTo>
                  <a:lnTo>
                    <a:pt x="6089904" y="688848"/>
                  </a:lnTo>
                  <a:lnTo>
                    <a:pt x="6089904" y="0"/>
                  </a:lnTo>
                  <a:close/>
                </a:path>
              </a:pathLst>
            </a:custGeom>
            <a:solidFill>
              <a:srgbClr val="FFFFFF"/>
            </a:solidFill>
          </p:spPr>
        </p:sp>
      </p:grpSp>
      <p:grpSp>
        <p:nvGrpSpPr>
          <p:cNvPr id="254" name="Group 254"/>
          <p:cNvGrpSpPr/>
          <p:nvPr/>
        </p:nvGrpSpPr>
        <p:grpSpPr>
          <a:xfrm>
            <a:off x="8761843" y="7658567"/>
            <a:ext cx="4589145" cy="443221"/>
            <a:chOff x="0" y="0"/>
            <a:chExt cx="6118860" cy="590962"/>
          </a:xfrm>
        </p:grpSpPr>
        <p:sp>
          <p:nvSpPr>
            <p:cNvPr id="255" name="Freeform 255"/>
            <p:cNvSpPr/>
            <p:nvPr/>
          </p:nvSpPr>
          <p:spPr>
            <a:xfrm>
              <a:off x="0" y="0"/>
              <a:ext cx="6118860" cy="590931"/>
            </a:xfrm>
            <a:custGeom>
              <a:avLst/>
              <a:gdLst/>
              <a:ahLst/>
              <a:cxnLst/>
              <a:rect l="l" t="t" r="r" b="b"/>
              <a:pathLst>
                <a:path w="6118860" h="590931">
                  <a:moveTo>
                    <a:pt x="9525" y="0"/>
                  </a:moveTo>
                  <a:lnTo>
                    <a:pt x="6109335" y="0"/>
                  </a:lnTo>
                  <a:cubicBezTo>
                    <a:pt x="6114542" y="0"/>
                    <a:pt x="6118860" y="4318"/>
                    <a:pt x="6118860" y="9525"/>
                  </a:cubicBezTo>
                  <a:lnTo>
                    <a:pt x="6118860" y="581406"/>
                  </a:lnTo>
                  <a:cubicBezTo>
                    <a:pt x="6118860" y="586613"/>
                    <a:pt x="6114542" y="590931"/>
                    <a:pt x="6109335" y="590931"/>
                  </a:cubicBezTo>
                  <a:lnTo>
                    <a:pt x="9525" y="590931"/>
                  </a:lnTo>
                  <a:cubicBezTo>
                    <a:pt x="4318" y="590931"/>
                    <a:pt x="0" y="586613"/>
                    <a:pt x="0" y="581406"/>
                  </a:cubicBezTo>
                  <a:lnTo>
                    <a:pt x="0" y="9525"/>
                  </a:lnTo>
                  <a:cubicBezTo>
                    <a:pt x="0" y="4318"/>
                    <a:pt x="4318" y="0"/>
                    <a:pt x="9525" y="0"/>
                  </a:cubicBezTo>
                  <a:moveTo>
                    <a:pt x="9525" y="19050"/>
                  </a:moveTo>
                  <a:lnTo>
                    <a:pt x="9525" y="9525"/>
                  </a:lnTo>
                  <a:lnTo>
                    <a:pt x="19050" y="9525"/>
                  </a:lnTo>
                  <a:lnTo>
                    <a:pt x="19050" y="581406"/>
                  </a:lnTo>
                  <a:lnTo>
                    <a:pt x="9525" y="581406"/>
                  </a:lnTo>
                  <a:lnTo>
                    <a:pt x="9525" y="571881"/>
                  </a:lnTo>
                  <a:lnTo>
                    <a:pt x="6109335" y="571881"/>
                  </a:lnTo>
                  <a:lnTo>
                    <a:pt x="6109335" y="581406"/>
                  </a:lnTo>
                  <a:lnTo>
                    <a:pt x="6099810" y="581406"/>
                  </a:lnTo>
                  <a:lnTo>
                    <a:pt x="6099810" y="9525"/>
                  </a:lnTo>
                  <a:lnTo>
                    <a:pt x="6109335" y="9525"/>
                  </a:lnTo>
                  <a:lnTo>
                    <a:pt x="6109335" y="19050"/>
                  </a:lnTo>
                  <a:lnTo>
                    <a:pt x="9525" y="19050"/>
                  </a:lnTo>
                  <a:close/>
                </a:path>
              </a:pathLst>
            </a:custGeom>
            <a:solidFill>
              <a:srgbClr val="000000"/>
            </a:solidFill>
          </p:spPr>
        </p:sp>
        <p:sp>
          <p:nvSpPr>
            <p:cNvPr id="256" name="TextBox 256"/>
            <p:cNvSpPr txBox="1"/>
            <p:nvPr/>
          </p:nvSpPr>
          <p:spPr>
            <a:xfrm>
              <a:off x="0" y="-19050"/>
              <a:ext cx="6118860" cy="610012"/>
            </a:xfrm>
            <a:prstGeom prst="rect">
              <a:avLst/>
            </a:prstGeom>
          </p:spPr>
          <p:txBody>
            <a:bodyPr lIns="50800" tIns="50800" rIns="50800" bIns="50800" rtlCol="0" anchor="t"/>
            <a:lstStyle/>
            <a:p>
              <a:pPr algn="l">
                <a:lnSpc>
                  <a:spcPts val="1439"/>
                </a:lnSpc>
              </a:pPr>
              <a:r>
                <a:rPr lang="en-US" sz="1200">
                  <a:solidFill>
                    <a:srgbClr val="000000"/>
                  </a:solidFill>
                  <a:latin typeface="Calibri (MS)"/>
                  <a:ea typeface="Calibri (MS)"/>
                  <a:cs typeface="Calibri (MS)"/>
                  <a:sym typeface="Calibri (MS)"/>
                </a:rPr>
                <a:t>Uraikan kontribusi hasil kegiatan terhadap pencapaian  Visi/Misi/Tusi/Tujuan Organisasi.</a:t>
              </a:r>
            </a:p>
          </p:txBody>
        </p:sp>
      </p:grpSp>
      <p:grpSp>
        <p:nvGrpSpPr>
          <p:cNvPr id="257" name="Group 257"/>
          <p:cNvGrpSpPr/>
          <p:nvPr/>
        </p:nvGrpSpPr>
        <p:grpSpPr>
          <a:xfrm>
            <a:off x="13332221" y="7917554"/>
            <a:ext cx="227646" cy="38100"/>
            <a:chOff x="0" y="0"/>
            <a:chExt cx="303528" cy="50800"/>
          </a:xfrm>
        </p:grpSpPr>
        <p:sp>
          <p:nvSpPr>
            <p:cNvPr id="258" name="Freeform 258"/>
            <p:cNvSpPr/>
            <p:nvPr/>
          </p:nvSpPr>
          <p:spPr>
            <a:xfrm>
              <a:off x="25400" y="0"/>
              <a:ext cx="251714" cy="50800"/>
            </a:xfrm>
            <a:custGeom>
              <a:avLst/>
              <a:gdLst/>
              <a:ahLst/>
              <a:cxnLst/>
              <a:rect l="l" t="t" r="r" b="b"/>
              <a:pathLst>
                <a:path w="251714" h="50800">
                  <a:moveTo>
                    <a:pt x="251714" y="50800"/>
                  </a:moveTo>
                  <a:lnTo>
                    <a:pt x="0" y="50800"/>
                  </a:lnTo>
                  <a:lnTo>
                    <a:pt x="0" y="0"/>
                  </a:lnTo>
                  <a:lnTo>
                    <a:pt x="251714" y="0"/>
                  </a:lnTo>
                  <a:close/>
                </a:path>
              </a:pathLst>
            </a:custGeom>
            <a:solidFill>
              <a:srgbClr val="000000"/>
            </a:solidFill>
          </p:spPr>
        </p:sp>
      </p:grpSp>
      <p:sp>
        <p:nvSpPr>
          <p:cNvPr id="259" name="Freeform 259"/>
          <p:cNvSpPr/>
          <p:nvPr/>
        </p:nvSpPr>
        <p:spPr>
          <a:xfrm>
            <a:off x="8736946" y="8596068"/>
            <a:ext cx="4706940" cy="656136"/>
          </a:xfrm>
          <a:custGeom>
            <a:avLst/>
            <a:gdLst/>
            <a:ahLst/>
            <a:cxnLst/>
            <a:rect l="l" t="t" r="r" b="b"/>
            <a:pathLst>
              <a:path w="4706940" h="656136">
                <a:moveTo>
                  <a:pt x="0" y="0"/>
                </a:moveTo>
                <a:lnTo>
                  <a:pt x="4706941" y="0"/>
                </a:lnTo>
                <a:lnTo>
                  <a:pt x="4706941" y="656136"/>
                </a:lnTo>
                <a:lnTo>
                  <a:pt x="0" y="656136"/>
                </a:lnTo>
                <a:lnTo>
                  <a:pt x="0" y="0"/>
                </a:lnTo>
                <a:close/>
              </a:path>
            </a:pathLst>
          </a:custGeom>
          <a:blipFill>
            <a:blip r:embed="rId55"/>
            <a:stretch>
              <a:fillRect b="-3925"/>
            </a:stretch>
          </a:blipFill>
        </p:spPr>
      </p:sp>
      <p:sp>
        <p:nvSpPr>
          <p:cNvPr id="260" name="Freeform 260"/>
          <p:cNvSpPr/>
          <p:nvPr/>
        </p:nvSpPr>
        <p:spPr>
          <a:xfrm>
            <a:off x="8940434" y="8612116"/>
            <a:ext cx="4336540" cy="656023"/>
          </a:xfrm>
          <a:custGeom>
            <a:avLst/>
            <a:gdLst/>
            <a:ahLst/>
            <a:cxnLst/>
            <a:rect l="l" t="t" r="r" b="b"/>
            <a:pathLst>
              <a:path w="4336540" h="656023">
                <a:moveTo>
                  <a:pt x="0" y="0"/>
                </a:moveTo>
                <a:lnTo>
                  <a:pt x="4336540" y="0"/>
                </a:lnTo>
                <a:lnTo>
                  <a:pt x="4336540" y="656024"/>
                </a:lnTo>
                <a:lnTo>
                  <a:pt x="0" y="656024"/>
                </a:lnTo>
                <a:lnTo>
                  <a:pt x="0" y="0"/>
                </a:lnTo>
                <a:close/>
              </a:path>
            </a:pathLst>
          </a:custGeom>
          <a:blipFill>
            <a:blip r:embed="rId58"/>
            <a:stretch>
              <a:fillRect b="-244"/>
            </a:stretch>
          </a:blipFill>
        </p:spPr>
      </p:sp>
      <p:grpSp>
        <p:nvGrpSpPr>
          <p:cNvPr id="261" name="Group 261"/>
          <p:cNvGrpSpPr/>
          <p:nvPr/>
        </p:nvGrpSpPr>
        <p:grpSpPr>
          <a:xfrm>
            <a:off x="8768984" y="8628118"/>
            <a:ext cx="4568190" cy="517207"/>
            <a:chOff x="0" y="0"/>
            <a:chExt cx="6090920" cy="689610"/>
          </a:xfrm>
        </p:grpSpPr>
        <p:sp>
          <p:nvSpPr>
            <p:cNvPr id="262" name="Freeform 262"/>
            <p:cNvSpPr/>
            <p:nvPr/>
          </p:nvSpPr>
          <p:spPr>
            <a:xfrm>
              <a:off x="0" y="0"/>
              <a:ext cx="6089904" cy="688848"/>
            </a:xfrm>
            <a:custGeom>
              <a:avLst/>
              <a:gdLst/>
              <a:ahLst/>
              <a:cxnLst/>
              <a:rect l="l" t="t" r="r" b="b"/>
              <a:pathLst>
                <a:path w="6089904" h="688848">
                  <a:moveTo>
                    <a:pt x="6089904" y="0"/>
                  </a:moveTo>
                  <a:lnTo>
                    <a:pt x="0" y="0"/>
                  </a:lnTo>
                  <a:lnTo>
                    <a:pt x="0" y="688848"/>
                  </a:lnTo>
                  <a:lnTo>
                    <a:pt x="6089904" y="688848"/>
                  </a:lnTo>
                  <a:lnTo>
                    <a:pt x="6089904" y="0"/>
                  </a:lnTo>
                  <a:close/>
                </a:path>
              </a:pathLst>
            </a:custGeom>
            <a:solidFill>
              <a:srgbClr val="FFFFFF"/>
            </a:solidFill>
          </p:spPr>
        </p:sp>
      </p:grpSp>
      <p:grpSp>
        <p:nvGrpSpPr>
          <p:cNvPr id="263" name="Group 263"/>
          <p:cNvGrpSpPr/>
          <p:nvPr/>
        </p:nvGrpSpPr>
        <p:grpSpPr>
          <a:xfrm>
            <a:off x="8311499" y="8620976"/>
            <a:ext cx="5039490" cy="627887"/>
            <a:chOff x="0" y="0"/>
            <a:chExt cx="6719320" cy="837182"/>
          </a:xfrm>
        </p:grpSpPr>
        <p:sp>
          <p:nvSpPr>
            <p:cNvPr id="264" name="Freeform 264"/>
            <p:cNvSpPr/>
            <p:nvPr/>
          </p:nvSpPr>
          <p:spPr>
            <a:xfrm>
              <a:off x="0" y="0"/>
              <a:ext cx="6719316" cy="837184"/>
            </a:xfrm>
            <a:custGeom>
              <a:avLst/>
              <a:gdLst/>
              <a:ahLst/>
              <a:cxnLst/>
              <a:rect l="l" t="t" r="r" b="b"/>
              <a:pathLst>
                <a:path w="6719316" h="837184">
                  <a:moveTo>
                    <a:pt x="9525" y="0"/>
                  </a:moveTo>
                  <a:lnTo>
                    <a:pt x="6709791" y="0"/>
                  </a:lnTo>
                  <a:cubicBezTo>
                    <a:pt x="6714998" y="0"/>
                    <a:pt x="6719316" y="4318"/>
                    <a:pt x="6719316" y="9525"/>
                  </a:cubicBezTo>
                  <a:lnTo>
                    <a:pt x="6719316" y="827659"/>
                  </a:lnTo>
                  <a:cubicBezTo>
                    <a:pt x="6719316" y="832866"/>
                    <a:pt x="6714998" y="837184"/>
                    <a:pt x="6709791" y="837184"/>
                  </a:cubicBezTo>
                  <a:lnTo>
                    <a:pt x="9525" y="837184"/>
                  </a:lnTo>
                  <a:cubicBezTo>
                    <a:pt x="4318" y="837184"/>
                    <a:pt x="0" y="832866"/>
                    <a:pt x="0" y="827659"/>
                  </a:cubicBezTo>
                  <a:lnTo>
                    <a:pt x="0" y="9525"/>
                  </a:lnTo>
                  <a:cubicBezTo>
                    <a:pt x="0" y="4318"/>
                    <a:pt x="4318" y="0"/>
                    <a:pt x="9525" y="0"/>
                  </a:cubicBezTo>
                  <a:moveTo>
                    <a:pt x="9525" y="19050"/>
                  </a:moveTo>
                  <a:lnTo>
                    <a:pt x="9525" y="9525"/>
                  </a:lnTo>
                  <a:lnTo>
                    <a:pt x="19050" y="9525"/>
                  </a:lnTo>
                  <a:lnTo>
                    <a:pt x="19050" y="827659"/>
                  </a:lnTo>
                  <a:lnTo>
                    <a:pt x="9525" y="827659"/>
                  </a:lnTo>
                  <a:lnTo>
                    <a:pt x="9525" y="818134"/>
                  </a:lnTo>
                  <a:lnTo>
                    <a:pt x="6709791" y="818134"/>
                  </a:lnTo>
                  <a:lnTo>
                    <a:pt x="6709791" y="827659"/>
                  </a:lnTo>
                  <a:lnTo>
                    <a:pt x="6700266" y="827659"/>
                  </a:lnTo>
                  <a:lnTo>
                    <a:pt x="6700266" y="9525"/>
                  </a:lnTo>
                  <a:lnTo>
                    <a:pt x="6709791" y="9525"/>
                  </a:lnTo>
                  <a:lnTo>
                    <a:pt x="6709791" y="19050"/>
                  </a:lnTo>
                  <a:lnTo>
                    <a:pt x="9525" y="19050"/>
                  </a:lnTo>
                  <a:close/>
                </a:path>
              </a:pathLst>
            </a:custGeom>
            <a:solidFill>
              <a:srgbClr val="000000"/>
            </a:solidFill>
          </p:spPr>
        </p:sp>
        <p:sp>
          <p:nvSpPr>
            <p:cNvPr id="265" name="TextBox 265"/>
            <p:cNvSpPr txBox="1"/>
            <p:nvPr/>
          </p:nvSpPr>
          <p:spPr>
            <a:xfrm>
              <a:off x="0" y="-19050"/>
              <a:ext cx="6719320" cy="856232"/>
            </a:xfrm>
            <a:prstGeom prst="rect">
              <a:avLst/>
            </a:prstGeom>
          </p:spPr>
          <p:txBody>
            <a:bodyPr lIns="50800" tIns="50800" rIns="50800" bIns="50800" rtlCol="0" anchor="t"/>
            <a:lstStyle/>
            <a:p>
              <a:pPr algn="l">
                <a:lnSpc>
                  <a:spcPts val="1439"/>
                </a:lnSpc>
              </a:pPr>
              <a:r>
                <a:rPr lang="en-US" sz="1200">
                  <a:solidFill>
                    <a:srgbClr val="000000"/>
                  </a:solidFill>
                  <a:latin typeface="Calibri (MS)"/>
                  <a:ea typeface="Calibri (MS)"/>
                  <a:cs typeface="Calibri (MS)"/>
                  <a:sym typeface="Calibri (MS)"/>
                </a:rPr>
                <a:t>Individu, Pejabat, Pemangku jabatan, kelompok,  masyarakat. pelanggan  yang mempengaruhi atau dipengaruhi oleh Aktualisasi yang disusun</a:t>
              </a:r>
            </a:p>
          </p:txBody>
        </p:sp>
      </p:grpSp>
      <p:grpSp>
        <p:nvGrpSpPr>
          <p:cNvPr id="266" name="Group 266"/>
          <p:cNvGrpSpPr/>
          <p:nvPr/>
        </p:nvGrpSpPr>
        <p:grpSpPr>
          <a:xfrm>
            <a:off x="13332222" y="8843385"/>
            <a:ext cx="227646" cy="38100"/>
            <a:chOff x="0" y="0"/>
            <a:chExt cx="303528" cy="50800"/>
          </a:xfrm>
        </p:grpSpPr>
        <p:sp>
          <p:nvSpPr>
            <p:cNvPr id="267" name="Freeform 267"/>
            <p:cNvSpPr/>
            <p:nvPr/>
          </p:nvSpPr>
          <p:spPr>
            <a:xfrm>
              <a:off x="25400" y="0"/>
              <a:ext cx="251714" cy="50800"/>
            </a:xfrm>
            <a:custGeom>
              <a:avLst/>
              <a:gdLst/>
              <a:ahLst/>
              <a:cxnLst/>
              <a:rect l="l" t="t" r="r" b="b"/>
              <a:pathLst>
                <a:path w="251714" h="50800">
                  <a:moveTo>
                    <a:pt x="251714" y="50800"/>
                  </a:moveTo>
                  <a:lnTo>
                    <a:pt x="0" y="50800"/>
                  </a:lnTo>
                  <a:lnTo>
                    <a:pt x="0" y="0"/>
                  </a:lnTo>
                  <a:lnTo>
                    <a:pt x="251714" y="0"/>
                  </a:lnTo>
                  <a:close/>
                </a:path>
              </a:pathLst>
            </a:custGeom>
            <a:solidFill>
              <a:srgbClr val="000000"/>
            </a:solidFill>
          </p:spPr>
        </p:sp>
      </p:grpSp>
      <p:sp>
        <p:nvSpPr>
          <p:cNvPr id="268" name="Freeform 268"/>
          <p:cNvSpPr/>
          <p:nvPr/>
        </p:nvSpPr>
        <p:spPr>
          <a:xfrm>
            <a:off x="5207397" y="1898060"/>
            <a:ext cx="1536230" cy="685875"/>
          </a:xfrm>
          <a:custGeom>
            <a:avLst/>
            <a:gdLst/>
            <a:ahLst/>
            <a:cxnLst/>
            <a:rect l="l" t="t" r="r" b="b"/>
            <a:pathLst>
              <a:path w="1536230" h="685875">
                <a:moveTo>
                  <a:pt x="0" y="0"/>
                </a:moveTo>
                <a:lnTo>
                  <a:pt x="1536229" y="0"/>
                </a:lnTo>
                <a:lnTo>
                  <a:pt x="1536229" y="685875"/>
                </a:lnTo>
                <a:lnTo>
                  <a:pt x="0" y="685875"/>
                </a:lnTo>
                <a:lnTo>
                  <a:pt x="0" y="0"/>
                </a:lnTo>
                <a:close/>
              </a:path>
            </a:pathLst>
          </a:custGeom>
          <a:blipFill>
            <a:blip r:embed="rId59"/>
            <a:stretch>
              <a:fillRect b="-165"/>
            </a:stretch>
          </a:blipFill>
        </p:spPr>
      </p:sp>
      <p:sp>
        <p:nvSpPr>
          <p:cNvPr id="269" name="Freeform 269"/>
          <p:cNvSpPr/>
          <p:nvPr/>
        </p:nvSpPr>
        <p:spPr>
          <a:xfrm>
            <a:off x="5431425" y="1927911"/>
            <a:ext cx="1117852" cy="656024"/>
          </a:xfrm>
          <a:custGeom>
            <a:avLst/>
            <a:gdLst/>
            <a:ahLst/>
            <a:cxnLst/>
            <a:rect l="l" t="t" r="r" b="b"/>
            <a:pathLst>
              <a:path w="1117852" h="656024">
                <a:moveTo>
                  <a:pt x="0" y="0"/>
                </a:moveTo>
                <a:lnTo>
                  <a:pt x="1117852" y="0"/>
                </a:lnTo>
                <a:lnTo>
                  <a:pt x="1117852" y="656024"/>
                </a:lnTo>
                <a:lnTo>
                  <a:pt x="0" y="656024"/>
                </a:lnTo>
                <a:lnTo>
                  <a:pt x="0" y="0"/>
                </a:lnTo>
                <a:close/>
              </a:path>
            </a:pathLst>
          </a:custGeom>
          <a:blipFill>
            <a:blip r:embed="rId60"/>
            <a:stretch>
              <a:fillRect b="-491"/>
            </a:stretch>
          </a:blipFill>
        </p:spPr>
      </p:sp>
      <p:grpSp>
        <p:nvGrpSpPr>
          <p:cNvPr id="270" name="Group 270"/>
          <p:cNvGrpSpPr/>
          <p:nvPr/>
        </p:nvGrpSpPr>
        <p:grpSpPr>
          <a:xfrm>
            <a:off x="5253117" y="1943855"/>
            <a:ext cx="1369695" cy="519112"/>
            <a:chOff x="0" y="0"/>
            <a:chExt cx="1826260" cy="692150"/>
          </a:xfrm>
        </p:grpSpPr>
        <p:sp>
          <p:nvSpPr>
            <p:cNvPr id="271" name="Freeform 271"/>
            <p:cNvSpPr/>
            <p:nvPr/>
          </p:nvSpPr>
          <p:spPr>
            <a:xfrm>
              <a:off x="0" y="0"/>
              <a:ext cx="1825752" cy="691896"/>
            </a:xfrm>
            <a:custGeom>
              <a:avLst/>
              <a:gdLst/>
              <a:ahLst/>
              <a:cxnLst/>
              <a:rect l="l" t="t" r="r" b="b"/>
              <a:pathLst>
                <a:path w="1825752" h="691896">
                  <a:moveTo>
                    <a:pt x="1825752" y="0"/>
                  </a:moveTo>
                  <a:lnTo>
                    <a:pt x="0" y="0"/>
                  </a:lnTo>
                  <a:lnTo>
                    <a:pt x="0" y="691896"/>
                  </a:lnTo>
                  <a:lnTo>
                    <a:pt x="1825752" y="691896"/>
                  </a:lnTo>
                  <a:lnTo>
                    <a:pt x="1825752" y="0"/>
                  </a:lnTo>
                  <a:close/>
                </a:path>
              </a:pathLst>
            </a:custGeom>
            <a:solidFill>
              <a:srgbClr val="FFFFFF"/>
            </a:solidFill>
          </p:spPr>
        </p:sp>
      </p:grpSp>
      <p:grpSp>
        <p:nvGrpSpPr>
          <p:cNvPr id="272" name="Group 272"/>
          <p:cNvGrpSpPr/>
          <p:nvPr/>
        </p:nvGrpSpPr>
        <p:grpSpPr>
          <a:xfrm>
            <a:off x="5245973" y="1936711"/>
            <a:ext cx="1383982" cy="533400"/>
            <a:chOff x="0" y="0"/>
            <a:chExt cx="1845310" cy="711200"/>
          </a:xfrm>
        </p:grpSpPr>
        <p:sp>
          <p:nvSpPr>
            <p:cNvPr id="273" name="Freeform 273"/>
            <p:cNvSpPr/>
            <p:nvPr/>
          </p:nvSpPr>
          <p:spPr>
            <a:xfrm>
              <a:off x="0" y="0"/>
              <a:ext cx="1844802" cy="710946"/>
            </a:xfrm>
            <a:custGeom>
              <a:avLst/>
              <a:gdLst/>
              <a:ahLst/>
              <a:cxnLst/>
              <a:rect l="l" t="t" r="r" b="b"/>
              <a:pathLst>
                <a:path w="1844802" h="710946">
                  <a:moveTo>
                    <a:pt x="9525" y="691896"/>
                  </a:moveTo>
                  <a:lnTo>
                    <a:pt x="1835277" y="691896"/>
                  </a:lnTo>
                  <a:lnTo>
                    <a:pt x="1835277" y="701421"/>
                  </a:lnTo>
                  <a:lnTo>
                    <a:pt x="1825752" y="701421"/>
                  </a:lnTo>
                  <a:lnTo>
                    <a:pt x="1825752" y="9525"/>
                  </a:lnTo>
                  <a:lnTo>
                    <a:pt x="1835277" y="9525"/>
                  </a:lnTo>
                  <a:lnTo>
                    <a:pt x="1835277" y="19050"/>
                  </a:lnTo>
                  <a:lnTo>
                    <a:pt x="9525" y="19050"/>
                  </a:lnTo>
                  <a:lnTo>
                    <a:pt x="9525" y="9525"/>
                  </a:lnTo>
                  <a:lnTo>
                    <a:pt x="19050" y="9525"/>
                  </a:lnTo>
                  <a:lnTo>
                    <a:pt x="19050" y="701421"/>
                  </a:lnTo>
                  <a:lnTo>
                    <a:pt x="9525" y="701421"/>
                  </a:lnTo>
                  <a:lnTo>
                    <a:pt x="9525" y="691896"/>
                  </a:lnTo>
                  <a:moveTo>
                    <a:pt x="9525" y="710946"/>
                  </a:moveTo>
                  <a:cubicBezTo>
                    <a:pt x="4318" y="710946"/>
                    <a:pt x="0" y="706628"/>
                    <a:pt x="0" y="701421"/>
                  </a:cubicBezTo>
                  <a:lnTo>
                    <a:pt x="0" y="9525"/>
                  </a:lnTo>
                  <a:cubicBezTo>
                    <a:pt x="0" y="4318"/>
                    <a:pt x="4318" y="0"/>
                    <a:pt x="9525" y="0"/>
                  </a:cubicBezTo>
                  <a:lnTo>
                    <a:pt x="1835277" y="0"/>
                  </a:lnTo>
                  <a:cubicBezTo>
                    <a:pt x="1840484" y="0"/>
                    <a:pt x="1844802" y="4318"/>
                    <a:pt x="1844802" y="9525"/>
                  </a:cubicBezTo>
                  <a:lnTo>
                    <a:pt x="1844802" y="701421"/>
                  </a:lnTo>
                  <a:cubicBezTo>
                    <a:pt x="1844802" y="706628"/>
                    <a:pt x="1840484" y="710946"/>
                    <a:pt x="1835277" y="710946"/>
                  </a:cubicBezTo>
                  <a:lnTo>
                    <a:pt x="9525" y="710946"/>
                  </a:lnTo>
                  <a:close/>
                </a:path>
              </a:pathLst>
            </a:custGeom>
            <a:solidFill>
              <a:srgbClr val="000000"/>
            </a:solidFill>
          </p:spPr>
        </p:sp>
      </p:grpSp>
      <p:grpSp>
        <p:nvGrpSpPr>
          <p:cNvPr id="274" name="Group 274"/>
          <p:cNvGrpSpPr/>
          <p:nvPr/>
        </p:nvGrpSpPr>
        <p:grpSpPr>
          <a:xfrm>
            <a:off x="5254544" y="1983861"/>
            <a:ext cx="1379220" cy="389514"/>
            <a:chOff x="0" y="0"/>
            <a:chExt cx="1838960" cy="519352"/>
          </a:xfrm>
        </p:grpSpPr>
        <p:sp>
          <p:nvSpPr>
            <p:cNvPr id="275" name="Freeform 275"/>
            <p:cNvSpPr/>
            <p:nvPr/>
          </p:nvSpPr>
          <p:spPr>
            <a:xfrm>
              <a:off x="0" y="0"/>
              <a:ext cx="1838960" cy="519352"/>
            </a:xfrm>
            <a:custGeom>
              <a:avLst/>
              <a:gdLst/>
              <a:ahLst/>
              <a:cxnLst/>
              <a:rect l="l" t="t" r="r" b="b"/>
              <a:pathLst>
                <a:path w="1838960" h="519352">
                  <a:moveTo>
                    <a:pt x="0" y="0"/>
                  </a:moveTo>
                  <a:lnTo>
                    <a:pt x="1838960" y="0"/>
                  </a:lnTo>
                  <a:lnTo>
                    <a:pt x="1838960" y="519352"/>
                  </a:lnTo>
                  <a:lnTo>
                    <a:pt x="0" y="519352"/>
                  </a:lnTo>
                  <a:close/>
                </a:path>
              </a:pathLst>
            </a:custGeom>
            <a:solidFill>
              <a:srgbClr val="000000">
                <a:alpha val="0"/>
              </a:srgbClr>
            </a:solidFill>
          </p:spPr>
        </p:sp>
        <p:sp>
          <p:nvSpPr>
            <p:cNvPr id="276" name="TextBox 276"/>
            <p:cNvSpPr txBox="1"/>
            <p:nvPr/>
          </p:nvSpPr>
          <p:spPr>
            <a:xfrm>
              <a:off x="0" y="-19050"/>
              <a:ext cx="1838960" cy="538402"/>
            </a:xfrm>
            <a:prstGeom prst="rect">
              <a:avLst/>
            </a:prstGeom>
          </p:spPr>
          <p:txBody>
            <a:bodyPr lIns="0" tIns="0" rIns="0" bIns="0" rtlCol="0" anchor="t"/>
            <a:lstStyle/>
            <a:p>
              <a:pPr algn="l">
                <a:lnSpc>
                  <a:spcPts val="1439"/>
                </a:lnSpc>
              </a:pPr>
              <a:r>
                <a:rPr lang="en-US" sz="1200">
                  <a:solidFill>
                    <a:srgbClr val="0913F7"/>
                  </a:solidFill>
                  <a:latin typeface="Calibri (MS)"/>
                  <a:ea typeface="Calibri (MS)"/>
                  <a:cs typeface="Calibri (MS)"/>
                  <a:sym typeface="Calibri (MS)"/>
                </a:rPr>
                <a:t>Teknik </a:t>
              </a:r>
              <a:r>
                <a:rPr lang="en-US" sz="1200" i="1">
                  <a:solidFill>
                    <a:srgbClr val="0913F7"/>
                  </a:solidFill>
                  <a:latin typeface="Calibri (MS) Italics"/>
                  <a:ea typeface="Calibri (MS) Italics"/>
                  <a:cs typeface="Calibri (MS) Italics"/>
                  <a:sym typeface="Calibri (MS) Italics"/>
                </a:rPr>
                <a:t>Issue  Scan</a:t>
              </a:r>
              <a:r>
                <a:rPr lang="en-US" sz="1200" i="1">
                  <a:solidFill>
                    <a:srgbClr val="000000"/>
                  </a:solidFill>
                  <a:latin typeface="Calibri (MS) Italics"/>
                  <a:ea typeface="Calibri (MS) Italics"/>
                  <a:cs typeface="Calibri (MS) Italics"/>
                  <a:sym typeface="Calibri (MS) Italics"/>
                </a:rPr>
                <a:t>*</a:t>
              </a:r>
            </a:p>
          </p:txBody>
        </p:sp>
      </p:grpSp>
      <p:grpSp>
        <p:nvGrpSpPr>
          <p:cNvPr id="277" name="Group 277"/>
          <p:cNvGrpSpPr/>
          <p:nvPr/>
        </p:nvGrpSpPr>
        <p:grpSpPr>
          <a:xfrm>
            <a:off x="5827282" y="2444868"/>
            <a:ext cx="39053" cy="778192"/>
            <a:chOff x="0" y="0"/>
            <a:chExt cx="52070" cy="1037590"/>
          </a:xfrm>
        </p:grpSpPr>
        <p:sp>
          <p:nvSpPr>
            <p:cNvPr id="278" name="Freeform 278"/>
            <p:cNvSpPr/>
            <p:nvPr/>
          </p:nvSpPr>
          <p:spPr>
            <a:xfrm>
              <a:off x="0" y="25400"/>
              <a:ext cx="51816" cy="986282"/>
            </a:xfrm>
            <a:custGeom>
              <a:avLst/>
              <a:gdLst/>
              <a:ahLst/>
              <a:cxnLst/>
              <a:rect l="l" t="t" r="r" b="b"/>
              <a:pathLst>
                <a:path w="51816" h="986282">
                  <a:moveTo>
                    <a:pt x="0" y="986282"/>
                  </a:moveTo>
                  <a:lnTo>
                    <a:pt x="1016" y="0"/>
                  </a:lnTo>
                  <a:lnTo>
                    <a:pt x="51816" y="0"/>
                  </a:lnTo>
                  <a:lnTo>
                    <a:pt x="50800" y="986282"/>
                  </a:lnTo>
                  <a:close/>
                </a:path>
              </a:pathLst>
            </a:custGeom>
            <a:solidFill>
              <a:srgbClr val="000000"/>
            </a:solidFill>
          </p:spPr>
        </p:sp>
      </p:grpSp>
      <p:sp>
        <p:nvSpPr>
          <p:cNvPr id="279" name="Freeform 279"/>
          <p:cNvSpPr/>
          <p:nvPr/>
        </p:nvSpPr>
        <p:spPr>
          <a:xfrm>
            <a:off x="13597014" y="3185190"/>
            <a:ext cx="1764790" cy="683475"/>
          </a:xfrm>
          <a:custGeom>
            <a:avLst/>
            <a:gdLst/>
            <a:ahLst/>
            <a:cxnLst/>
            <a:rect l="l" t="t" r="r" b="b"/>
            <a:pathLst>
              <a:path w="1764790" h="683475">
                <a:moveTo>
                  <a:pt x="0" y="0"/>
                </a:moveTo>
                <a:lnTo>
                  <a:pt x="1764790" y="0"/>
                </a:lnTo>
                <a:lnTo>
                  <a:pt x="1764790" y="683475"/>
                </a:lnTo>
                <a:lnTo>
                  <a:pt x="0" y="683475"/>
                </a:lnTo>
                <a:lnTo>
                  <a:pt x="0" y="0"/>
                </a:lnTo>
                <a:close/>
              </a:path>
            </a:pathLst>
          </a:custGeom>
          <a:blipFill>
            <a:blip r:embed="rId61"/>
            <a:stretch>
              <a:fillRect b="-491"/>
            </a:stretch>
          </a:blipFill>
        </p:spPr>
      </p:sp>
      <p:sp>
        <p:nvSpPr>
          <p:cNvPr id="280" name="Freeform 280"/>
          <p:cNvSpPr/>
          <p:nvPr/>
        </p:nvSpPr>
        <p:spPr>
          <a:xfrm>
            <a:off x="13654164" y="3214927"/>
            <a:ext cx="1707640" cy="656024"/>
          </a:xfrm>
          <a:custGeom>
            <a:avLst/>
            <a:gdLst/>
            <a:ahLst/>
            <a:cxnLst/>
            <a:rect l="l" t="t" r="r" b="b"/>
            <a:pathLst>
              <a:path w="1707640" h="656024">
                <a:moveTo>
                  <a:pt x="0" y="0"/>
                </a:moveTo>
                <a:lnTo>
                  <a:pt x="1707640" y="0"/>
                </a:lnTo>
                <a:lnTo>
                  <a:pt x="1707640" y="656024"/>
                </a:lnTo>
                <a:lnTo>
                  <a:pt x="0" y="656024"/>
                </a:lnTo>
                <a:lnTo>
                  <a:pt x="0" y="0"/>
                </a:lnTo>
                <a:close/>
              </a:path>
            </a:pathLst>
          </a:custGeom>
          <a:blipFill>
            <a:blip r:embed="rId62"/>
            <a:stretch>
              <a:fillRect b="-339"/>
            </a:stretch>
          </a:blipFill>
        </p:spPr>
      </p:sp>
      <p:grpSp>
        <p:nvGrpSpPr>
          <p:cNvPr id="281" name="Group 281"/>
          <p:cNvGrpSpPr/>
          <p:nvPr/>
        </p:nvGrpSpPr>
        <p:grpSpPr>
          <a:xfrm>
            <a:off x="13642736" y="3230871"/>
            <a:ext cx="1648777" cy="517208"/>
            <a:chOff x="0" y="0"/>
            <a:chExt cx="2198370" cy="689610"/>
          </a:xfrm>
        </p:grpSpPr>
        <p:sp>
          <p:nvSpPr>
            <p:cNvPr id="282" name="Freeform 282"/>
            <p:cNvSpPr/>
            <p:nvPr/>
          </p:nvSpPr>
          <p:spPr>
            <a:xfrm>
              <a:off x="0" y="0"/>
              <a:ext cx="2197608" cy="688848"/>
            </a:xfrm>
            <a:custGeom>
              <a:avLst/>
              <a:gdLst/>
              <a:ahLst/>
              <a:cxnLst/>
              <a:rect l="l" t="t" r="r" b="b"/>
              <a:pathLst>
                <a:path w="2197608" h="688848">
                  <a:moveTo>
                    <a:pt x="2197608" y="0"/>
                  </a:moveTo>
                  <a:lnTo>
                    <a:pt x="0" y="0"/>
                  </a:lnTo>
                  <a:lnTo>
                    <a:pt x="0" y="688848"/>
                  </a:lnTo>
                  <a:lnTo>
                    <a:pt x="2197608" y="688848"/>
                  </a:lnTo>
                  <a:lnTo>
                    <a:pt x="2197608" y="0"/>
                  </a:lnTo>
                  <a:close/>
                </a:path>
              </a:pathLst>
            </a:custGeom>
            <a:solidFill>
              <a:srgbClr val="B6FFAC"/>
            </a:solidFill>
          </p:spPr>
        </p:sp>
      </p:grpSp>
      <p:grpSp>
        <p:nvGrpSpPr>
          <p:cNvPr id="283" name="Group 283"/>
          <p:cNvGrpSpPr/>
          <p:nvPr/>
        </p:nvGrpSpPr>
        <p:grpSpPr>
          <a:xfrm>
            <a:off x="13635592" y="3223727"/>
            <a:ext cx="1663065" cy="531495"/>
            <a:chOff x="0" y="0"/>
            <a:chExt cx="2217420" cy="708660"/>
          </a:xfrm>
        </p:grpSpPr>
        <p:sp>
          <p:nvSpPr>
            <p:cNvPr id="284" name="Freeform 284"/>
            <p:cNvSpPr/>
            <p:nvPr/>
          </p:nvSpPr>
          <p:spPr>
            <a:xfrm>
              <a:off x="0" y="0"/>
              <a:ext cx="2216658" cy="707898"/>
            </a:xfrm>
            <a:custGeom>
              <a:avLst/>
              <a:gdLst/>
              <a:ahLst/>
              <a:cxnLst/>
              <a:rect l="l" t="t" r="r" b="b"/>
              <a:pathLst>
                <a:path w="2216658" h="707898">
                  <a:moveTo>
                    <a:pt x="9525" y="688848"/>
                  </a:moveTo>
                  <a:lnTo>
                    <a:pt x="2207133" y="688848"/>
                  </a:lnTo>
                  <a:lnTo>
                    <a:pt x="2207133" y="698373"/>
                  </a:lnTo>
                  <a:lnTo>
                    <a:pt x="2197608" y="698373"/>
                  </a:lnTo>
                  <a:lnTo>
                    <a:pt x="2197608" y="9525"/>
                  </a:lnTo>
                  <a:lnTo>
                    <a:pt x="2207133" y="9525"/>
                  </a:lnTo>
                  <a:lnTo>
                    <a:pt x="2207133" y="19050"/>
                  </a:lnTo>
                  <a:lnTo>
                    <a:pt x="9525" y="19050"/>
                  </a:lnTo>
                  <a:lnTo>
                    <a:pt x="9525" y="9525"/>
                  </a:lnTo>
                  <a:lnTo>
                    <a:pt x="19050" y="9525"/>
                  </a:lnTo>
                  <a:lnTo>
                    <a:pt x="19050" y="698373"/>
                  </a:lnTo>
                  <a:lnTo>
                    <a:pt x="9525" y="698373"/>
                  </a:lnTo>
                  <a:lnTo>
                    <a:pt x="9525" y="688848"/>
                  </a:lnTo>
                  <a:moveTo>
                    <a:pt x="9525" y="707898"/>
                  </a:moveTo>
                  <a:cubicBezTo>
                    <a:pt x="4318" y="707898"/>
                    <a:pt x="0" y="703580"/>
                    <a:pt x="0" y="698373"/>
                  </a:cubicBezTo>
                  <a:lnTo>
                    <a:pt x="0" y="9525"/>
                  </a:lnTo>
                  <a:cubicBezTo>
                    <a:pt x="0" y="4318"/>
                    <a:pt x="4318" y="0"/>
                    <a:pt x="9525" y="0"/>
                  </a:cubicBezTo>
                  <a:lnTo>
                    <a:pt x="2207133" y="0"/>
                  </a:lnTo>
                  <a:cubicBezTo>
                    <a:pt x="2212340" y="0"/>
                    <a:pt x="2216658" y="4318"/>
                    <a:pt x="2216658" y="9525"/>
                  </a:cubicBezTo>
                  <a:lnTo>
                    <a:pt x="2216658" y="698373"/>
                  </a:lnTo>
                  <a:cubicBezTo>
                    <a:pt x="2216658" y="703580"/>
                    <a:pt x="2212340" y="707898"/>
                    <a:pt x="2207133" y="707898"/>
                  </a:cubicBezTo>
                  <a:lnTo>
                    <a:pt x="9525" y="707898"/>
                  </a:lnTo>
                  <a:close/>
                </a:path>
              </a:pathLst>
            </a:custGeom>
            <a:solidFill>
              <a:srgbClr val="000000"/>
            </a:solidFill>
          </p:spPr>
        </p:sp>
      </p:grpSp>
      <p:grpSp>
        <p:nvGrpSpPr>
          <p:cNvPr id="285" name="Group 285"/>
          <p:cNvGrpSpPr/>
          <p:nvPr/>
        </p:nvGrpSpPr>
        <p:grpSpPr>
          <a:xfrm>
            <a:off x="13767324" y="3270308"/>
            <a:ext cx="1403032" cy="389514"/>
            <a:chOff x="0" y="0"/>
            <a:chExt cx="1870710" cy="519352"/>
          </a:xfrm>
        </p:grpSpPr>
        <p:sp>
          <p:nvSpPr>
            <p:cNvPr id="286" name="Freeform 286"/>
            <p:cNvSpPr/>
            <p:nvPr/>
          </p:nvSpPr>
          <p:spPr>
            <a:xfrm>
              <a:off x="0" y="0"/>
              <a:ext cx="1870710" cy="519352"/>
            </a:xfrm>
            <a:custGeom>
              <a:avLst/>
              <a:gdLst/>
              <a:ahLst/>
              <a:cxnLst/>
              <a:rect l="l" t="t" r="r" b="b"/>
              <a:pathLst>
                <a:path w="1870710" h="519352">
                  <a:moveTo>
                    <a:pt x="0" y="0"/>
                  </a:moveTo>
                  <a:lnTo>
                    <a:pt x="1870710" y="0"/>
                  </a:lnTo>
                  <a:lnTo>
                    <a:pt x="1870710" y="519352"/>
                  </a:lnTo>
                  <a:lnTo>
                    <a:pt x="0" y="519352"/>
                  </a:lnTo>
                  <a:close/>
                </a:path>
              </a:pathLst>
            </a:custGeom>
            <a:solidFill>
              <a:srgbClr val="000000">
                <a:alpha val="0"/>
              </a:srgbClr>
            </a:solidFill>
          </p:spPr>
        </p:sp>
        <p:sp>
          <p:nvSpPr>
            <p:cNvPr id="287" name="TextBox 287"/>
            <p:cNvSpPr txBox="1"/>
            <p:nvPr/>
          </p:nvSpPr>
          <p:spPr>
            <a:xfrm>
              <a:off x="0" y="-19050"/>
              <a:ext cx="1870710" cy="538402"/>
            </a:xfrm>
            <a:prstGeom prst="rect">
              <a:avLst/>
            </a:prstGeom>
          </p:spPr>
          <p:txBody>
            <a:bodyPr lIns="0" tIns="0" rIns="0" bIns="0" rtlCol="0" anchor="t"/>
            <a:lstStyle/>
            <a:p>
              <a:pPr algn="l">
                <a:lnSpc>
                  <a:spcPts val="1439"/>
                </a:lnSpc>
              </a:pPr>
              <a:r>
                <a:rPr lang="en-US" sz="1200" b="1">
                  <a:solidFill>
                    <a:srgbClr val="000000"/>
                  </a:solidFill>
                  <a:latin typeface="Calibri (MS) Bold"/>
                  <a:ea typeface="Calibri (MS) Bold"/>
                  <a:cs typeface="Calibri (MS) Bold"/>
                  <a:sym typeface="Calibri (MS) Bold"/>
                </a:rPr>
                <a:t>Wujudkan Gagasan  dlm Kegiatan (Min. 4)</a:t>
              </a:r>
            </a:p>
          </p:txBody>
        </p:sp>
      </p:grpSp>
      <p:sp>
        <p:nvSpPr>
          <p:cNvPr id="288" name="Freeform 288"/>
          <p:cNvSpPr/>
          <p:nvPr/>
        </p:nvSpPr>
        <p:spPr>
          <a:xfrm>
            <a:off x="12535122" y="3281982"/>
            <a:ext cx="660155" cy="301203"/>
          </a:xfrm>
          <a:custGeom>
            <a:avLst/>
            <a:gdLst/>
            <a:ahLst/>
            <a:cxnLst/>
            <a:rect l="l" t="t" r="r" b="b"/>
            <a:pathLst>
              <a:path w="660155" h="301203">
                <a:moveTo>
                  <a:pt x="0" y="0"/>
                </a:moveTo>
                <a:lnTo>
                  <a:pt x="660154" y="0"/>
                </a:lnTo>
                <a:lnTo>
                  <a:pt x="660154" y="301203"/>
                </a:lnTo>
                <a:lnTo>
                  <a:pt x="0" y="301203"/>
                </a:lnTo>
                <a:lnTo>
                  <a:pt x="0" y="0"/>
                </a:lnTo>
                <a:close/>
              </a:path>
            </a:pathLst>
          </a:custGeom>
          <a:blipFill>
            <a:blip r:embed="rId63"/>
            <a:stretch>
              <a:fillRect b="-33641"/>
            </a:stretch>
          </a:blipFill>
        </p:spPr>
      </p:sp>
      <p:sp>
        <p:nvSpPr>
          <p:cNvPr id="289" name="Freeform 289"/>
          <p:cNvSpPr/>
          <p:nvPr/>
        </p:nvSpPr>
        <p:spPr>
          <a:xfrm>
            <a:off x="13817028" y="2386575"/>
            <a:ext cx="1145273" cy="543965"/>
          </a:xfrm>
          <a:custGeom>
            <a:avLst/>
            <a:gdLst/>
            <a:ahLst/>
            <a:cxnLst/>
            <a:rect l="l" t="t" r="r" b="b"/>
            <a:pathLst>
              <a:path w="1145273" h="543965">
                <a:moveTo>
                  <a:pt x="0" y="0"/>
                </a:moveTo>
                <a:lnTo>
                  <a:pt x="1145273" y="0"/>
                </a:lnTo>
                <a:lnTo>
                  <a:pt x="1145273" y="543965"/>
                </a:lnTo>
                <a:lnTo>
                  <a:pt x="0" y="543965"/>
                </a:lnTo>
                <a:lnTo>
                  <a:pt x="0" y="0"/>
                </a:lnTo>
                <a:close/>
              </a:path>
            </a:pathLst>
          </a:custGeom>
          <a:blipFill>
            <a:blip r:embed="rId64"/>
            <a:stretch>
              <a:fillRect r="-36095"/>
            </a:stretch>
          </a:blipFill>
        </p:spPr>
      </p:sp>
      <p:sp>
        <p:nvSpPr>
          <p:cNvPr id="290" name="Freeform 290"/>
          <p:cNvSpPr/>
          <p:nvPr/>
        </p:nvSpPr>
        <p:spPr>
          <a:xfrm>
            <a:off x="13933588" y="2419222"/>
            <a:ext cx="910316" cy="518836"/>
          </a:xfrm>
          <a:custGeom>
            <a:avLst/>
            <a:gdLst/>
            <a:ahLst/>
            <a:cxnLst/>
            <a:rect l="l" t="t" r="r" b="b"/>
            <a:pathLst>
              <a:path w="910316" h="518836">
                <a:moveTo>
                  <a:pt x="0" y="0"/>
                </a:moveTo>
                <a:lnTo>
                  <a:pt x="910316" y="0"/>
                </a:lnTo>
                <a:lnTo>
                  <a:pt x="910316" y="518837"/>
                </a:lnTo>
                <a:lnTo>
                  <a:pt x="0" y="518837"/>
                </a:lnTo>
                <a:lnTo>
                  <a:pt x="0" y="0"/>
                </a:lnTo>
                <a:close/>
              </a:path>
            </a:pathLst>
          </a:custGeom>
          <a:blipFill>
            <a:blip r:embed="rId65"/>
            <a:stretch>
              <a:fillRect r="-34508"/>
            </a:stretch>
          </a:blipFill>
        </p:spPr>
      </p:sp>
      <p:grpSp>
        <p:nvGrpSpPr>
          <p:cNvPr id="291" name="Group 291"/>
          <p:cNvGrpSpPr/>
          <p:nvPr/>
        </p:nvGrpSpPr>
        <p:grpSpPr>
          <a:xfrm>
            <a:off x="13854032" y="2436766"/>
            <a:ext cx="1010658" cy="361348"/>
            <a:chOff x="0" y="0"/>
            <a:chExt cx="1347544" cy="481798"/>
          </a:xfrm>
        </p:grpSpPr>
        <p:sp>
          <p:nvSpPr>
            <p:cNvPr id="292" name="Freeform 292"/>
            <p:cNvSpPr/>
            <p:nvPr/>
          </p:nvSpPr>
          <p:spPr>
            <a:xfrm>
              <a:off x="0" y="0"/>
              <a:ext cx="1346962" cy="481203"/>
            </a:xfrm>
            <a:custGeom>
              <a:avLst/>
              <a:gdLst/>
              <a:ahLst/>
              <a:cxnLst/>
              <a:rect l="l" t="t" r="r" b="b"/>
              <a:pathLst>
                <a:path w="1346962" h="481203">
                  <a:moveTo>
                    <a:pt x="1346962" y="0"/>
                  </a:moveTo>
                  <a:lnTo>
                    <a:pt x="0" y="0"/>
                  </a:lnTo>
                  <a:lnTo>
                    <a:pt x="0" y="481203"/>
                  </a:lnTo>
                  <a:lnTo>
                    <a:pt x="1346962" y="481203"/>
                  </a:lnTo>
                  <a:lnTo>
                    <a:pt x="1346962" y="0"/>
                  </a:lnTo>
                  <a:close/>
                </a:path>
              </a:pathLst>
            </a:custGeom>
            <a:solidFill>
              <a:srgbClr val="6F2F9F"/>
            </a:solidFill>
          </p:spPr>
        </p:sp>
      </p:grpSp>
      <p:grpSp>
        <p:nvGrpSpPr>
          <p:cNvPr id="293" name="Group 293"/>
          <p:cNvGrpSpPr/>
          <p:nvPr/>
        </p:nvGrpSpPr>
        <p:grpSpPr>
          <a:xfrm>
            <a:off x="13846888" y="2429623"/>
            <a:ext cx="1024945" cy="375636"/>
            <a:chOff x="0" y="0"/>
            <a:chExt cx="1366594" cy="500848"/>
          </a:xfrm>
        </p:grpSpPr>
        <p:sp>
          <p:nvSpPr>
            <p:cNvPr id="294" name="Freeform 294"/>
            <p:cNvSpPr/>
            <p:nvPr/>
          </p:nvSpPr>
          <p:spPr>
            <a:xfrm>
              <a:off x="0" y="0"/>
              <a:ext cx="1366012" cy="500253"/>
            </a:xfrm>
            <a:custGeom>
              <a:avLst/>
              <a:gdLst/>
              <a:ahLst/>
              <a:cxnLst/>
              <a:rect l="l" t="t" r="r" b="b"/>
              <a:pathLst>
                <a:path w="1366012" h="500253">
                  <a:moveTo>
                    <a:pt x="9525" y="481203"/>
                  </a:moveTo>
                  <a:lnTo>
                    <a:pt x="1356487" y="481203"/>
                  </a:lnTo>
                  <a:lnTo>
                    <a:pt x="1356487" y="490728"/>
                  </a:lnTo>
                  <a:lnTo>
                    <a:pt x="1346962" y="490728"/>
                  </a:lnTo>
                  <a:lnTo>
                    <a:pt x="1346962" y="9525"/>
                  </a:lnTo>
                  <a:lnTo>
                    <a:pt x="1356487" y="9525"/>
                  </a:lnTo>
                  <a:lnTo>
                    <a:pt x="1356487" y="19050"/>
                  </a:lnTo>
                  <a:lnTo>
                    <a:pt x="9525" y="19050"/>
                  </a:lnTo>
                  <a:lnTo>
                    <a:pt x="9525" y="9525"/>
                  </a:lnTo>
                  <a:lnTo>
                    <a:pt x="19050" y="9525"/>
                  </a:lnTo>
                  <a:lnTo>
                    <a:pt x="19050" y="490728"/>
                  </a:lnTo>
                  <a:lnTo>
                    <a:pt x="9525" y="490728"/>
                  </a:lnTo>
                  <a:lnTo>
                    <a:pt x="9525" y="481203"/>
                  </a:lnTo>
                  <a:moveTo>
                    <a:pt x="9525" y="500253"/>
                  </a:moveTo>
                  <a:cubicBezTo>
                    <a:pt x="4318" y="500253"/>
                    <a:pt x="0" y="495935"/>
                    <a:pt x="0" y="490728"/>
                  </a:cubicBezTo>
                  <a:lnTo>
                    <a:pt x="0" y="9525"/>
                  </a:lnTo>
                  <a:cubicBezTo>
                    <a:pt x="0" y="4318"/>
                    <a:pt x="4318" y="0"/>
                    <a:pt x="9525" y="0"/>
                  </a:cubicBezTo>
                  <a:lnTo>
                    <a:pt x="1356487" y="0"/>
                  </a:lnTo>
                  <a:cubicBezTo>
                    <a:pt x="1361694" y="0"/>
                    <a:pt x="1366012" y="4318"/>
                    <a:pt x="1366012" y="9525"/>
                  </a:cubicBezTo>
                  <a:lnTo>
                    <a:pt x="1366012" y="490728"/>
                  </a:lnTo>
                  <a:cubicBezTo>
                    <a:pt x="1366012" y="495935"/>
                    <a:pt x="1361694" y="500253"/>
                    <a:pt x="1356487" y="500253"/>
                  </a:cubicBezTo>
                  <a:lnTo>
                    <a:pt x="9525" y="500253"/>
                  </a:lnTo>
                  <a:close/>
                </a:path>
              </a:pathLst>
            </a:custGeom>
            <a:solidFill>
              <a:srgbClr val="000000"/>
            </a:solidFill>
          </p:spPr>
        </p:sp>
      </p:grpSp>
      <p:grpSp>
        <p:nvGrpSpPr>
          <p:cNvPr id="295" name="Group 295"/>
          <p:cNvGrpSpPr/>
          <p:nvPr/>
        </p:nvGrpSpPr>
        <p:grpSpPr>
          <a:xfrm>
            <a:off x="13770753" y="2503926"/>
            <a:ext cx="1248727" cy="244268"/>
            <a:chOff x="0" y="0"/>
            <a:chExt cx="1664970" cy="325690"/>
          </a:xfrm>
        </p:grpSpPr>
        <p:sp>
          <p:nvSpPr>
            <p:cNvPr id="296" name="Freeform 296"/>
            <p:cNvSpPr/>
            <p:nvPr/>
          </p:nvSpPr>
          <p:spPr>
            <a:xfrm>
              <a:off x="0" y="0"/>
              <a:ext cx="1664970" cy="325690"/>
            </a:xfrm>
            <a:custGeom>
              <a:avLst/>
              <a:gdLst/>
              <a:ahLst/>
              <a:cxnLst/>
              <a:rect l="l" t="t" r="r" b="b"/>
              <a:pathLst>
                <a:path w="1664970" h="325690">
                  <a:moveTo>
                    <a:pt x="0" y="0"/>
                  </a:moveTo>
                  <a:lnTo>
                    <a:pt x="1664970" y="0"/>
                  </a:lnTo>
                  <a:lnTo>
                    <a:pt x="1664970" y="325690"/>
                  </a:lnTo>
                  <a:lnTo>
                    <a:pt x="0" y="325690"/>
                  </a:lnTo>
                  <a:close/>
                </a:path>
              </a:pathLst>
            </a:custGeom>
            <a:solidFill>
              <a:srgbClr val="000000">
                <a:alpha val="0"/>
              </a:srgbClr>
            </a:solidFill>
          </p:spPr>
        </p:sp>
        <p:sp>
          <p:nvSpPr>
            <p:cNvPr id="297" name="TextBox 297"/>
            <p:cNvSpPr txBox="1"/>
            <p:nvPr/>
          </p:nvSpPr>
          <p:spPr>
            <a:xfrm>
              <a:off x="0" y="-19050"/>
              <a:ext cx="1664970" cy="344740"/>
            </a:xfrm>
            <a:prstGeom prst="rect">
              <a:avLst/>
            </a:prstGeom>
          </p:spPr>
          <p:txBody>
            <a:bodyPr lIns="0" tIns="0" rIns="0" bIns="0" rtlCol="0" anchor="t"/>
            <a:lstStyle/>
            <a:p>
              <a:pPr algn="l">
                <a:lnSpc>
                  <a:spcPts val="1439"/>
                </a:lnSpc>
              </a:pPr>
              <a:r>
                <a:rPr lang="en-US" sz="1200" b="1">
                  <a:solidFill>
                    <a:srgbClr val="FFFFFF"/>
                  </a:solidFill>
                  <a:latin typeface="Calibri (MS) Bold"/>
                  <a:ea typeface="Calibri (MS) Bold"/>
                  <a:cs typeface="Calibri (MS) Bold"/>
                  <a:sym typeface="Calibri (MS) Bold"/>
                </a:rPr>
                <a:t>Role Models</a:t>
              </a:r>
            </a:p>
          </p:txBody>
        </p:sp>
      </p:grpSp>
      <p:grpSp>
        <p:nvGrpSpPr>
          <p:cNvPr id="298" name="Group 298"/>
          <p:cNvGrpSpPr/>
          <p:nvPr/>
        </p:nvGrpSpPr>
        <p:grpSpPr>
          <a:xfrm>
            <a:off x="10824100" y="2010992"/>
            <a:ext cx="1674495" cy="443221"/>
            <a:chOff x="0" y="0"/>
            <a:chExt cx="2232660" cy="590962"/>
          </a:xfrm>
        </p:grpSpPr>
        <p:sp>
          <p:nvSpPr>
            <p:cNvPr id="299" name="Freeform 299"/>
            <p:cNvSpPr/>
            <p:nvPr/>
          </p:nvSpPr>
          <p:spPr>
            <a:xfrm>
              <a:off x="0" y="0"/>
              <a:ext cx="2232660" cy="590931"/>
            </a:xfrm>
            <a:custGeom>
              <a:avLst/>
              <a:gdLst/>
              <a:ahLst/>
              <a:cxnLst/>
              <a:rect l="l" t="t" r="r" b="b"/>
              <a:pathLst>
                <a:path w="2232660" h="590931">
                  <a:moveTo>
                    <a:pt x="9525" y="0"/>
                  </a:moveTo>
                  <a:lnTo>
                    <a:pt x="2223135" y="0"/>
                  </a:lnTo>
                  <a:cubicBezTo>
                    <a:pt x="2228342" y="0"/>
                    <a:pt x="2232660" y="4318"/>
                    <a:pt x="2232660" y="9525"/>
                  </a:cubicBezTo>
                  <a:lnTo>
                    <a:pt x="2232660" y="581406"/>
                  </a:lnTo>
                  <a:cubicBezTo>
                    <a:pt x="2232660" y="586613"/>
                    <a:pt x="2228342" y="590931"/>
                    <a:pt x="2223135" y="590931"/>
                  </a:cubicBezTo>
                  <a:lnTo>
                    <a:pt x="9525" y="590931"/>
                  </a:lnTo>
                  <a:cubicBezTo>
                    <a:pt x="4318" y="590931"/>
                    <a:pt x="0" y="586613"/>
                    <a:pt x="0" y="581406"/>
                  </a:cubicBezTo>
                  <a:lnTo>
                    <a:pt x="0" y="9525"/>
                  </a:lnTo>
                  <a:cubicBezTo>
                    <a:pt x="0" y="4318"/>
                    <a:pt x="4318" y="0"/>
                    <a:pt x="9525" y="0"/>
                  </a:cubicBezTo>
                  <a:moveTo>
                    <a:pt x="9525" y="19050"/>
                  </a:moveTo>
                  <a:lnTo>
                    <a:pt x="9525" y="9525"/>
                  </a:lnTo>
                  <a:lnTo>
                    <a:pt x="19050" y="9525"/>
                  </a:lnTo>
                  <a:lnTo>
                    <a:pt x="19050" y="581406"/>
                  </a:lnTo>
                  <a:lnTo>
                    <a:pt x="9525" y="581406"/>
                  </a:lnTo>
                  <a:lnTo>
                    <a:pt x="9525" y="571881"/>
                  </a:lnTo>
                  <a:lnTo>
                    <a:pt x="2223135" y="571881"/>
                  </a:lnTo>
                  <a:lnTo>
                    <a:pt x="2223135" y="581406"/>
                  </a:lnTo>
                  <a:lnTo>
                    <a:pt x="2213610" y="581406"/>
                  </a:lnTo>
                  <a:lnTo>
                    <a:pt x="2213610" y="9525"/>
                  </a:lnTo>
                  <a:lnTo>
                    <a:pt x="2223135" y="9525"/>
                  </a:lnTo>
                  <a:lnTo>
                    <a:pt x="2223135" y="19050"/>
                  </a:lnTo>
                  <a:lnTo>
                    <a:pt x="9525" y="19050"/>
                  </a:lnTo>
                  <a:close/>
                </a:path>
              </a:pathLst>
            </a:custGeom>
            <a:solidFill>
              <a:srgbClr val="000000"/>
            </a:solidFill>
          </p:spPr>
        </p:sp>
        <p:sp>
          <p:nvSpPr>
            <p:cNvPr id="300" name="TextBox 300"/>
            <p:cNvSpPr txBox="1"/>
            <p:nvPr/>
          </p:nvSpPr>
          <p:spPr>
            <a:xfrm>
              <a:off x="0" y="-19050"/>
              <a:ext cx="2232660" cy="610012"/>
            </a:xfrm>
            <a:prstGeom prst="rect">
              <a:avLst/>
            </a:prstGeom>
          </p:spPr>
          <p:txBody>
            <a:bodyPr lIns="50800" tIns="50800" rIns="50800" bIns="50800" rtlCol="0" anchor="t"/>
            <a:lstStyle/>
            <a:p>
              <a:pPr algn="ctr">
                <a:lnSpc>
                  <a:spcPts val="1439"/>
                </a:lnSpc>
              </a:pPr>
              <a:r>
                <a:rPr lang="en-US" sz="1200">
                  <a:solidFill>
                    <a:srgbClr val="0913F7"/>
                  </a:solidFill>
                  <a:latin typeface="Calibri (MS)"/>
                  <a:ea typeface="Calibri (MS)"/>
                  <a:cs typeface="Calibri (MS)"/>
                  <a:sym typeface="Calibri (MS)"/>
                </a:rPr>
                <a:t>Teknik</a:t>
              </a:r>
            </a:p>
            <a:p>
              <a:pPr algn="ctr">
                <a:lnSpc>
                  <a:spcPts val="1439"/>
                </a:lnSpc>
              </a:pPr>
              <a:r>
                <a:rPr lang="en-US" sz="1200" i="1">
                  <a:solidFill>
                    <a:srgbClr val="0913F7"/>
                  </a:solidFill>
                  <a:latin typeface="Calibri (MS) Italics"/>
                  <a:ea typeface="Calibri (MS) Italics"/>
                  <a:cs typeface="Calibri (MS) Italics"/>
                  <a:sym typeface="Calibri (MS) Italics"/>
                </a:rPr>
                <a:t>Problem Solving</a:t>
              </a:r>
              <a:r>
                <a:rPr lang="en-US" sz="1200" i="1">
                  <a:solidFill>
                    <a:srgbClr val="000000"/>
                  </a:solidFill>
                  <a:latin typeface="Calibri (MS) Italics"/>
                  <a:ea typeface="Calibri (MS) Italics"/>
                  <a:cs typeface="Calibri (MS) Italics"/>
                  <a:sym typeface="Calibri (MS) Italics"/>
                </a:rPr>
                <a:t>*</a:t>
              </a:r>
            </a:p>
          </p:txBody>
        </p:sp>
      </p:grpSp>
      <p:grpSp>
        <p:nvGrpSpPr>
          <p:cNvPr id="301" name="Group 301"/>
          <p:cNvGrpSpPr/>
          <p:nvPr/>
        </p:nvGrpSpPr>
        <p:grpSpPr>
          <a:xfrm>
            <a:off x="2002136" y="8854148"/>
            <a:ext cx="4010978" cy="258555"/>
            <a:chOff x="0" y="0"/>
            <a:chExt cx="5347970" cy="344740"/>
          </a:xfrm>
        </p:grpSpPr>
        <p:sp>
          <p:nvSpPr>
            <p:cNvPr id="302" name="Freeform 302"/>
            <p:cNvSpPr/>
            <p:nvPr/>
          </p:nvSpPr>
          <p:spPr>
            <a:xfrm>
              <a:off x="0" y="0"/>
              <a:ext cx="5347970" cy="344678"/>
            </a:xfrm>
            <a:custGeom>
              <a:avLst/>
              <a:gdLst/>
              <a:ahLst/>
              <a:cxnLst/>
              <a:rect l="l" t="t" r="r" b="b"/>
              <a:pathLst>
                <a:path w="5347970" h="344678">
                  <a:moveTo>
                    <a:pt x="9525" y="0"/>
                  </a:moveTo>
                  <a:lnTo>
                    <a:pt x="5338445" y="0"/>
                  </a:lnTo>
                  <a:cubicBezTo>
                    <a:pt x="5343652" y="0"/>
                    <a:pt x="5347970" y="4318"/>
                    <a:pt x="5347970" y="9525"/>
                  </a:cubicBezTo>
                  <a:lnTo>
                    <a:pt x="5347970" y="335153"/>
                  </a:lnTo>
                  <a:cubicBezTo>
                    <a:pt x="5347970" y="340360"/>
                    <a:pt x="5343652" y="344678"/>
                    <a:pt x="5338445" y="344678"/>
                  </a:cubicBezTo>
                  <a:lnTo>
                    <a:pt x="9525" y="344678"/>
                  </a:lnTo>
                  <a:cubicBezTo>
                    <a:pt x="4318" y="344678"/>
                    <a:pt x="0" y="340360"/>
                    <a:pt x="0" y="335153"/>
                  </a:cubicBezTo>
                  <a:lnTo>
                    <a:pt x="0" y="9525"/>
                  </a:lnTo>
                  <a:cubicBezTo>
                    <a:pt x="0" y="4318"/>
                    <a:pt x="4318" y="0"/>
                    <a:pt x="9525" y="0"/>
                  </a:cubicBezTo>
                  <a:moveTo>
                    <a:pt x="9525" y="19050"/>
                  </a:moveTo>
                  <a:lnTo>
                    <a:pt x="9525" y="9525"/>
                  </a:lnTo>
                  <a:lnTo>
                    <a:pt x="19050" y="9525"/>
                  </a:lnTo>
                  <a:lnTo>
                    <a:pt x="19050" y="335153"/>
                  </a:lnTo>
                  <a:lnTo>
                    <a:pt x="9525" y="335153"/>
                  </a:lnTo>
                  <a:lnTo>
                    <a:pt x="9525" y="325628"/>
                  </a:lnTo>
                  <a:lnTo>
                    <a:pt x="5338445" y="325628"/>
                  </a:lnTo>
                  <a:lnTo>
                    <a:pt x="5338445" y="335153"/>
                  </a:lnTo>
                  <a:lnTo>
                    <a:pt x="5328920" y="335153"/>
                  </a:lnTo>
                  <a:lnTo>
                    <a:pt x="5328920" y="9525"/>
                  </a:lnTo>
                  <a:lnTo>
                    <a:pt x="5338445" y="9525"/>
                  </a:lnTo>
                  <a:lnTo>
                    <a:pt x="5338445" y="19050"/>
                  </a:lnTo>
                  <a:lnTo>
                    <a:pt x="9525" y="19050"/>
                  </a:lnTo>
                  <a:close/>
                </a:path>
              </a:pathLst>
            </a:custGeom>
            <a:solidFill>
              <a:srgbClr val="000000"/>
            </a:solidFill>
          </p:spPr>
        </p:sp>
        <p:sp>
          <p:nvSpPr>
            <p:cNvPr id="303" name="TextBox 303"/>
            <p:cNvSpPr txBox="1"/>
            <p:nvPr/>
          </p:nvSpPr>
          <p:spPr>
            <a:xfrm>
              <a:off x="0" y="-19050"/>
              <a:ext cx="5347970" cy="363790"/>
            </a:xfrm>
            <a:prstGeom prst="rect">
              <a:avLst/>
            </a:prstGeom>
          </p:spPr>
          <p:txBody>
            <a:bodyPr lIns="50800" tIns="50800" rIns="50800" bIns="50800" rtlCol="0" anchor="t"/>
            <a:lstStyle/>
            <a:p>
              <a:pPr algn="l">
                <a:lnSpc>
                  <a:spcPts val="1439"/>
                </a:lnSpc>
              </a:pPr>
              <a:r>
                <a:rPr lang="en-US" sz="1200">
                  <a:solidFill>
                    <a:srgbClr val="000000"/>
                  </a:solidFill>
                  <a:latin typeface="Calibri (MS)"/>
                  <a:ea typeface="Calibri (MS)"/>
                  <a:cs typeface="Calibri (MS)"/>
                  <a:sym typeface="Calibri (MS)"/>
                </a:rPr>
                <a:t>CATATAN : )</a:t>
              </a:r>
              <a:r>
                <a:rPr lang="en-US" sz="1200" i="1">
                  <a:solidFill>
                    <a:srgbClr val="000000"/>
                  </a:solidFill>
                  <a:latin typeface="Calibri (MS) Italics"/>
                  <a:ea typeface="Calibri (MS) Italics"/>
                  <a:cs typeface="Calibri (MS) Italics"/>
                  <a:sym typeface="Calibri (MS) Italics"/>
                </a:rPr>
                <a:t>* </a:t>
              </a:r>
              <a:r>
                <a:rPr lang="en-US" sz="1200" i="1">
                  <a:solidFill>
                    <a:srgbClr val="0913F7"/>
                  </a:solidFill>
                  <a:latin typeface="Calibri (MS) Italics"/>
                  <a:ea typeface="Calibri (MS) Italics"/>
                  <a:cs typeface="Calibri (MS) Italics"/>
                  <a:sym typeface="Calibri (MS) Italics"/>
                </a:rPr>
                <a:t>MP. Analisis Isu Kontemporer, Agenda SPBN</a:t>
              </a:r>
            </a:p>
          </p:txBody>
        </p:sp>
      </p:grpSp>
      <p:sp>
        <p:nvSpPr>
          <p:cNvPr id="304" name="Freeform 304"/>
          <p:cNvSpPr/>
          <p:nvPr/>
        </p:nvSpPr>
        <p:spPr>
          <a:xfrm>
            <a:off x="14128023" y="9030262"/>
            <a:ext cx="420098" cy="422910"/>
          </a:xfrm>
          <a:custGeom>
            <a:avLst/>
            <a:gdLst/>
            <a:ahLst/>
            <a:cxnLst/>
            <a:rect l="l" t="t" r="r" b="b"/>
            <a:pathLst>
              <a:path w="420098" h="422910">
                <a:moveTo>
                  <a:pt x="0" y="0"/>
                </a:moveTo>
                <a:lnTo>
                  <a:pt x="420097" y="0"/>
                </a:lnTo>
                <a:lnTo>
                  <a:pt x="420097" y="422910"/>
                </a:lnTo>
                <a:lnTo>
                  <a:pt x="0" y="422910"/>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sp>
      <p:sp>
        <p:nvSpPr>
          <p:cNvPr id="305" name="Freeform 305"/>
          <p:cNvSpPr/>
          <p:nvPr/>
        </p:nvSpPr>
        <p:spPr>
          <a:xfrm>
            <a:off x="15849600" y="8843662"/>
            <a:ext cx="1341943" cy="592944"/>
          </a:xfrm>
          <a:custGeom>
            <a:avLst/>
            <a:gdLst/>
            <a:ahLst/>
            <a:cxnLst/>
            <a:rect l="l" t="t" r="r" b="b"/>
            <a:pathLst>
              <a:path w="1341943" h="592944">
                <a:moveTo>
                  <a:pt x="0" y="0"/>
                </a:moveTo>
                <a:lnTo>
                  <a:pt x="1341944" y="0"/>
                </a:lnTo>
                <a:lnTo>
                  <a:pt x="1341944" y="592944"/>
                </a:lnTo>
                <a:lnTo>
                  <a:pt x="0" y="592944"/>
                </a:lnTo>
                <a:lnTo>
                  <a:pt x="0" y="0"/>
                </a:lnTo>
                <a:close/>
              </a:path>
            </a:pathLst>
          </a:custGeom>
          <a:blipFill>
            <a:blip r:embed="rId48"/>
            <a:stretch>
              <a:fillRect b="-12345"/>
            </a:stretch>
          </a:blipFill>
        </p:spPr>
      </p:sp>
      <p:grpSp>
        <p:nvGrpSpPr>
          <p:cNvPr id="306" name="Group 306"/>
          <p:cNvGrpSpPr/>
          <p:nvPr/>
        </p:nvGrpSpPr>
        <p:grpSpPr>
          <a:xfrm>
            <a:off x="13607526" y="9525712"/>
            <a:ext cx="1799293" cy="427092"/>
            <a:chOff x="0" y="0"/>
            <a:chExt cx="2399058" cy="569456"/>
          </a:xfrm>
        </p:grpSpPr>
        <p:sp>
          <p:nvSpPr>
            <p:cNvPr id="307" name="Freeform 307"/>
            <p:cNvSpPr/>
            <p:nvPr/>
          </p:nvSpPr>
          <p:spPr>
            <a:xfrm>
              <a:off x="0" y="0"/>
              <a:ext cx="2399030" cy="568833"/>
            </a:xfrm>
            <a:custGeom>
              <a:avLst/>
              <a:gdLst/>
              <a:ahLst/>
              <a:cxnLst/>
              <a:rect l="l" t="t" r="r" b="b"/>
              <a:pathLst>
                <a:path w="2399030" h="568833">
                  <a:moveTo>
                    <a:pt x="2399030" y="0"/>
                  </a:moveTo>
                  <a:lnTo>
                    <a:pt x="0" y="0"/>
                  </a:lnTo>
                  <a:lnTo>
                    <a:pt x="0" y="568833"/>
                  </a:lnTo>
                  <a:lnTo>
                    <a:pt x="2399030" y="568833"/>
                  </a:lnTo>
                  <a:lnTo>
                    <a:pt x="2399030" y="0"/>
                  </a:lnTo>
                  <a:close/>
                </a:path>
              </a:pathLst>
            </a:custGeom>
            <a:solidFill>
              <a:srgbClr val="B6FFAC"/>
            </a:solidFill>
          </p:spPr>
        </p:sp>
      </p:grpSp>
      <p:grpSp>
        <p:nvGrpSpPr>
          <p:cNvPr id="308" name="Group 308"/>
          <p:cNvGrpSpPr/>
          <p:nvPr/>
        </p:nvGrpSpPr>
        <p:grpSpPr>
          <a:xfrm>
            <a:off x="13723491" y="9544977"/>
            <a:ext cx="1458277" cy="388568"/>
            <a:chOff x="0" y="0"/>
            <a:chExt cx="1944370" cy="518090"/>
          </a:xfrm>
        </p:grpSpPr>
        <p:sp>
          <p:nvSpPr>
            <p:cNvPr id="309" name="Freeform 309"/>
            <p:cNvSpPr/>
            <p:nvPr/>
          </p:nvSpPr>
          <p:spPr>
            <a:xfrm>
              <a:off x="0" y="0"/>
              <a:ext cx="1944370" cy="518090"/>
            </a:xfrm>
            <a:custGeom>
              <a:avLst/>
              <a:gdLst/>
              <a:ahLst/>
              <a:cxnLst/>
              <a:rect l="l" t="t" r="r" b="b"/>
              <a:pathLst>
                <a:path w="1944370" h="518090">
                  <a:moveTo>
                    <a:pt x="0" y="0"/>
                  </a:moveTo>
                  <a:lnTo>
                    <a:pt x="1944370" y="0"/>
                  </a:lnTo>
                  <a:lnTo>
                    <a:pt x="1944370" y="518090"/>
                  </a:lnTo>
                  <a:lnTo>
                    <a:pt x="0" y="518090"/>
                  </a:lnTo>
                  <a:close/>
                </a:path>
              </a:pathLst>
            </a:custGeom>
            <a:solidFill>
              <a:srgbClr val="000000">
                <a:alpha val="0"/>
              </a:srgbClr>
            </a:solidFill>
          </p:spPr>
        </p:sp>
        <p:sp>
          <p:nvSpPr>
            <p:cNvPr id="310" name="TextBox 310"/>
            <p:cNvSpPr txBox="1"/>
            <p:nvPr/>
          </p:nvSpPr>
          <p:spPr>
            <a:xfrm>
              <a:off x="0" y="-19050"/>
              <a:ext cx="1944370" cy="537140"/>
            </a:xfrm>
            <a:prstGeom prst="rect">
              <a:avLst/>
            </a:prstGeom>
          </p:spPr>
          <p:txBody>
            <a:bodyPr lIns="0" tIns="0" rIns="0" bIns="0" rtlCol="0" anchor="t"/>
            <a:lstStyle/>
            <a:p>
              <a:pPr algn="l">
                <a:lnSpc>
                  <a:spcPts val="1439"/>
                </a:lnSpc>
              </a:pPr>
              <a:r>
                <a:rPr lang="en-US" sz="1200" b="1">
                  <a:solidFill>
                    <a:srgbClr val="000000"/>
                  </a:solidFill>
                  <a:latin typeface="Calibri (MS) Bold"/>
                  <a:ea typeface="Calibri (MS) Bold"/>
                  <a:cs typeface="Calibri (MS) Bold"/>
                  <a:sym typeface="Calibri (MS) Bold"/>
                </a:rPr>
                <a:t>Adanya potensi konflik</a:t>
              </a:r>
            </a:p>
          </p:txBody>
        </p:sp>
      </p:grpSp>
      <p:grpSp>
        <p:nvGrpSpPr>
          <p:cNvPr id="311" name="Group 311"/>
          <p:cNvGrpSpPr/>
          <p:nvPr/>
        </p:nvGrpSpPr>
        <p:grpSpPr>
          <a:xfrm>
            <a:off x="13349778" y="8633218"/>
            <a:ext cx="227646" cy="38100"/>
            <a:chOff x="0" y="0"/>
            <a:chExt cx="303528" cy="50800"/>
          </a:xfrm>
        </p:grpSpPr>
        <p:sp>
          <p:nvSpPr>
            <p:cNvPr id="312" name="Freeform 312"/>
            <p:cNvSpPr/>
            <p:nvPr/>
          </p:nvSpPr>
          <p:spPr>
            <a:xfrm>
              <a:off x="25400" y="0"/>
              <a:ext cx="251714" cy="50800"/>
            </a:xfrm>
            <a:custGeom>
              <a:avLst/>
              <a:gdLst/>
              <a:ahLst/>
              <a:cxnLst/>
              <a:rect l="l" t="t" r="r" b="b"/>
              <a:pathLst>
                <a:path w="251714" h="50800">
                  <a:moveTo>
                    <a:pt x="251714" y="50800"/>
                  </a:moveTo>
                  <a:lnTo>
                    <a:pt x="0" y="50800"/>
                  </a:lnTo>
                  <a:lnTo>
                    <a:pt x="0" y="0"/>
                  </a:lnTo>
                  <a:lnTo>
                    <a:pt x="251714" y="0"/>
                  </a:lnTo>
                  <a:close/>
                </a:path>
              </a:pathLst>
            </a:custGeom>
            <a:solidFill>
              <a:srgbClr val="000000"/>
            </a:solidFill>
          </p:spPr>
        </p:sp>
      </p:grpSp>
      <p:sp>
        <p:nvSpPr>
          <p:cNvPr id="313" name="Freeform 313"/>
          <p:cNvSpPr/>
          <p:nvPr/>
        </p:nvSpPr>
        <p:spPr>
          <a:xfrm>
            <a:off x="8772792" y="9451179"/>
            <a:ext cx="4706940" cy="656136"/>
          </a:xfrm>
          <a:custGeom>
            <a:avLst/>
            <a:gdLst/>
            <a:ahLst/>
            <a:cxnLst/>
            <a:rect l="l" t="t" r="r" b="b"/>
            <a:pathLst>
              <a:path w="4706940" h="656136">
                <a:moveTo>
                  <a:pt x="0" y="0"/>
                </a:moveTo>
                <a:lnTo>
                  <a:pt x="4706940" y="0"/>
                </a:lnTo>
                <a:lnTo>
                  <a:pt x="4706940" y="656136"/>
                </a:lnTo>
                <a:lnTo>
                  <a:pt x="0" y="656136"/>
                </a:lnTo>
                <a:lnTo>
                  <a:pt x="0" y="0"/>
                </a:lnTo>
                <a:close/>
              </a:path>
            </a:pathLst>
          </a:custGeom>
          <a:blipFill>
            <a:blip r:embed="rId55"/>
            <a:stretch>
              <a:fillRect b="-3925"/>
            </a:stretch>
          </a:blipFill>
        </p:spPr>
      </p:sp>
      <p:sp>
        <p:nvSpPr>
          <p:cNvPr id="314" name="Freeform 314"/>
          <p:cNvSpPr/>
          <p:nvPr/>
        </p:nvSpPr>
        <p:spPr>
          <a:xfrm>
            <a:off x="9266601" y="9464942"/>
            <a:ext cx="3753612" cy="656023"/>
          </a:xfrm>
          <a:custGeom>
            <a:avLst/>
            <a:gdLst/>
            <a:ahLst/>
            <a:cxnLst/>
            <a:rect l="l" t="t" r="r" b="b"/>
            <a:pathLst>
              <a:path w="3753612" h="656023">
                <a:moveTo>
                  <a:pt x="0" y="0"/>
                </a:moveTo>
                <a:lnTo>
                  <a:pt x="3753612" y="0"/>
                </a:lnTo>
                <a:lnTo>
                  <a:pt x="3753612" y="656023"/>
                </a:lnTo>
                <a:lnTo>
                  <a:pt x="0" y="656023"/>
                </a:lnTo>
                <a:lnTo>
                  <a:pt x="0" y="0"/>
                </a:lnTo>
                <a:close/>
              </a:path>
            </a:pathLst>
          </a:custGeom>
          <a:blipFill>
            <a:blip r:embed="rId57"/>
            <a:stretch>
              <a:fillRect b="-203"/>
            </a:stretch>
          </a:blipFill>
        </p:spPr>
      </p:sp>
      <p:grpSp>
        <p:nvGrpSpPr>
          <p:cNvPr id="315" name="Group 315"/>
          <p:cNvGrpSpPr/>
          <p:nvPr/>
        </p:nvGrpSpPr>
        <p:grpSpPr>
          <a:xfrm>
            <a:off x="8804829" y="9483230"/>
            <a:ext cx="4568190" cy="517207"/>
            <a:chOff x="0" y="0"/>
            <a:chExt cx="6090920" cy="689610"/>
          </a:xfrm>
        </p:grpSpPr>
        <p:sp>
          <p:nvSpPr>
            <p:cNvPr id="316" name="Freeform 316"/>
            <p:cNvSpPr/>
            <p:nvPr/>
          </p:nvSpPr>
          <p:spPr>
            <a:xfrm>
              <a:off x="0" y="0"/>
              <a:ext cx="6089904" cy="688848"/>
            </a:xfrm>
            <a:custGeom>
              <a:avLst/>
              <a:gdLst/>
              <a:ahLst/>
              <a:cxnLst/>
              <a:rect l="l" t="t" r="r" b="b"/>
              <a:pathLst>
                <a:path w="6089904" h="688848">
                  <a:moveTo>
                    <a:pt x="6089904" y="0"/>
                  </a:moveTo>
                  <a:lnTo>
                    <a:pt x="0" y="0"/>
                  </a:lnTo>
                  <a:lnTo>
                    <a:pt x="0" y="688848"/>
                  </a:lnTo>
                  <a:lnTo>
                    <a:pt x="6089904" y="688848"/>
                  </a:lnTo>
                  <a:lnTo>
                    <a:pt x="6089904" y="0"/>
                  </a:lnTo>
                  <a:close/>
                </a:path>
              </a:pathLst>
            </a:custGeom>
            <a:solidFill>
              <a:srgbClr val="FFFFFF"/>
            </a:solidFill>
          </p:spPr>
        </p:sp>
      </p:grpSp>
      <p:grpSp>
        <p:nvGrpSpPr>
          <p:cNvPr id="317" name="Group 317"/>
          <p:cNvGrpSpPr/>
          <p:nvPr/>
        </p:nvGrpSpPr>
        <p:grpSpPr>
          <a:xfrm>
            <a:off x="8805829" y="9494701"/>
            <a:ext cx="4589145" cy="258555"/>
            <a:chOff x="0" y="0"/>
            <a:chExt cx="6118860" cy="344740"/>
          </a:xfrm>
        </p:grpSpPr>
        <p:sp>
          <p:nvSpPr>
            <p:cNvPr id="318" name="Freeform 318"/>
            <p:cNvSpPr/>
            <p:nvPr/>
          </p:nvSpPr>
          <p:spPr>
            <a:xfrm>
              <a:off x="0" y="0"/>
              <a:ext cx="6118860" cy="344678"/>
            </a:xfrm>
            <a:custGeom>
              <a:avLst/>
              <a:gdLst/>
              <a:ahLst/>
              <a:cxnLst/>
              <a:rect l="l" t="t" r="r" b="b"/>
              <a:pathLst>
                <a:path w="6118860" h="344678">
                  <a:moveTo>
                    <a:pt x="9525" y="0"/>
                  </a:moveTo>
                  <a:lnTo>
                    <a:pt x="6109335" y="0"/>
                  </a:lnTo>
                  <a:cubicBezTo>
                    <a:pt x="6114542" y="0"/>
                    <a:pt x="6118860" y="4318"/>
                    <a:pt x="6118860" y="9525"/>
                  </a:cubicBezTo>
                  <a:lnTo>
                    <a:pt x="6118860" y="335153"/>
                  </a:lnTo>
                  <a:cubicBezTo>
                    <a:pt x="6118860" y="340360"/>
                    <a:pt x="6114542" y="344678"/>
                    <a:pt x="6109335" y="344678"/>
                  </a:cubicBezTo>
                  <a:lnTo>
                    <a:pt x="9525" y="344678"/>
                  </a:lnTo>
                  <a:cubicBezTo>
                    <a:pt x="4318" y="344678"/>
                    <a:pt x="0" y="340360"/>
                    <a:pt x="0" y="335153"/>
                  </a:cubicBezTo>
                  <a:lnTo>
                    <a:pt x="0" y="9525"/>
                  </a:lnTo>
                  <a:cubicBezTo>
                    <a:pt x="0" y="4318"/>
                    <a:pt x="4318" y="0"/>
                    <a:pt x="9525" y="0"/>
                  </a:cubicBezTo>
                  <a:moveTo>
                    <a:pt x="9525" y="19050"/>
                  </a:moveTo>
                  <a:lnTo>
                    <a:pt x="9525" y="9525"/>
                  </a:lnTo>
                  <a:lnTo>
                    <a:pt x="19050" y="9525"/>
                  </a:lnTo>
                  <a:lnTo>
                    <a:pt x="19050" y="335153"/>
                  </a:lnTo>
                  <a:lnTo>
                    <a:pt x="9525" y="335153"/>
                  </a:lnTo>
                  <a:lnTo>
                    <a:pt x="9525" y="325628"/>
                  </a:lnTo>
                  <a:lnTo>
                    <a:pt x="6109335" y="325628"/>
                  </a:lnTo>
                  <a:lnTo>
                    <a:pt x="6109335" y="335153"/>
                  </a:lnTo>
                  <a:lnTo>
                    <a:pt x="6099810" y="335153"/>
                  </a:lnTo>
                  <a:lnTo>
                    <a:pt x="6099810" y="9525"/>
                  </a:lnTo>
                  <a:lnTo>
                    <a:pt x="6109335" y="9525"/>
                  </a:lnTo>
                  <a:lnTo>
                    <a:pt x="6109335" y="19050"/>
                  </a:lnTo>
                  <a:lnTo>
                    <a:pt x="9525" y="19050"/>
                  </a:lnTo>
                  <a:close/>
                </a:path>
              </a:pathLst>
            </a:custGeom>
            <a:solidFill>
              <a:srgbClr val="000000"/>
            </a:solidFill>
          </p:spPr>
        </p:sp>
        <p:sp>
          <p:nvSpPr>
            <p:cNvPr id="319" name="TextBox 319"/>
            <p:cNvSpPr txBox="1"/>
            <p:nvPr/>
          </p:nvSpPr>
          <p:spPr>
            <a:xfrm>
              <a:off x="0" y="-19050"/>
              <a:ext cx="6118860" cy="363790"/>
            </a:xfrm>
            <a:prstGeom prst="rect">
              <a:avLst/>
            </a:prstGeom>
          </p:spPr>
          <p:txBody>
            <a:bodyPr lIns="50800" tIns="50800" rIns="50800" bIns="50800" rtlCol="0" anchor="t"/>
            <a:lstStyle/>
            <a:p>
              <a:pPr algn="l">
                <a:lnSpc>
                  <a:spcPts val="1439"/>
                </a:lnSpc>
              </a:pPr>
              <a:r>
                <a:rPr lang="en-US" sz="1200">
                  <a:solidFill>
                    <a:srgbClr val="000000"/>
                  </a:solidFill>
                  <a:latin typeface="Calibri (MS)"/>
                  <a:ea typeface="Calibri (MS)"/>
                  <a:cs typeface="Calibri (MS)"/>
                  <a:sym typeface="Calibri (MS)"/>
                </a:rPr>
                <a:t>Penyebab konflik</a:t>
              </a:r>
            </a:p>
          </p:txBody>
        </p:sp>
      </p:grpSp>
      <p:grpSp>
        <p:nvGrpSpPr>
          <p:cNvPr id="320" name="Group 320"/>
          <p:cNvGrpSpPr/>
          <p:nvPr/>
        </p:nvGrpSpPr>
        <p:grpSpPr>
          <a:xfrm>
            <a:off x="519954" y="9395013"/>
            <a:ext cx="7604548" cy="553998"/>
            <a:chOff x="0" y="0"/>
            <a:chExt cx="10139398" cy="738664"/>
          </a:xfrm>
        </p:grpSpPr>
        <p:sp>
          <p:nvSpPr>
            <p:cNvPr id="321" name="Freeform 321"/>
            <p:cNvSpPr/>
            <p:nvPr/>
          </p:nvSpPr>
          <p:spPr>
            <a:xfrm>
              <a:off x="0" y="0"/>
              <a:ext cx="10139398" cy="738664"/>
            </a:xfrm>
            <a:custGeom>
              <a:avLst/>
              <a:gdLst/>
              <a:ahLst/>
              <a:cxnLst/>
              <a:rect l="l" t="t" r="r" b="b"/>
              <a:pathLst>
                <a:path w="10139398" h="738664">
                  <a:moveTo>
                    <a:pt x="0" y="0"/>
                  </a:moveTo>
                  <a:lnTo>
                    <a:pt x="10139398" y="0"/>
                  </a:lnTo>
                  <a:lnTo>
                    <a:pt x="10139398" y="738664"/>
                  </a:lnTo>
                  <a:lnTo>
                    <a:pt x="0" y="738664"/>
                  </a:lnTo>
                  <a:close/>
                </a:path>
              </a:pathLst>
            </a:custGeom>
            <a:solidFill>
              <a:srgbClr val="000000">
                <a:alpha val="0"/>
              </a:srgbClr>
            </a:solidFill>
          </p:spPr>
        </p:sp>
        <p:sp>
          <p:nvSpPr>
            <p:cNvPr id="322" name="TextBox 322"/>
            <p:cNvSpPr txBox="1"/>
            <p:nvPr/>
          </p:nvSpPr>
          <p:spPr>
            <a:xfrm>
              <a:off x="0" y="-57150"/>
              <a:ext cx="10139398" cy="795814"/>
            </a:xfrm>
            <a:prstGeom prst="rect">
              <a:avLst/>
            </a:prstGeom>
          </p:spPr>
          <p:txBody>
            <a:bodyPr lIns="0" tIns="0" rIns="0" bIns="0" rtlCol="0" anchor="t"/>
            <a:lstStyle/>
            <a:p>
              <a:pPr algn="l">
                <a:lnSpc>
                  <a:spcPts val="3240"/>
                </a:lnSpc>
              </a:pPr>
              <a:r>
                <a:rPr lang="en-US" sz="2700">
                  <a:solidFill>
                    <a:srgbClr val="000000"/>
                  </a:solidFill>
                  <a:latin typeface="Calibri (MS)"/>
                  <a:ea typeface="Calibri (MS)"/>
                  <a:cs typeface="Calibri (MS)"/>
                  <a:sym typeface="Calibri (MS)"/>
                </a:rPr>
                <a:t>Tim penyusun Agenda 4</a:t>
              </a:r>
            </a:p>
          </p:txBody>
        </p:sp>
      </p:grpSp>
      <p:grpSp>
        <p:nvGrpSpPr>
          <p:cNvPr id="323" name="Group 323"/>
          <p:cNvGrpSpPr/>
          <p:nvPr/>
        </p:nvGrpSpPr>
        <p:grpSpPr>
          <a:xfrm>
            <a:off x="16483248" y="9461835"/>
            <a:ext cx="2415566" cy="415498"/>
            <a:chOff x="0" y="0"/>
            <a:chExt cx="3220754" cy="553998"/>
          </a:xfrm>
        </p:grpSpPr>
        <p:sp>
          <p:nvSpPr>
            <p:cNvPr id="324" name="Freeform 324"/>
            <p:cNvSpPr/>
            <p:nvPr/>
          </p:nvSpPr>
          <p:spPr>
            <a:xfrm>
              <a:off x="0" y="0"/>
              <a:ext cx="3220754" cy="553998"/>
            </a:xfrm>
            <a:custGeom>
              <a:avLst/>
              <a:gdLst/>
              <a:ahLst/>
              <a:cxnLst/>
              <a:rect l="l" t="t" r="r" b="b"/>
              <a:pathLst>
                <a:path w="3220754" h="553998">
                  <a:moveTo>
                    <a:pt x="0" y="0"/>
                  </a:moveTo>
                  <a:lnTo>
                    <a:pt x="3220754" y="0"/>
                  </a:lnTo>
                  <a:lnTo>
                    <a:pt x="3220754" y="553998"/>
                  </a:lnTo>
                  <a:lnTo>
                    <a:pt x="0" y="553998"/>
                  </a:lnTo>
                  <a:close/>
                </a:path>
              </a:pathLst>
            </a:custGeom>
            <a:solidFill>
              <a:srgbClr val="000000">
                <a:alpha val="0"/>
              </a:srgbClr>
            </a:solidFill>
          </p:spPr>
        </p:sp>
        <p:sp>
          <p:nvSpPr>
            <p:cNvPr id="325" name="TextBox 325"/>
            <p:cNvSpPr txBox="1"/>
            <p:nvPr/>
          </p:nvSpPr>
          <p:spPr>
            <a:xfrm>
              <a:off x="0" y="-38100"/>
              <a:ext cx="3220754" cy="592098"/>
            </a:xfrm>
            <a:prstGeom prst="rect">
              <a:avLst/>
            </a:prstGeom>
          </p:spPr>
          <p:txBody>
            <a:bodyPr lIns="0" tIns="0" rIns="0" bIns="0" rtlCol="0" anchor="t"/>
            <a:lstStyle/>
            <a:p>
              <a:pPr algn="l">
                <a:lnSpc>
                  <a:spcPts val="2160"/>
                </a:lnSpc>
              </a:pPr>
              <a:r>
                <a:rPr lang="en-US" sz="1800" b="1">
                  <a:solidFill>
                    <a:srgbClr val="181717"/>
                  </a:solidFill>
                  <a:latin typeface="Calibri (MS) Bold"/>
                  <a:ea typeface="Calibri (MS) Bold"/>
                  <a:cs typeface="Calibri (MS) Bold"/>
                  <a:sym typeface="Calibri (MS) Bold"/>
                </a:rPr>
                <a:t>Solusi  yang diberikan </a:t>
              </a:r>
            </a:p>
          </p:txBody>
        </p:sp>
      </p:grpSp>
      <p:sp>
        <p:nvSpPr>
          <p:cNvPr id="326" name="Freeform 326"/>
          <p:cNvSpPr/>
          <p:nvPr/>
        </p:nvSpPr>
        <p:spPr>
          <a:xfrm>
            <a:off x="15673900" y="9488374"/>
            <a:ext cx="422910" cy="420098"/>
          </a:xfrm>
          <a:custGeom>
            <a:avLst/>
            <a:gdLst/>
            <a:ahLst/>
            <a:cxnLst/>
            <a:rect l="l" t="t" r="r" b="b"/>
            <a:pathLst>
              <a:path w="422910" h="420098">
                <a:moveTo>
                  <a:pt x="0" y="0"/>
                </a:moveTo>
                <a:lnTo>
                  <a:pt x="422910" y="0"/>
                </a:lnTo>
                <a:lnTo>
                  <a:pt x="422910" y="420097"/>
                </a:lnTo>
                <a:lnTo>
                  <a:pt x="0" y="420097"/>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sp>
      <p:grpSp>
        <p:nvGrpSpPr>
          <p:cNvPr id="327" name="Group 327"/>
          <p:cNvGrpSpPr/>
          <p:nvPr/>
        </p:nvGrpSpPr>
        <p:grpSpPr>
          <a:xfrm>
            <a:off x="8498871" y="3746394"/>
            <a:ext cx="1475423" cy="436658"/>
            <a:chOff x="0" y="0"/>
            <a:chExt cx="1967230" cy="582210"/>
          </a:xfrm>
        </p:grpSpPr>
        <p:sp>
          <p:nvSpPr>
            <p:cNvPr id="328" name="Freeform 328"/>
            <p:cNvSpPr/>
            <p:nvPr/>
          </p:nvSpPr>
          <p:spPr>
            <a:xfrm>
              <a:off x="0" y="0"/>
              <a:ext cx="1967230" cy="582210"/>
            </a:xfrm>
            <a:custGeom>
              <a:avLst/>
              <a:gdLst/>
              <a:ahLst/>
              <a:cxnLst/>
              <a:rect l="l" t="t" r="r" b="b"/>
              <a:pathLst>
                <a:path w="1967230" h="582210">
                  <a:moveTo>
                    <a:pt x="0" y="0"/>
                  </a:moveTo>
                  <a:lnTo>
                    <a:pt x="1967230" y="0"/>
                  </a:lnTo>
                  <a:lnTo>
                    <a:pt x="1967230" y="582210"/>
                  </a:lnTo>
                  <a:lnTo>
                    <a:pt x="0" y="582210"/>
                  </a:lnTo>
                  <a:close/>
                </a:path>
              </a:pathLst>
            </a:custGeom>
            <a:solidFill>
              <a:srgbClr val="000000">
                <a:alpha val="0"/>
              </a:srgbClr>
            </a:solidFill>
          </p:spPr>
        </p:sp>
        <p:sp>
          <p:nvSpPr>
            <p:cNvPr id="329" name="TextBox 329"/>
            <p:cNvSpPr txBox="1"/>
            <p:nvPr/>
          </p:nvSpPr>
          <p:spPr>
            <a:xfrm>
              <a:off x="0" y="-19050"/>
              <a:ext cx="1967230" cy="601260"/>
            </a:xfrm>
            <a:prstGeom prst="rect">
              <a:avLst/>
            </a:prstGeom>
          </p:spPr>
          <p:txBody>
            <a:bodyPr lIns="0" tIns="0" rIns="0" bIns="0" rtlCol="0" anchor="t"/>
            <a:lstStyle/>
            <a:p>
              <a:pPr algn="l">
                <a:lnSpc>
                  <a:spcPts val="1439"/>
                </a:lnSpc>
              </a:pPr>
              <a:r>
                <a:rPr lang="en-US" sz="1200">
                  <a:solidFill>
                    <a:srgbClr val="FFFFFF"/>
                  </a:solidFill>
                  <a:latin typeface="Calibri (MS)"/>
                  <a:ea typeface="Calibri (MS)"/>
                  <a:cs typeface="Calibri (MS)"/>
                  <a:sym typeface="Calibri (MS)"/>
                </a:rPr>
                <a:t>Konsultasikan dgn  Mentor</a:t>
              </a:r>
            </a:p>
          </p:txBody>
        </p:sp>
      </p:grpSp>
      <p:sp>
        <p:nvSpPr>
          <p:cNvPr id="330" name="Freeform 330"/>
          <p:cNvSpPr/>
          <p:nvPr/>
        </p:nvSpPr>
        <p:spPr>
          <a:xfrm>
            <a:off x="8335500" y="3334140"/>
            <a:ext cx="256985" cy="176784"/>
          </a:xfrm>
          <a:custGeom>
            <a:avLst/>
            <a:gdLst/>
            <a:ahLst/>
            <a:cxnLst/>
            <a:rect l="l" t="t" r="r" b="b"/>
            <a:pathLst>
              <a:path w="256985" h="176784">
                <a:moveTo>
                  <a:pt x="0" y="0"/>
                </a:moveTo>
                <a:lnTo>
                  <a:pt x="256984" y="0"/>
                </a:lnTo>
                <a:lnTo>
                  <a:pt x="256984" y="176784"/>
                </a:lnTo>
                <a:lnTo>
                  <a:pt x="0" y="176784"/>
                </a:lnTo>
                <a:lnTo>
                  <a:pt x="0" y="0"/>
                </a:lnTo>
                <a:close/>
              </a:path>
            </a:pathLst>
          </a:custGeom>
          <a:blipFill>
            <a:blip r:embed="rId28"/>
            <a:stretch>
              <a:fillRect r="-3187"/>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10012" y="-1287217"/>
            <a:ext cx="3380209" cy="3084698"/>
          </a:xfrm>
          <a:custGeom>
            <a:avLst/>
            <a:gdLst/>
            <a:ahLst/>
            <a:cxnLst/>
            <a:rect l="l" t="t" r="r" b="b"/>
            <a:pathLst>
              <a:path w="3380209" h="3084698">
                <a:moveTo>
                  <a:pt x="0" y="0"/>
                </a:moveTo>
                <a:lnTo>
                  <a:pt x="3380209" y="0"/>
                </a:lnTo>
                <a:lnTo>
                  <a:pt x="3380209" y="3084699"/>
                </a:lnTo>
                <a:lnTo>
                  <a:pt x="0" y="3084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9129" y="9586247"/>
            <a:ext cx="18874442" cy="1051205"/>
          </a:xfrm>
          <a:custGeom>
            <a:avLst/>
            <a:gdLst/>
            <a:ahLst/>
            <a:cxnLst/>
            <a:rect l="l" t="t" r="r" b="b"/>
            <a:pathLst>
              <a:path w="18874442" h="1051205">
                <a:moveTo>
                  <a:pt x="0" y="0"/>
                </a:moveTo>
                <a:lnTo>
                  <a:pt x="18874441" y="0"/>
                </a:lnTo>
                <a:lnTo>
                  <a:pt x="18874441" y="1051205"/>
                </a:lnTo>
                <a:lnTo>
                  <a:pt x="0" y="1051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170606" y="10109755"/>
            <a:ext cx="1351009" cy="454276"/>
          </a:xfrm>
          <a:custGeom>
            <a:avLst/>
            <a:gdLst/>
            <a:ahLst/>
            <a:cxnLst/>
            <a:rect l="l" t="t" r="r" b="b"/>
            <a:pathLst>
              <a:path w="1351009" h="454276">
                <a:moveTo>
                  <a:pt x="0" y="0"/>
                </a:moveTo>
                <a:lnTo>
                  <a:pt x="1351009" y="0"/>
                </a:lnTo>
                <a:lnTo>
                  <a:pt x="1351009" y="454276"/>
                </a:lnTo>
                <a:lnTo>
                  <a:pt x="0" y="454276"/>
                </a:lnTo>
                <a:lnTo>
                  <a:pt x="0" y="0"/>
                </a:lnTo>
                <a:close/>
              </a:path>
            </a:pathLst>
          </a:custGeom>
          <a:blipFill>
            <a:blip r:embed="rId6">
              <a:extLst>
                <a:ext uri="{96DAC541-7B7A-43D3-8B79-37D633B846F1}">
                  <asvg:svgBlip xmlns:asvg="http://schemas.microsoft.com/office/drawing/2016/SVG/main" r:embed="rId7"/>
                </a:ext>
              </a:extLst>
            </a:blip>
            <a:stretch>
              <a:fillRect t="-264" b="-264"/>
            </a:stretch>
          </a:blipFill>
        </p:spPr>
      </p:sp>
      <p:sp>
        <p:nvSpPr>
          <p:cNvPr id="5" name="Freeform 5"/>
          <p:cNvSpPr/>
          <p:nvPr/>
        </p:nvSpPr>
        <p:spPr>
          <a:xfrm flipV="1">
            <a:off x="9562754" y="9367072"/>
            <a:ext cx="3759752" cy="3332080"/>
          </a:xfrm>
          <a:custGeom>
            <a:avLst/>
            <a:gdLst/>
            <a:ahLst/>
            <a:cxnLst/>
            <a:rect l="l" t="t" r="r" b="b"/>
            <a:pathLst>
              <a:path w="3759752" h="3332080">
                <a:moveTo>
                  <a:pt x="0" y="3332081"/>
                </a:moveTo>
                <a:lnTo>
                  <a:pt x="3759752" y="3332081"/>
                </a:lnTo>
                <a:lnTo>
                  <a:pt x="3759752" y="0"/>
                </a:lnTo>
                <a:lnTo>
                  <a:pt x="0" y="0"/>
                </a:lnTo>
                <a:lnTo>
                  <a:pt x="0" y="3332081"/>
                </a:lnTo>
                <a:close/>
              </a:path>
            </a:pathLst>
          </a:custGeom>
          <a:blipFill>
            <a:blip r:embed="rId8">
              <a:alphaModFix amt="5000"/>
              <a:extLst>
                <a:ext uri="{96DAC541-7B7A-43D3-8B79-37D633B846F1}">
                  <asvg:svgBlip xmlns:asvg="http://schemas.microsoft.com/office/drawing/2016/SVG/main" r:embed="rId9"/>
                </a:ext>
              </a:extLst>
            </a:blip>
            <a:stretch>
              <a:fillRect l="-9" r="-9"/>
            </a:stretch>
          </a:blipFill>
        </p:spPr>
      </p:sp>
      <p:sp>
        <p:nvSpPr>
          <p:cNvPr id="6" name="Freeform 6"/>
          <p:cNvSpPr/>
          <p:nvPr/>
        </p:nvSpPr>
        <p:spPr>
          <a:xfrm>
            <a:off x="6715451" y="9869933"/>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8533868" y="9869933"/>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8" name="Group 8"/>
          <p:cNvGrpSpPr/>
          <p:nvPr/>
        </p:nvGrpSpPr>
        <p:grpSpPr>
          <a:xfrm>
            <a:off x="8913183" y="9895126"/>
            <a:ext cx="1467753" cy="211116"/>
            <a:chOff x="0" y="0"/>
            <a:chExt cx="1957004" cy="281488"/>
          </a:xfrm>
        </p:grpSpPr>
        <p:sp>
          <p:nvSpPr>
            <p:cNvPr id="9" name="Freeform 9"/>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10" name="TextBox 10"/>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humas_lan</a:t>
              </a:r>
            </a:p>
          </p:txBody>
        </p:sp>
      </p:grpSp>
      <p:grpSp>
        <p:nvGrpSpPr>
          <p:cNvPr id="11" name="Group 11"/>
          <p:cNvGrpSpPr/>
          <p:nvPr/>
        </p:nvGrpSpPr>
        <p:grpSpPr>
          <a:xfrm>
            <a:off x="10578370" y="9895126"/>
            <a:ext cx="1467753" cy="211116"/>
            <a:chOff x="0" y="0"/>
            <a:chExt cx="1957004" cy="281488"/>
          </a:xfrm>
        </p:grpSpPr>
        <p:sp>
          <p:nvSpPr>
            <p:cNvPr id="12" name="Freeform 12"/>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13" name="TextBox 13"/>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LAN_RI</a:t>
              </a:r>
            </a:p>
          </p:txBody>
        </p:sp>
      </p:grpSp>
      <p:sp>
        <p:nvSpPr>
          <p:cNvPr id="14" name="Freeform 14"/>
          <p:cNvSpPr/>
          <p:nvPr/>
        </p:nvSpPr>
        <p:spPr>
          <a:xfrm>
            <a:off x="13434210" y="9874598"/>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199057" y="9885584"/>
            <a:ext cx="287462" cy="287462"/>
          </a:xfrm>
          <a:custGeom>
            <a:avLst/>
            <a:gdLst/>
            <a:ahLst/>
            <a:cxnLst/>
            <a:rect l="l" t="t" r="r" b="b"/>
            <a:pathLst>
              <a:path w="287462" h="287462">
                <a:moveTo>
                  <a:pt x="0" y="0"/>
                </a:moveTo>
                <a:lnTo>
                  <a:pt x="287463" y="0"/>
                </a:lnTo>
                <a:lnTo>
                  <a:pt x="287463" y="287462"/>
                </a:lnTo>
                <a:lnTo>
                  <a:pt x="0" y="2874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10265054" y="9955258"/>
            <a:ext cx="155468" cy="154497"/>
          </a:xfrm>
          <a:custGeom>
            <a:avLst/>
            <a:gdLst/>
            <a:ahLst/>
            <a:cxnLst/>
            <a:rect l="l" t="t" r="r" b="b"/>
            <a:pathLst>
              <a:path w="155468" h="154497">
                <a:moveTo>
                  <a:pt x="0" y="0"/>
                </a:moveTo>
                <a:lnTo>
                  <a:pt x="155469" y="0"/>
                </a:lnTo>
                <a:lnTo>
                  <a:pt x="155469" y="154497"/>
                </a:lnTo>
                <a:lnTo>
                  <a:pt x="0" y="154497"/>
                </a:lnTo>
                <a:lnTo>
                  <a:pt x="0" y="0"/>
                </a:lnTo>
                <a:close/>
              </a:path>
            </a:pathLst>
          </a:custGeom>
          <a:blipFill>
            <a:blip r:embed="rId18">
              <a:extLst>
                <a:ext uri="{96DAC541-7B7A-43D3-8B79-37D633B846F1}">
                  <asvg:svgBlip xmlns:asvg="http://schemas.microsoft.com/office/drawing/2016/SVG/main" r:embed="rId19"/>
                </a:ext>
              </a:extLst>
            </a:blip>
            <a:stretch>
              <a:fillRect t="-314" b="-314"/>
            </a:stretch>
          </a:blipFill>
        </p:spPr>
      </p:sp>
      <p:sp>
        <p:nvSpPr>
          <p:cNvPr id="17" name="Freeform 17"/>
          <p:cNvSpPr/>
          <p:nvPr/>
        </p:nvSpPr>
        <p:spPr>
          <a:xfrm>
            <a:off x="11536997" y="9869933"/>
            <a:ext cx="287462" cy="287462"/>
          </a:xfrm>
          <a:custGeom>
            <a:avLst/>
            <a:gdLst/>
            <a:ahLst/>
            <a:cxnLst/>
            <a:rect l="l" t="t" r="r" b="b"/>
            <a:pathLst>
              <a:path w="287462" h="287462">
                <a:moveTo>
                  <a:pt x="0" y="0"/>
                </a:moveTo>
                <a:lnTo>
                  <a:pt x="287462" y="0"/>
                </a:lnTo>
                <a:lnTo>
                  <a:pt x="287462" y="287463"/>
                </a:lnTo>
                <a:lnTo>
                  <a:pt x="0" y="2874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1631120" y="9918832"/>
            <a:ext cx="99215" cy="209979"/>
          </a:xfrm>
          <a:custGeom>
            <a:avLst/>
            <a:gdLst/>
            <a:ahLst/>
            <a:cxnLst/>
            <a:rect l="l" t="t" r="r" b="b"/>
            <a:pathLst>
              <a:path w="99215" h="209979">
                <a:moveTo>
                  <a:pt x="0" y="0"/>
                </a:moveTo>
                <a:lnTo>
                  <a:pt x="99215" y="0"/>
                </a:lnTo>
                <a:lnTo>
                  <a:pt x="99215" y="209980"/>
                </a:lnTo>
                <a:lnTo>
                  <a:pt x="0" y="209980"/>
                </a:lnTo>
                <a:lnTo>
                  <a:pt x="0" y="0"/>
                </a:lnTo>
                <a:close/>
              </a:path>
            </a:pathLst>
          </a:custGeom>
          <a:blipFill>
            <a:blip r:embed="rId20">
              <a:extLst>
                <a:ext uri="{96DAC541-7B7A-43D3-8B79-37D633B846F1}">
                  <asvg:svgBlip xmlns:asvg="http://schemas.microsoft.com/office/drawing/2016/SVG/main" r:embed="rId21"/>
                </a:ext>
              </a:extLst>
            </a:blip>
            <a:stretch>
              <a:fillRect l="-609" r="-609"/>
            </a:stretch>
          </a:blipFill>
        </p:spPr>
      </p:sp>
      <p:grpSp>
        <p:nvGrpSpPr>
          <p:cNvPr id="19" name="Group 19"/>
          <p:cNvGrpSpPr/>
          <p:nvPr/>
        </p:nvGrpSpPr>
        <p:grpSpPr>
          <a:xfrm>
            <a:off x="7066118" y="9880726"/>
            <a:ext cx="1467753" cy="211116"/>
            <a:chOff x="0" y="0"/>
            <a:chExt cx="1957004" cy="281488"/>
          </a:xfrm>
        </p:grpSpPr>
        <p:sp>
          <p:nvSpPr>
            <p:cNvPr id="20" name="Freeform 20"/>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21" name="TextBox 21"/>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www.lan.go.id</a:t>
              </a:r>
            </a:p>
          </p:txBody>
        </p:sp>
      </p:grpSp>
      <p:grpSp>
        <p:nvGrpSpPr>
          <p:cNvPr id="22" name="Group 22"/>
          <p:cNvGrpSpPr/>
          <p:nvPr/>
        </p:nvGrpSpPr>
        <p:grpSpPr>
          <a:xfrm>
            <a:off x="11910183" y="9895126"/>
            <a:ext cx="1467753" cy="211116"/>
            <a:chOff x="0" y="0"/>
            <a:chExt cx="1957004" cy="281488"/>
          </a:xfrm>
        </p:grpSpPr>
        <p:sp>
          <p:nvSpPr>
            <p:cNvPr id="23" name="Freeform 23"/>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24" name="TextBox 24"/>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Humas LAN RI</a:t>
              </a:r>
            </a:p>
          </p:txBody>
        </p:sp>
      </p:grpSp>
      <p:grpSp>
        <p:nvGrpSpPr>
          <p:cNvPr id="25" name="Group 25"/>
          <p:cNvGrpSpPr/>
          <p:nvPr/>
        </p:nvGrpSpPr>
        <p:grpSpPr>
          <a:xfrm>
            <a:off x="13804875" y="9895126"/>
            <a:ext cx="3129669" cy="211116"/>
            <a:chOff x="0" y="0"/>
            <a:chExt cx="4172892" cy="281488"/>
          </a:xfrm>
        </p:grpSpPr>
        <p:sp>
          <p:nvSpPr>
            <p:cNvPr id="26" name="Freeform 26"/>
            <p:cNvSpPr/>
            <p:nvPr/>
          </p:nvSpPr>
          <p:spPr>
            <a:xfrm>
              <a:off x="0" y="0"/>
              <a:ext cx="4172892" cy="281488"/>
            </a:xfrm>
            <a:custGeom>
              <a:avLst/>
              <a:gdLst/>
              <a:ahLst/>
              <a:cxnLst/>
              <a:rect l="l" t="t" r="r" b="b"/>
              <a:pathLst>
                <a:path w="4172892" h="281488">
                  <a:moveTo>
                    <a:pt x="0" y="0"/>
                  </a:moveTo>
                  <a:lnTo>
                    <a:pt x="4172892" y="0"/>
                  </a:lnTo>
                  <a:lnTo>
                    <a:pt x="4172892" y="281488"/>
                  </a:lnTo>
                  <a:lnTo>
                    <a:pt x="0" y="281488"/>
                  </a:lnTo>
                  <a:close/>
                </a:path>
              </a:pathLst>
            </a:custGeom>
            <a:solidFill>
              <a:srgbClr val="000000">
                <a:alpha val="0"/>
              </a:srgbClr>
            </a:solidFill>
          </p:spPr>
        </p:sp>
        <p:sp>
          <p:nvSpPr>
            <p:cNvPr id="27" name="TextBox 27"/>
            <p:cNvSpPr txBox="1"/>
            <p:nvPr/>
          </p:nvSpPr>
          <p:spPr>
            <a:xfrm>
              <a:off x="0" y="-38100"/>
              <a:ext cx="4172892"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Lembaga Administrasi Negara</a:t>
              </a:r>
            </a:p>
          </p:txBody>
        </p:sp>
      </p:grpSp>
      <p:sp>
        <p:nvSpPr>
          <p:cNvPr id="28" name="Freeform 28"/>
          <p:cNvSpPr/>
          <p:nvPr/>
        </p:nvSpPr>
        <p:spPr>
          <a:xfrm>
            <a:off x="-1704872" y="7906531"/>
            <a:ext cx="5086150" cy="4783097"/>
          </a:xfrm>
          <a:custGeom>
            <a:avLst/>
            <a:gdLst/>
            <a:ahLst/>
            <a:cxnLst/>
            <a:rect l="l" t="t" r="r" b="b"/>
            <a:pathLst>
              <a:path w="5086150" h="4783097">
                <a:moveTo>
                  <a:pt x="0" y="0"/>
                </a:moveTo>
                <a:lnTo>
                  <a:pt x="5086149" y="0"/>
                </a:lnTo>
                <a:lnTo>
                  <a:pt x="5086149" y="4783097"/>
                </a:lnTo>
                <a:lnTo>
                  <a:pt x="0" y="47830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a:off x="609732" y="9019633"/>
            <a:ext cx="3380209" cy="3084698"/>
          </a:xfrm>
          <a:custGeom>
            <a:avLst/>
            <a:gdLst/>
            <a:ahLst/>
            <a:cxnLst/>
            <a:rect l="l" t="t" r="r" b="b"/>
            <a:pathLst>
              <a:path w="3380209" h="3084698">
                <a:moveTo>
                  <a:pt x="0" y="0"/>
                </a:moveTo>
                <a:lnTo>
                  <a:pt x="3380209" y="0"/>
                </a:lnTo>
                <a:lnTo>
                  <a:pt x="3380209" y="3084698"/>
                </a:lnTo>
                <a:lnTo>
                  <a:pt x="0" y="3084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Freeform 30"/>
          <p:cNvSpPr/>
          <p:nvPr/>
        </p:nvSpPr>
        <p:spPr>
          <a:xfrm>
            <a:off x="16489650" y="-463234"/>
            <a:ext cx="2875835" cy="2628858"/>
          </a:xfrm>
          <a:custGeom>
            <a:avLst/>
            <a:gdLst/>
            <a:ahLst/>
            <a:cxnLst/>
            <a:rect l="l" t="t" r="r" b="b"/>
            <a:pathLst>
              <a:path w="2875835" h="2628858">
                <a:moveTo>
                  <a:pt x="0" y="0"/>
                </a:moveTo>
                <a:lnTo>
                  <a:pt x="2875835" y="0"/>
                </a:lnTo>
                <a:lnTo>
                  <a:pt x="2875835" y="2628858"/>
                </a:lnTo>
                <a:lnTo>
                  <a:pt x="0" y="262885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1" name="Freeform 31"/>
          <p:cNvSpPr/>
          <p:nvPr/>
        </p:nvSpPr>
        <p:spPr>
          <a:xfrm>
            <a:off x="16232722" y="-1100306"/>
            <a:ext cx="2215935" cy="1963872"/>
          </a:xfrm>
          <a:custGeom>
            <a:avLst/>
            <a:gdLst/>
            <a:ahLst/>
            <a:cxnLst/>
            <a:rect l="l" t="t" r="r" b="b"/>
            <a:pathLst>
              <a:path w="2215935" h="1963872">
                <a:moveTo>
                  <a:pt x="0" y="0"/>
                </a:moveTo>
                <a:lnTo>
                  <a:pt x="2215936" y="0"/>
                </a:lnTo>
                <a:lnTo>
                  <a:pt x="2215936" y="1963873"/>
                </a:lnTo>
                <a:lnTo>
                  <a:pt x="0" y="1963873"/>
                </a:lnTo>
                <a:lnTo>
                  <a:pt x="0" y="0"/>
                </a:lnTo>
                <a:close/>
              </a:path>
            </a:pathLst>
          </a:custGeom>
          <a:blipFill>
            <a:blip r:embed="rId8">
              <a:alphaModFix amt="5000"/>
              <a:extLst>
                <a:ext uri="{96DAC541-7B7A-43D3-8B79-37D633B846F1}">
                  <asvg:svgBlip xmlns:asvg="http://schemas.microsoft.com/office/drawing/2016/SVG/main" r:embed="rId9"/>
                </a:ext>
              </a:extLst>
            </a:blip>
            <a:stretch>
              <a:fillRect t="-121" b="-121"/>
            </a:stretch>
          </a:blipFill>
        </p:spPr>
      </p:sp>
      <p:sp>
        <p:nvSpPr>
          <p:cNvPr id="32" name="Freeform 32"/>
          <p:cNvSpPr/>
          <p:nvPr/>
        </p:nvSpPr>
        <p:spPr>
          <a:xfrm>
            <a:off x="15998054" y="8614508"/>
            <a:ext cx="3859024" cy="3342880"/>
          </a:xfrm>
          <a:custGeom>
            <a:avLst/>
            <a:gdLst/>
            <a:ahLst/>
            <a:cxnLst/>
            <a:rect l="l" t="t" r="r" b="b"/>
            <a:pathLst>
              <a:path w="3859024" h="3342880">
                <a:moveTo>
                  <a:pt x="0" y="0"/>
                </a:moveTo>
                <a:lnTo>
                  <a:pt x="3859024" y="0"/>
                </a:lnTo>
                <a:lnTo>
                  <a:pt x="3859024" y="3342880"/>
                </a:lnTo>
                <a:lnTo>
                  <a:pt x="0" y="3342880"/>
                </a:lnTo>
                <a:lnTo>
                  <a:pt x="0" y="0"/>
                </a:lnTo>
                <a:close/>
              </a:path>
            </a:pathLst>
          </a:custGeom>
          <a:blipFill>
            <a:blip r:embed="rId26">
              <a:alphaModFix amt="5000"/>
              <a:extLst>
                <a:ext uri="{96DAC541-7B7A-43D3-8B79-37D633B846F1}">
                  <asvg:svgBlip xmlns:asvg="http://schemas.microsoft.com/office/drawing/2016/SVG/main" r:embed="rId27"/>
                </a:ext>
              </a:extLst>
            </a:blip>
            <a:stretch>
              <a:fillRect l="-99" r="-99"/>
            </a:stretch>
          </a:blipFill>
        </p:spPr>
      </p:sp>
      <p:sp>
        <p:nvSpPr>
          <p:cNvPr id="33" name="Freeform 33"/>
          <p:cNvSpPr/>
          <p:nvPr/>
        </p:nvSpPr>
        <p:spPr>
          <a:xfrm>
            <a:off x="-894147" y="8813949"/>
            <a:ext cx="1177504" cy="797759"/>
          </a:xfrm>
          <a:custGeom>
            <a:avLst/>
            <a:gdLst/>
            <a:ahLst/>
            <a:cxnLst/>
            <a:rect l="l" t="t" r="r" b="b"/>
            <a:pathLst>
              <a:path w="1177504" h="797759">
                <a:moveTo>
                  <a:pt x="0" y="0"/>
                </a:moveTo>
                <a:lnTo>
                  <a:pt x="1177504" y="0"/>
                </a:lnTo>
                <a:lnTo>
                  <a:pt x="1177504" y="797759"/>
                </a:lnTo>
                <a:lnTo>
                  <a:pt x="0" y="797759"/>
                </a:lnTo>
                <a:lnTo>
                  <a:pt x="0" y="0"/>
                </a:lnTo>
                <a:close/>
              </a:path>
            </a:pathLst>
          </a:custGeom>
          <a:blipFill>
            <a:blip r:embed="rId28">
              <a:extLst>
                <a:ext uri="{96DAC541-7B7A-43D3-8B79-37D633B846F1}">
                  <asvg:svgBlip xmlns:asvg="http://schemas.microsoft.com/office/drawing/2016/SVG/main" r:embed="rId29"/>
                </a:ext>
              </a:extLst>
            </a:blip>
            <a:stretch>
              <a:fillRect l="-5" r="-5"/>
            </a:stretch>
          </a:blipFill>
        </p:spPr>
      </p:sp>
      <p:sp>
        <p:nvSpPr>
          <p:cNvPr id="34" name="Freeform 34"/>
          <p:cNvSpPr/>
          <p:nvPr/>
        </p:nvSpPr>
        <p:spPr>
          <a:xfrm>
            <a:off x="-2104488" y="-2010198"/>
            <a:ext cx="3859025" cy="3342880"/>
          </a:xfrm>
          <a:custGeom>
            <a:avLst/>
            <a:gdLst/>
            <a:ahLst/>
            <a:cxnLst/>
            <a:rect l="l" t="t" r="r" b="b"/>
            <a:pathLst>
              <a:path w="3859025" h="3342880">
                <a:moveTo>
                  <a:pt x="0" y="0"/>
                </a:moveTo>
                <a:lnTo>
                  <a:pt x="3859025" y="0"/>
                </a:lnTo>
                <a:lnTo>
                  <a:pt x="3859025" y="3342880"/>
                </a:lnTo>
                <a:lnTo>
                  <a:pt x="0" y="3342880"/>
                </a:lnTo>
                <a:lnTo>
                  <a:pt x="0" y="0"/>
                </a:lnTo>
                <a:close/>
              </a:path>
            </a:pathLst>
          </a:custGeom>
          <a:blipFill>
            <a:blip r:embed="rId26">
              <a:alphaModFix amt="5000"/>
              <a:extLst>
                <a:ext uri="{96DAC541-7B7A-43D3-8B79-37D633B846F1}">
                  <asvg:svgBlip xmlns:asvg="http://schemas.microsoft.com/office/drawing/2016/SVG/main" r:embed="rId27"/>
                </a:ext>
              </a:extLst>
            </a:blip>
            <a:stretch>
              <a:fillRect l="-99" r="-99"/>
            </a:stretch>
          </a:blipFill>
        </p:spPr>
      </p:sp>
      <p:grpSp>
        <p:nvGrpSpPr>
          <p:cNvPr id="35" name="Group 35"/>
          <p:cNvGrpSpPr/>
          <p:nvPr/>
        </p:nvGrpSpPr>
        <p:grpSpPr>
          <a:xfrm>
            <a:off x="2428268" y="238486"/>
            <a:ext cx="713770" cy="732699"/>
            <a:chOff x="0" y="0"/>
            <a:chExt cx="951694" cy="976932"/>
          </a:xfrm>
        </p:grpSpPr>
        <p:sp>
          <p:nvSpPr>
            <p:cNvPr id="36" name="Freeform 36"/>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30"/>
              <a:stretch>
                <a:fillRect l="-89" r="-84" b="-4"/>
              </a:stretch>
            </a:blipFill>
          </p:spPr>
        </p:sp>
      </p:grpSp>
      <p:grpSp>
        <p:nvGrpSpPr>
          <p:cNvPr id="37" name="Group 37"/>
          <p:cNvGrpSpPr/>
          <p:nvPr/>
        </p:nvGrpSpPr>
        <p:grpSpPr>
          <a:xfrm>
            <a:off x="111503" y="124791"/>
            <a:ext cx="2288188" cy="1016337"/>
            <a:chOff x="0" y="0"/>
            <a:chExt cx="3050918" cy="1355116"/>
          </a:xfrm>
        </p:grpSpPr>
        <p:sp>
          <p:nvSpPr>
            <p:cNvPr id="38" name="Freeform 38"/>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31"/>
              <a:stretch>
                <a:fillRect t="-169" b="-171"/>
              </a:stretch>
            </a:blipFill>
          </p:spPr>
        </p:sp>
      </p:grpSp>
      <p:sp>
        <p:nvSpPr>
          <p:cNvPr id="39" name="TextBox 39"/>
          <p:cNvSpPr txBox="1"/>
          <p:nvPr/>
        </p:nvSpPr>
        <p:spPr>
          <a:xfrm>
            <a:off x="4766905" y="2836641"/>
            <a:ext cx="13090685" cy="8378307"/>
          </a:xfrm>
          <a:prstGeom prst="rect">
            <a:avLst/>
          </a:prstGeom>
        </p:spPr>
        <p:txBody>
          <a:bodyPr lIns="0" tIns="0" rIns="0" bIns="0" rtlCol="0" anchor="t">
            <a:spAutoFit/>
          </a:bodyPr>
          <a:lstStyle/>
          <a:p>
            <a:pPr marL="525934" lvl="1" indent="-262967" algn="ctr">
              <a:lnSpc>
                <a:spcPts val="3410"/>
              </a:lnSpc>
              <a:buFont typeface="Arial"/>
              <a:buChar char="•"/>
            </a:pPr>
            <a:r>
              <a:rPr lang="en-US" sz="2436">
                <a:solidFill>
                  <a:srgbClr val="000000"/>
                </a:solidFill>
                <a:latin typeface="Poppins"/>
                <a:ea typeface="Poppins"/>
                <a:cs typeface="Poppins"/>
                <a:sym typeface="Poppins"/>
              </a:rPr>
              <a:t>Konflik Kepentingan adalah kondisi Pejabat Pemerintahan yang memiliki kepentingan pribadi untuk menguntungkan diri sendiri dan/atau orang lain dalam penggunaan Wewenang sehingga dapat mempengaruhi netralitas dan kualitas Keputusan dan/atau Tindakan yang dibuat dan/atau dilakukannya. 2. jdih.menpan.go.id Pengelolaan Konflik Kepentingan adalah upaya yang dilakukan untuk mengelola proses pengambilan keputusan dan/atau tindakan administrasi pemerintahan dalam situasi Konflik Kepentingan oleh pejabat Pemerintahan.</a:t>
            </a:r>
          </a:p>
          <a:p>
            <a:pPr algn="ctr">
              <a:lnSpc>
                <a:spcPts val="3410"/>
              </a:lnSpc>
              <a:spcBef>
                <a:spcPct val="0"/>
              </a:spcBef>
            </a:pPr>
            <a:endParaRPr lang="en-US" sz="2436">
              <a:solidFill>
                <a:srgbClr val="000000"/>
              </a:solidFill>
              <a:latin typeface="Poppins"/>
              <a:ea typeface="Poppins"/>
              <a:cs typeface="Poppins"/>
              <a:sym typeface="Poppins"/>
            </a:endParaRPr>
          </a:p>
          <a:p>
            <a:pPr marL="508404" lvl="1" indent="-254202" algn="ctr">
              <a:lnSpc>
                <a:spcPts val="3296"/>
              </a:lnSpc>
              <a:buFont typeface="Arial"/>
              <a:buChar char="•"/>
            </a:pPr>
            <a:r>
              <a:rPr lang="en-US" sz="2354">
                <a:solidFill>
                  <a:srgbClr val="000000"/>
                </a:solidFill>
                <a:latin typeface="Poppins"/>
                <a:ea typeface="Poppins"/>
                <a:cs typeface="Poppins"/>
                <a:sym typeface="Poppins"/>
              </a:rPr>
              <a:t>Pengelolaan Konflik Kepentingan bertujuan untuk: a. mewujudkan tata kelola pemerintahan yang bersih dan meningkatkan kualitas pelayanan publik; b. mencegah penyalahgunaan wewenang oleh Pejabat Pemerintahan dalam mengambil keputusan dan/atau melakukan tindakan administrasi pemerintahan; c. memastikan adanya dukungan kelembagaan pada Instansi Pemerintah dalam rangka pengelolaan Konflik Kepentingan; d. meningkatkan pengetahuan, pemahaman dan kesadaran Pejabat Pemerintahan Kepentingan; dalam mengelola Konflik e. memperkuat sistem pengawasan internal dalam rangka mendukung pemerintahan yang berintegritas; dan f. mengakomodasi partisipasi masyarakat guna terwujudnya tata kelola pemerintahan yang baik melalui pengelolaan Konflik Kepentingan oleh Instansi Pemerintah. </a:t>
            </a:r>
          </a:p>
        </p:txBody>
      </p:sp>
      <p:sp>
        <p:nvSpPr>
          <p:cNvPr id="40" name="Freeform 40"/>
          <p:cNvSpPr/>
          <p:nvPr/>
        </p:nvSpPr>
        <p:spPr>
          <a:xfrm>
            <a:off x="740000" y="3303366"/>
            <a:ext cx="3249941" cy="3274500"/>
          </a:xfrm>
          <a:custGeom>
            <a:avLst/>
            <a:gdLst/>
            <a:ahLst/>
            <a:cxnLst/>
            <a:rect l="l" t="t" r="r" b="b"/>
            <a:pathLst>
              <a:path w="3249941" h="3274500">
                <a:moveTo>
                  <a:pt x="0" y="0"/>
                </a:moveTo>
                <a:lnTo>
                  <a:pt x="3249941" y="0"/>
                </a:lnTo>
                <a:lnTo>
                  <a:pt x="3249941" y="3274499"/>
                </a:lnTo>
                <a:lnTo>
                  <a:pt x="0" y="327449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41" name="TextBox 41"/>
          <p:cNvSpPr txBox="1"/>
          <p:nvPr/>
        </p:nvSpPr>
        <p:spPr>
          <a:xfrm>
            <a:off x="-1129220" y="2051324"/>
            <a:ext cx="15689342" cy="718006"/>
          </a:xfrm>
          <a:prstGeom prst="rect">
            <a:avLst/>
          </a:prstGeom>
        </p:spPr>
        <p:txBody>
          <a:bodyPr lIns="0" tIns="0" rIns="0" bIns="0" rtlCol="0" anchor="t">
            <a:spAutoFit/>
          </a:bodyPr>
          <a:lstStyle/>
          <a:p>
            <a:pPr algn="ctr">
              <a:lnSpc>
                <a:spcPts val="5596"/>
              </a:lnSpc>
              <a:spcBef>
                <a:spcPct val="0"/>
              </a:spcBef>
            </a:pPr>
            <a:r>
              <a:rPr lang="en-US" sz="4000" b="1">
                <a:solidFill>
                  <a:srgbClr val="000000"/>
                </a:solidFill>
                <a:latin typeface="Poppins Bold"/>
                <a:ea typeface="Poppins Bold"/>
                <a:cs typeface="Poppins Bold"/>
                <a:sym typeface="Poppins Bold"/>
              </a:rPr>
              <a:t>Konflik Kepentingan &amp; Tujuan Pengelolaan Konflik </a:t>
            </a:r>
          </a:p>
        </p:txBody>
      </p:sp>
      <p:sp>
        <p:nvSpPr>
          <p:cNvPr id="42" name="TextBox 42"/>
          <p:cNvSpPr txBox="1"/>
          <p:nvPr/>
        </p:nvSpPr>
        <p:spPr>
          <a:xfrm>
            <a:off x="5843950" y="331265"/>
            <a:ext cx="12083616" cy="1290094"/>
          </a:xfrm>
          <a:prstGeom prst="rect">
            <a:avLst/>
          </a:prstGeom>
        </p:spPr>
        <p:txBody>
          <a:bodyPr lIns="0" tIns="0" rIns="0" bIns="0" rtlCol="0" anchor="t">
            <a:spAutoFit/>
          </a:bodyPr>
          <a:lstStyle/>
          <a:p>
            <a:pPr algn="ctr">
              <a:lnSpc>
                <a:spcPts val="5037"/>
              </a:lnSpc>
              <a:spcBef>
                <a:spcPct val="0"/>
              </a:spcBef>
            </a:pPr>
            <a:r>
              <a:rPr lang="en-US" sz="3600">
                <a:solidFill>
                  <a:srgbClr val="000000"/>
                </a:solidFill>
                <a:latin typeface="Poppins"/>
                <a:ea typeface="Poppins"/>
                <a:cs typeface="Poppins"/>
                <a:sym typeface="Poppins"/>
              </a:rPr>
              <a:t>Peraturan Men PAN dan RB Nomor 17 Tahun 2024 tentang Pengelolaan Konflik Kepentingan</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10012" y="-1287217"/>
            <a:ext cx="3380209" cy="3084698"/>
          </a:xfrm>
          <a:custGeom>
            <a:avLst/>
            <a:gdLst/>
            <a:ahLst/>
            <a:cxnLst/>
            <a:rect l="l" t="t" r="r" b="b"/>
            <a:pathLst>
              <a:path w="3380209" h="3084698">
                <a:moveTo>
                  <a:pt x="0" y="0"/>
                </a:moveTo>
                <a:lnTo>
                  <a:pt x="3380209" y="0"/>
                </a:lnTo>
                <a:lnTo>
                  <a:pt x="3380209" y="3084699"/>
                </a:lnTo>
                <a:lnTo>
                  <a:pt x="0" y="3084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9129" y="9586247"/>
            <a:ext cx="18874442" cy="1051205"/>
          </a:xfrm>
          <a:custGeom>
            <a:avLst/>
            <a:gdLst/>
            <a:ahLst/>
            <a:cxnLst/>
            <a:rect l="l" t="t" r="r" b="b"/>
            <a:pathLst>
              <a:path w="18874442" h="1051205">
                <a:moveTo>
                  <a:pt x="0" y="0"/>
                </a:moveTo>
                <a:lnTo>
                  <a:pt x="18874441" y="0"/>
                </a:lnTo>
                <a:lnTo>
                  <a:pt x="18874441" y="1051205"/>
                </a:lnTo>
                <a:lnTo>
                  <a:pt x="0" y="1051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170606" y="10109755"/>
            <a:ext cx="1351009" cy="454276"/>
          </a:xfrm>
          <a:custGeom>
            <a:avLst/>
            <a:gdLst/>
            <a:ahLst/>
            <a:cxnLst/>
            <a:rect l="l" t="t" r="r" b="b"/>
            <a:pathLst>
              <a:path w="1351009" h="454276">
                <a:moveTo>
                  <a:pt x="0" y="0"/>
                </a:moveTo>
                <a:lnTo>
                  <a:pt x="1351009" y="0"/>
                </a:lnTo>
                <a:lnTo>
                  <a:pt x="1351009" y="454276"/>
                </a:lnTo>
                <a:lnTo>
                  <a:pt x="0" y="454276"/>
                </a:lnTo>
                <a:lnTo>
                  <a:pt x="0" y="0"/>
                </a:lnTo>
                <a:close/>
              </a:path>
            </a:pathLst>
          </a:custGeom>
          <a:blipFill>
            <a:blip r:embed="rId6">
              <a:extLst>
                <a:ext uri="{96DAC541-7B7A-43D3-8B79-37D633B846F1}">
                  <asvg:svgBlip xmlns:asvg="http://schemas.microsoft.com/office/drawing/2016/SVG/main" r:embed="rId7"/>
                </a:ext>
              </a:extLst>
            </a:blip>
            <a:stretch>
              <a:fillRect t="-264" b="-264"/>
            </a:stretch>
          </a:blipFill>
        </p:spPr>
      </p:sp>
      <p:sp>
        <p:nvSpPr>
          <p:cNvPr id="5" name="Freeform 5"/>
          <p:cNvSpPr/>
          <p:nvPr/>
        </p:nvSpPr>
        <p:spPr>
          <a:xfrm flipV="1">
            <a:off x="9562754" y="9367072"/>
            <a:ext cx="3759752" cy="3332080"/>
          </a:xfrm>
          <a:custGeom>
            <a:avLst/>
            <a:gdLst/>
            <a:ahLst/>
            <a:cxnLst/>
            <a:rect l="l" t="t" r="r" b="b"/>
            <a:pathLst>
              <a:path w="3759752" h="3332080">
                <a:moveTo>
                  <a:pt x="0" y="3332081"/>
                </a:moveTo>
                <a:lnTo>
                  <a:pt x="3759752" y="3332081"/>
                </a:lnTo>
                <a:lnTo>
                  <a:pt x="3759752" y="0"/>
                </a:lnTo>
                <a:lnTo>
                  <a:pt x="0" y="0"/>
                </a:lnTo>
                <a:lnTo>
                  <a:pt x="0" y="3332081"/>
                </a:lnTo>
                <a:close/>
              </a:path>
            </a:pathLst>
          </a:custGeom>
          <a:blipFill>
            <a:blip r:embed="rId8">
              <a:alphaModFix amt="5000"/>
              <a:extLst>
                <a:ext uri="{96DAC541-7B7A-43D3-8B79-37D633B846F1}">
                  <asvg:svgBlip xmlns:asvg="http://schemas.microsoft.com/office/drawing/2016/SVG/main" r:embed="rId9"/>
                </a:ext>
              </a:extLst>
            </a:blip>
            <a:stretch>
              <a:fillRect l="-9" r="-9"/>
            </a:stretch>
          </a:blipFill>
        </p:spPr>
      </p:sp>
      <p:sp>
        <p:nvSpPr>
          <p:cNvPr id="6" name="Freeform 6"/>
          <p:cNvSpPr/>
          <p:nvPr/>
        </p:nvSpPr>
        <p:spPr>
          <a:xfrm>
            <a:off x="6715451" y="9869933"/>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8533868" y="9869933"/>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8" name="Group 8"/>
          <p:cNvGrpSpPr/>
          <p:nvPr/>
        </p:nvGrpSpPr>
        <p:grpSpPr>
          <a:xfrm>
            <a:off x="8913183" y="9895126"/>
            <a:ext cx="1467753" cy="211116"/>
            <a:chOff x="0" y="0"/>
            <a:chExt cx="1957004" cy="281488"/>
          </a:xfrm>
        </p:grpSpPr>
        <p:sp>
          <p:nvSpPr>
            <p:cNvPr id="9" name="Freeform 9"/>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10" name="TextBox 10"/>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humas_lan</a:t>
              </a:r>
            </a:p>
          </p:txBody>
        </p:sp>
      </p:grpSp>
      <p:grpSp>
        <p:nvGrpSpPr>
          <p:cNvPr id="11" name="Group 11"/>
          <p:cNvGrpSpPr/>
          <p:nvPr/>
        </p:nvGrpSpPr>
        <p:grpSpPr>
          <a:xfrm>
            <a:off x="10578370" y="9895126"/>
            <a:ext cx="1467753" cy="211116"/>
            <a:chOff x="0" y="0"/>
            <a:chExt cx="1957004" cy="281488"/>
          </a:xfrm>
        </p:grpSpPr>
        <p:sp>
          <p:nvSpPr>
            <p:cNvPr id="12" name="Freeform 12"/>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13" name="TextBox 13"/>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LAN_RI</a:t>
              </a:r>
            </a:p>
          </p:txBody>
        </p:sp>
      </p:grpSp>
      <p:sp>
        <p:nvSpPr>
          <p:cNvPr id="14" name="Freeform 14"/>
          <p:cNvSpPr/>
          <p:nvPr/>
        </p:nvSpPr>
        <p:spPr>
          <a:xfrm>
            <a:off x="13434210" y="9874598"/>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199057" y="9885584"/>
            <a:ext cx="287462" cy="287462"/>
          </a:xfrm>
          <a:custGeom>
            <a:avLst/>
            <a:gdLst/>
            <a:ahLst/>
            <a:cxnLst/>
            <a:rect l="l" t="t" r="r" b="b"/>
            <a:pathLst>
              <a:path w="287462" h="287462">
                <a:moveTo>
                  <a:pt x="0" y="0"/>
                </a:moveTo>
                <a:lnTo>
                  <a:pt x="287463" y="0"/>
                </a:lnTo>
                <a:lnTo>
                  <a:pt x="287463" y="287462"/>
                </a:lnTo>
                <a:lnTo>
                  <a:pt x="0" y="2874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10265054" y="9955258"/>
            <a:ext cx="155468" cy="154497"/>
          </a:xfrm>
          <a:custGeom>
            <a:avLst/>
            <a:gdLst/>
            <a:ahLst/>
            <a:cxnLst/>
            <a:rect l="l" t="t" r="r" b="b"/>
            <a:pathLst>
              <a:path w="155468" h="154497">
                <a:moveTo>
                  <a:pt x="0" y="0"/>
                </a:moveTo>
                <a:lnTo>
                  <a:pt x="155469" y="0"/>
                </a:lnTo>
                <a:lnTo>
                  <a:pt x="155469" y="154497"/>
                </a:lnTo>
                <a:lnTo>
                  <a:pt x="0" y="154497"/>
                </a:lnTo>
                <a:lnTo>
                  <a:pt x="0" y="0"/>
                </a:lnTo>
                <a:close/>
              </a:path>
            </a:pathLst>
          </a:custGeom>
          <a:blipFill>
            <a:blip r:embed="rId18">
              <a:extLst>
                <a:ext uri="{96DAC541-7B7A-43D3-8B79-37D633B846F1}">
                  <asvg:svgBlip xmlns:asvg="http://schemas.microsoft.com/office/drawing/2016/SVG/main" r:embed="rId19"/>
                </a:ext>
              </a:extLst>
            </a:blip>
            <a:stretch>
              <a:fillRect t="-314" b="-314"/>
            </a:stretch>
          </a:blipFill>
        </p:spPr>
      </p:sp>
      <p:sp>
        <p:nvSpPr>
          <p:cNvPr id="17" name="Freeform 17"/>
          <p:cNvSpPr/>
          <p:nvPr/>
        </p:nvSpPr>
        <p:spPr>
          <a:xfrm>
            <a:off x="11536997" y="9869933"/>
            <a:ext cx="287462" cy="287462"/>
          </a:xfrm>
          <a:custGeom>
            <a:avLst/>
            <a:gdLst/>
            <a:ahLst/>
            <a:cxnLst/>
            <a:rect l="l" t="t" r="r" b="b"/>
            <a:pathLst>
              <a:path w="287462" h="287462">
                <a:moveTo>
                  <a:pt x="0" y="0"/>
                </a:moveTo>
                <a:lnTo>
                  <a:pt x="287462" y="0"/>
                </a:lnTo>
                <a:lnTo>
                  <a:pt x="287462" y="287463"/>
                </a:lnTo>
                <a:lnTo>
                  <a:pt x="0" y="2874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1631120" y="9918832"/>
            <a:ext cx="99215" cy="209979"/>
          </a:xfrm>
          <a:custGeom>
            <a:avLst/>
            <a:gdLst/>
            <a:ahLst/>
            <a:cxnLst/>
            <a:rect l="l" t="t" r="r" b="b"/>
            <a:pathLst>
              <a:path w="99215" h="209979">
                <a:moveTo>
                  <a:pt x="0" y="0"/>
                </a:moveTo>
                <a:lnTo>
                  <a:pt x="99215" y="0"/>
                </a:lnTo>
                <a:lnTo>
                  <a:pt x="99215" y="209980"/>
                </a:lnTo>
                <a:lnTo>
                  <a:pt x="0" y="209980"/>
                </a:lnTo>
                <a:lnTo>
                  <a:pt x="0" y="0"/>
                </a:lnTo>
                <a:close/>
              </a:path>
            </a:pathLst>
          </a:custGeom>
          <a:blipFill>
            <a:blip r:embed="rId20">
              <a:extLst>
                <a:ext uri="{96DAC541-7B7A-43D3-8B79-37D633B846F1}">
                  <asvg:svgBlip xmlns:asvg="http://schemas.microsoft.com/office/drawing/2016/SVG/main" r:embed="rId21"/>
                </a:ext>
              </a:extLst>
            </a:blip>
            <a:stretch>
              <a:fillRect l="-609" r="-609"/>
            </a:stretch>
          </a:blipFill>
        </p:spPr>
      </p:sp>
      <p:grpSp>
        <p:nvGrpSpPr>
          <p:cNvPr id="19" name="Group 19"/>
          <p:cNvGrpSpPr/>
          <p:nvPr/>
        </p:nvGrpSpPr>
        <p:grpSpPr>
          <a:xfrm>
            <a:off x="7066118" y="9880726"/>
            <a:ext cx="1467753" cy="211116"/>
            <a:chOff x="0" y="0"/>
            <a:chExt cx="1957004" cy="281488"/>
          </a:xfrm>
        </p:grpSpPr>
        <p:sp>
          <p:nvSpPr>
            <p:cNvPr id="20" name="Freeform 20"/>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21" name="TextBox 21"/>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www.lan.go.id</a:t>
              </a:r>
            </a:p>
          </p:txBody>
        </p:sp>
      </p:grpSp>
      <p:grpSp>
        <p:nvGrpSpPr>
          <p:cNvPr id="22" name="Group 22"/>
          <p:cNvGrpSpPr/>
          <p:nvPr/>
        </p:nvGrpSpPr>
        <p:grpSpPr>
          <a:xfrm>
            <a:off x="11910183" y="9895126"/>
            <a:ext cx="1467753" cy="211116"/>
            <a:chOff x="0" y="0"/>
            <a:chExt cx="1957004" cy="281488"/>
          </a:xfrm>
        </p:grpSpPr>
        <p:sp>
          <p:nvSpPr>
            <p:cNvPr id="23" name="Freeform 23"/>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24" name="TextBox 24"/>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Humas LAN RI</a:t>
              </a:r>
            </a:p>
          </p:txBody>
        </p:sp>
      </p:grpSp>
      <p:grpSp>
        <p:nvGrpSpPr>
          <p:cNvPr id="25" name="Group 25"/>
          <p:cNvGrpSpPr/>
          <p:nvPr/>
        </p:nvGrpSpPr>
        <p:grpSpPr>
          <a:xfrm>
            <a:off x="13804875" y="9895126"/>
            <a:ext cx="3129669" cy="211116"/>
            <a:chOff x="0" y="0"/>
            <a:chExt cx="4172892" cy="281488"/>
          </a:xfrm>
        </p:grpSpPr>
        <p:sp>
          <p:nvSpPr>
            <p:cNvPr id="26" name="Freeform 26"/>
            <p:cNvSpPr/>
            <p:nvPr/>
          </p:nvSpPr>
          <p:spPr>
            <a:xfrm>
              <a:off x="0" y="0"/>
              <a:ext cx="4172892" cy="281488"/>
            </a:xfrm>
            <a:custGeom>
              <a:avLst/>
              <a:gdLst/>
              <a:ahLst/>
              <a:cxnLst/>
              <a:rect l="l" t="t" r="r" b="b"/>
              <a:pathLst>
                <a:path w="4172892" h="281488">
                  <a:moveTo>
                    <a:pt x="0" y="0"/>
                  </a:moveTo>
                  <a:lnTo>
                    <a:pt x="4172892" y="0"/>
                  </a:lnTo>
                  <a:lnTo>
                    <a:pt x="4172892" y="281488"/>
                  </a:lnTo>
                  <a:lnTo>
                    <a:pt x="0" y="281488"/>
                  </a:lnTo>
                  <a:close/>
                </a:path>
              </a:pathLst>
            </a:custGeom>
            <a:solidFill>
              <a:srgbClr val="000000">
                <a:alpha val="0"/>
              </a:srgbClr>
            </a:solidFill>
          </p:spPr>
        </p:sp>
        <p:sp>
          <p:nvSpPr>
            <p:cNvPr id="27" name="TextBox 27"/>
            <p:cNvSpPr txBox="1"/>
            <p:nvPr/>
          </p:nvSpPr>
          <p:spPr>
            <a:xfrm>
              <a:off x="0" y="-38100"/>
              <a:ext cx="4172892"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Lembaga Administrasi Negara</a:t>
              </a:r>
            </a:p>
          </p:txBody>
        </p:sp>
      </p:grpSp>
      <p:sp>
        <p:nvSpPr>
          <p:cNvPr id="28" name="Freeform 28"/>
          <p:cNvSpPr/>
          <p:nvPr/>
        </p:nvSpPr>
        <p:spPr>
          <a:xfrm>
            <a:off x="-1704872" y="7906531"/>
            <a:ext cx="5086150" cy="4783097"/>
          </a:xfrm>
          <a:custGeom>
            <a:avLst/>
            <a:gdLst/>
            <a:ahLst/>
            <a:cxnLst/>
            <a:rect l="l" t="t" r="r" b="b"/>
            <a:pathLst>
              <a:path w="5086150" h="4783097">
                <a:moveTo>
                  <a:pt x="0" y="0"/>
                </a:moveTo>
                <a:lnTo>
                  <a:pt x="5086149" y="0"/>
                </a:lnTo>
                <a:lnTo>
                  <a:pt x="5086149" y="4783097"/>
                </a:lnTo>
                <a:lnTo>
                  <a:pt x="0" y="47830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a:off x="609732" y="9019633"/>
            <a:ext cx="3380209" cy="3084698"/>
          </a:xfrm>
          <a:custGeom>
            <a:avLst/>
            <a:gdLst/>
            <a:ahLst/>
            <a:cxnLst/>
            <a:rect l="l" t="t" r="r" b="b"/>
            <a:pathLst>
              <a:path w="3380209" h="3084698">
                <a:moveTo>
                  <a:pt x="0" y="0"/>
                </a:moveTo>
                <a:lnTo>
                  <a:pt x="3380209" y="0"/>
                </a:lnTo>
                <a:lnTo>
                  <a:pt x="3380209" y="3084698"/>
                </a:lnTo>
                <a:lnTo>
                  <a:pt x="0" y="3084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Freeform 30"/>
          <p:cNvSpPr/>
          <p:nvPr/>
        </p:nvSpPr>
        <p:spPr>
          <a:xfrm>
            <a:off x="16489650" y="-463234"/>
            <a:ext cx="2875835" cy="2628858"/>
          </a:xfrm>
          <a:custGeom>
            <a:avLst/>
            <a:gdLst/>
            <a:ahLst/>
            <a:cxnLst/>
            <a:rect l="l" t="t" r="r" b="b"/>
            <a:pathLst>
              <a:path w="2875835" h="2628858">
                <a:moveTo>
                  <a:pt x="0" y="0"/>
                </a:moveTo>
                <a:lnTo>
                  <a:pt x="2875835" y="0"/>
                </a:lnTo>
                <a:lnTo>
                  <a:pt x="2875835" y="2628858"/>
                </a:lnTo>
                <a:lnTo>
                  <a:pt x="0" y="262885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1" name="Freeform 31"/>
          <p:cNvSpPr/>
          <p:nvPr/>
        </p:nvSpPr>
        <p:spPr>
          <a:xfrm>
            <a:off x="16232722" y="-1100306"/>
            <a:ext cx="2215935" cy="1963872"/>
          </a:xfrm>
          <a:custGeom>
            <a:avLst/>
            <a:gdLst/>
            <a:ahLst/>
            <a:cxnLst/>
            <a:rect l="l" t="t" r="r" b="b"/>
            <a:pathLst>
              <a:path w="2215935" h="1963872">
                <a:moveTo>
                  <a:pt x="0" y="0"/>
                </a:moveTo>
                <a:lnTo>
                  <a:pt x="2215936" y="0"/>
                </a:lnTo>
                <a:lnTo>
                  <a:pt x="2215936" y="1963873"/>
                </a:lnTo>
                <a:lnTo>
                  <a:pt x="0" y="1963873"/>
                </a:lnTo>
                <a:lnTo>
                  <a:pt x="0" y="0"/>
                </a:lnTo>
                <a:close/>
              </a:path>
            </a:pathLst>
          </a:custGeom>
          <a:blipFill>
            <a:blip r:embed="rId8">
              <a:alphaModFix amt="5000"/>
              <a:extLst>
                <a:ext uri="{96DAC541-7B7A-43D3-8B79-37D633B846F1}">
                  <asvg:svgBlip xmlns:asvg="http://schemas.microsoft.com/office/drawing/2016/SVG/main" r:embed="rId9"/>
                </a:ext>
              </a:extLst>
            </a:blip>
            <a:stretch>
              <a:fillRect t="-121" b="-121"/>
            </a:stretch>
          </a:blipFill>
        </p:spPr>
      </p:sp>
      <p:sp>
        <p:nvSpPr>
          <p:cNvPr id="32" name="Freeform 32"/>
          <p:cNvSpPr/>
          <p:nvPr/>
        </p:nvSpPr>
        <p:spPr>
          <a:xfrm>
            <a:off x="15998054" y="8614508"/>
            <a:ext cx="3859024" cy="3342880"/>
          </a:xfrm>
          <a:custGeom>
            <a:avLst/>
            <a:gdLst/>
            <a:ahLst/>
            <a:cxnLst/>
            <a:rect l="l" t="t" r="r" b="b"/>
            <a:pathLst>
              <a:path w="3859024" h="3342880">
                <a:moveTo>
                  <a:pt x="0" y="0"/>
                </a:moveTo>
                <a:lnTo>
                  <a:pt x="3859024" y="0"/>
                </a:lnTo>
                <a:lnTo>
                  <a:pt x="3859024" y="3342880"/>
                </a:lnTo>
                <a:lnTo>
                  <a:pt x="0" y="3342880"/>
                </a:lnTo>
                <a:lnTo>
                  <a:pt x="0" y="0"/>
                </a:lnTo>
                <a:close/>
              </a:path>
            </a:pathLst>
          </a:custGeom>
          <a:blipFill>
            <a:blip r:embed="rId26">
              <a:alphaModFix amt="5000"/>
              <a:extLst>
                <a:ext uri="{96DAC541-7B7A-43D3-8B79-37D633B846F1}">
                  <asvg:svgBlip xmlns:asvg="http://schemas.microsoft.com/office/drawing/2016/SVG/main" r:embed="rId27"/>
                </a:ext>
              </a:extLst>
            </a:blip>
            <a:stretch>
              <a:fillRect l="-99" r="-99"/>
            </a:stretch>
          </a:blipFill>
        </p:spPr>
      </p:sp>
      <p:sp>
        <p:nvSpPr>
          <p:cNvPr id="33" name="Freeform 33"/>
          <p:cNvSpPr/>
          <p:nvPr/>
        </p:nvSpPr>
        <p:spPr>
          <a:xfrm>
            <a:off x="-894147" y="8813949"/>
            <a:ext cx="1177504" cy="797759"/>
          </a:xfrm>
          <a:custGeom>
            <a:avLst/>
            <a:gdLst/>
            <a:ahLst/>
            <a:cxnLst/>
            <a:rect l="l" t="t" r="r" b="b"/>
            <a:pathLst>
              <a:path w="1177504" h="797759">
                <a:moveTo>
                  <a:pt x="0" y="0"/>
                </a:moveTo>
                <a:lnTo>
                  <a:pt x="1177504" y="0"/>
                </a:lnTo>
                <a:lnTo>
                  <a:pt x="1177504" y="797759"/>
                </a:lnTo>
                <a:lnTo>
                  <a:pt x="0" y="797759"/>
                </a:lnTo>
                <a:lnTo>
                  <a:pt x="0" y="0"/>
                </a:lnTo>
                <a:close/>
              </a:path>
            </a:pathLst>
          </a:custGeom>
          <a:blipFill>
            <a:blip r:embed="rId28">
              <a:extLst>
                <a:ext uri="{96DAC541-7B7A-43D3-8B79-37D633B846F1}">
                  <asvg:svgBlip xmlns:asvg="http://schemas.microsoft.com/office/drawing/2016/SVG/main" r:embed="rId29"/>
                </a:ext>
              </a:extLst>
            </a:blip>
            <a:stretch>
              <a:fillRect l="-5" r="-5"/>
            </a:stretch>
          </a:blipFill>
        </p:spPr>
      </p:sp>
      <p:sp>
        <p:nvSpPr>
          <p:cNvPr id="34" name="Freeform 34"/>
          <p:cNvSpPr/>
          <p:nvPr/>
        </p:nvSpPr>
        <p:spPr>
          <a:xfrm>
            <a:off x="-2104488" y="-2010198"/>
            <a:ext cx="3859025" cy="3342880"/>
          </a:xfrm>
          <a:custGeom>
            <a:avLst/>
            <a:gdLst/>
            <a:ahLst/>
            <a:cxnLst/>
            <a:rect l="l" t="t" r="r" b="b"/>
            <a:pathLst>
              <a:path w="3859025" h="3342880">
                <a:moveTo>
                  <a:pt x="0" y="0"/>
                </a:moveTo>
                <a:lnTo>
                  <a:pt x="3859025" y="0"/>
                </a:lnTo>
                <a:lnTo>
                  <a:pt x="3859025" y="3342880"/>
                </a:lnTo>
                <a:lnTo>
                  <a:pt x="0" y="3342880"/>
                </a:lnTo>
                <a:lnTo>
                  <a:pt x="0" y="0"/>
                </a:lnTo>
                <a:close/>
              </a:path>
            </a:pathLst>
          </a:custGeom>
          <a:blipFill>
            <a:blip r:embed="rId26">
              <a:alphaModFix amt="5000"/>
              <a:extLst>
                <a:ext uri="{96DAC541-7B7A-43D3-8B79-37D633B846F1}">
                  <asvg:svgBlip xmlns:asvg="http://schemas.microsoft.com/office/drawing/2016/SVG/main" r:embed="rId27"/>
                </a:ext>
              </a:extLst>
            </a:blip>
            <a:stretch>
              <a:fillRect l="-99" r="-99"/>
            </a:stretch>
          </a:blipFill>
        </p:spPr>
      </p:sp>
      <p:grpSp>
        <p:nvGrpSpPr>
          <p:cNvPr id="35" name="Group 35"/>
          <p:cNvGrpSpPr/>
          <p:nvPr/>
        </p:nvGrpSpPr>
        <p:grpSpPr>
          <a:xfrm>
            <a:off x="2428268" y="238486"/>
            <a:ext cx="713770" cy="732699"/>
            <a:chOff x="0" y="0"/>
            <a:chExt cx="951694" cy="976932"/>
          </a:xfrm>
        </p:grpSpPr>
        <p:sp>
          <p:nvSpPr>
            <p:cNvPr id="36" name="Freeform 36"/>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30"/>
              <a:stretch>
                <a:fillRect l="-89" r="-84" b="-4"/>
              </a:stretch>
            </a:blipFill>
          </p:spPr>
        </p:sp>
      </p:grpSp>
      <p:grpSp>
        <p:nvGrpSpPr>
          <p:cNvPr id="37" name="Group 37"/>
          <p:cNvGrpSpPr/>
          <p:nvPr/>
        </p:nvGrpSpPr>
        <p:grpSpPr>
          <a:xfrm>
            <a:off x="111503" y="124791"/>
            <a:ext cx="2288188" cy="1016337"/>
            <a:chOff x="0" y="0"/>
            <a:chExt cx="3050918" cy="1355116"/>
          </a:xfrm>
        </p:grpSpPr>
        <p:sp>
          <p:nvSpPr>
            <p:cNvPr id="38" name="Freeform 38"/>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31"/>
              <a:stretch>
                <a:fillRect t="-169" b="-171"/>
              </a:stretch>
            </a:blipFill>
          </p:spPr>
        </p:sp>
      </p:grpSp>
      <p:sp>
        <p:nvSpPr>
          <p:cNvPr id="39" name="Freeform 39"/>
          <p:cNvSpPr/>
          <p:nvPr/>
        </p:nvSpPr>
        <p:spPr>
          <a:xfrm>
            <a:off x="5453097" y="2404396"/>
            <a:ext cx="4109657" cy="4114800"/>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40" name="TextBox 40"/>
          <p:cNvSpPr txBox="1"/>
          <p:nvPr/>
        </p:nvSpPr>
        <p:spPr>
          <a:xfrm>
            <a:off x="2967729" y="6442996"/>
            <a:ext cx="11435392" cy="3143251"/>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Poppins"/>
                <a:ea typeface="Poppins"/>
                <a:cs typeface="Poppins"/>
                <a:sym typeface="Poppins"/>
              </a:rPr>
              <a:t> </a:t>
            </a:r>
            <a:r>
              <a:rPr lang="en-US" sz="2999" b="1">
                <a:solidFill>
                  <a:srgbClr val="000000"/>
                </a:solidFill>
                <a:latin typeface="Poppins Bold"/>
                <a:ea typeface="Poppins Bold"/>
                <a:cs typeface="Poppins Bold"/>
                <a:sym typeface="Poppins Bold"/>
              </a:rPr>
              <a:t>2. Konflik kepentingan potensial</a:t>
            </a:r>
            <a:r>
              <a:rPr lang="en-US" sz="2999">
                <a:solidFill>
                  <a:srgbClr val="000000"/>
                </a:solidFill>
                <a:latin typeface="Poppins"/>
                <a:ea typeface="Poppins"/>
                <a:cs typeface="Poppins"/>
                <a:sym typeface="Poppins"/>
              </a:rPr>
              <a:t> adalah kondisi adanya kepentingan pribadi Pejabat Pemerintahan Tertentu untuk menguntungkan diri sendiri dan/atau orang lain berdasarkan perkembangan kondisi di masa depan, yang dapat mengakibatkan terjadinya Konflik Kepentingan aktual dalam pengambilan keputusan dan/atau tindakan.</a:t>
            </a:r>
          </a:p>
        </p:txBody>
      </p:sp>
      <p:sp>
        <p:nvSpPr>
          <p:cNvPr id="41" name="TextBox 41"/>
          <p:cNvSpPr txBox="1"/>
          <p:nvPr/>
        </p:nvSpPr>
        <p:spPr>
          <a:xfrm>
            <a:off x="6852608" y="187756"/>
            <a:ext cx="10939138" cy="3143251"/>
          </a:xfrm>
          <a:prstGeom prst="rect">
            <a:avLst/>
          </a:prstGeom>
        </p:spPr>
        <p:txBody>
          <a:bodyPr lIns="0" tIns="0" rIns="0" bIns="0" rtlCol="0" anchor="t">
            <a:spAutoFit/>
          </a:bodyPr>
          <a:lstStyle/>
          <a:p>
            <a:pPr algn="r">
              <a:lnSpc>
                <a:spcPts val="4199"/>
              </a:lnSpc>
              <a:spcBef>
                <a:spcPct val="0"/>
              </a:spcBef>
            </a:pPr>
            <a:r>
              <a:rPr lang="en-US" sz="2999" b="1">
                <a:solidFill>
                  <a:srgbClr val="000000"/>
                </a:solidFill>
                <a:latin typeface="Poppins Bold"/>
                <a:ea typeface="Poppins Bold"/>
                <a:cs typeface="Poppins Bold"/>
                <a:sym typeface="Poppins Bold"/>
              </a:rPr>
              <a:t> 1. Konflik kepentingan aktual</a:t>
            </a:r>
            <a:r>
              <a:rPr lang="en-US" sz="2999">
                <a:solidFill>
                  <a:srgbClr val="000000"/>
                </a:solidFill>
                <a:latin typeface="Poppins"/>
                <a:ea typeface="Poppins"/>
                <a:cs typeface="Poppins"/>
                <a:sym typeface="Poppins"/>
              </a:rPr>
              <a:t> adalah kondisi adanya kepentingan pribadi dari Pejabat Pemerintahan Tertentu untuk menguntungkan diri sendiri dan/atau orang lain, secara nyata dalam pengambilan keputusan dan/atau tindakan administrasi pemerintahan.</a:t>
            </a:r>
          </a:p>
          <a:p>
            <a:pPr algn="r">
              <a:lnSpc>
                <a:spcPts val="4199"/>
              </a:lnSpc>
              <a:spcBef>
                <a:spcPct val="0"/>
              </a:spcBef>
            </a:pPr>
            <a:r>
              <a:rPr lang="en-US" sz="2999">
                <a:solidFill>
                  <a:srgbClr val="000000"/>
                </a:solidFill>
                <a:latin typeface="Poppins"/>
                <a:ea typeface="Poppins"/>
                <a:cs typeface="Poppins"/>
                <a:sym typeface="Poppins"/>
              </a:rPr>
              <a:t>2</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10012" y="-1287217"/>
            <a:ext cx="3380209" cy="3084698"/>
          </a:xfrm>
          <a:custGeom>
            <a:avLst/>
            <a:gdLst/>
            <a:ahLst/>
            <a:cxnLst/>
            <a:rect l="l" t="t" r="r" b="b"/>
            <a:pathLst>
              <a:path w="3380209" h="3084698">
                <a:moveTo>
                  <a:pt x="0" y="0"/>
                </a:moveTo>
                <a:lnTo>
                  <a:pt x="3380209" y="0"/>
                </a:lnTo>
                <a:lnTo>
                  <a:pt x="3380209" y="3084699"/>
                </a:lnTo>
                <a:lnTo>
                  <a:pt x="0" y="3084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9129" y="9586247"/>
            <a:ext cx="18874442" cy="1051205"/>
          </a:xfrm>
          <a:custGeom>
            <a:avLst/>
            <a:gdLst/>
            <a:ahLst/>
            <a:cxnLst/>
            <a:rect l="l" t="t" r="r" b="b"/>
            <a:pathLst>
              <a:path w="18874442" h="1051205">
                <a:moveTo>
                  <a:pt x="0" y="0"/>
                </a:moveTo>
                <a:lnTo>
                  <a:pt x="18874441" y="0"/>
                </a:lnTo>
                <a:lnTo>
                  <a:pt x="18874441" y="1051205"/>
                </a:lnTo>
                <a:lnTo>
                  <a:pt x="0" y="1051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170606" y="10109755"/>
            <a:ext cx="1351009" cy="454276"/>
          </a:xfrm>
          <a:custGeom>
            <a:avLst/>
            <a:gdLst/>
            <a:ahLst/>
            <a:cxnLst/>
            <a:rect l="l" t="t" r="r" b="b"/>
            <a:pathLst>
              <a:path w="1351009" h="454276">
                <a:moveTo>
                  <a:pt x="0" y="0"/>
                </a:moveTo>
                <a:lnTo>
                  <a:pt x="1351009" y="0"/>
                </a:lnTo>
                <a:lnTo>
                  <a:pt x="1351009" y="454276"/>
                </a:lnTo>
                <a:lnTo>
                  <a:pt x="0" y="454276"/>
                </a:lnTo>
                <a:lnTo>
                  <a:pt x="0" y="0"/>
                </a:lnTo>
                <a:close/>
              </a:path>
            </a:pathLst>
          </a:custGeom>
          <a:blipFill>
            <a:blip r:embed="rId6">
              <a:extLst>
                <a:ext uri="{96DAC541-7B7A-43D3-8B79-37D633B846F1}">
                  <asvg:svgBlip xmlns:asvg="http://schemas.microsoft.com/office/drawing/2016/SVG/main" r:embed="rId7"/>
                </a:ext>
              </a:extLst>
            </a:blip>
            <a:stretch>
              <a:fillRect t="-264" b="-264"/>
            </a:stretch>
          </a:blipFill>
        </p:spPr>
      </p:sp>
      <p:sp>
        <p:nvSpPr>
          <p:cNvPr id="5" name="Freeform 5"/>
          <p:cNvSpPr/>
          <p:nvPr/>
        </p:nvSpPr>
        <p:spPr>
          <a:xfrm flipV="1">
            <a:off x="9562754" y="9367072"/>
            <a:ext cx="3759752" cy="3332080"/>
          </a:xfrm>
          <a:custGeom>
            <a:avLst/>
            <a:gdLst/>
            <a:ahLst/>
            <a:cxnLst/>
            <a:rect l="l" t="t" r="r" b="b"/>
            <a:pathLst>
              <a:path w="3759752" h="3332080">
                <a:moveTo>
                  <a:pt x="0" y="3332081"/>
                </a:moveTo>
                <a:lnTo>
                  <a:pt x="3759752" y="3332081"/>
                </a:lnTo>
                <a:lnTo>
                  <a:pt x="3759752" y="0"/>
                </a:lnTo>
                <a:lnTo>
                  <a:pt x="0" y="0"/>
                </a:lnTo>
                <a:lnTo>
                  <a:pt x="0" y="3332081"/>
                </a:lnTo>
                <a:close/>
              </a:path>
            </a:pathLst>
          </a:custGeom>
          <a:blipFill>
            <a:blip r:embed="rId8">
              <a:alphaModFix amt="5000"/>
              <a:extLst>
                <a:ext uri="{96DAC541-7B7A-43D3-8B79-37D633B846F1}">
                  <asvg:svgBlip xmlns:asvg="http://schemas.microsoft.com/office/drawing/2016/SVG/main" r:embed="rId9"/>
                </a:ext>
              </a:extLst>
            </a:blip>
            <a:stretch>
              <a:fillRect l="-9" r="-9"/>
            </a:stretch>
          </a:blipFill>
        </p:spPr>
      </p:sp>
      <p:sp>
        <p:nvSpPr>
          <p:cNvPr id="6" name="Freeform 6"/>
          <p:cNvSpPr/>
          <p:nvPr/>
        </p:nvSpPr>
        <p:spPr>
          <a:xfrm>
            <a:off x="6715451" y="9869933"/>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8533868" y="9869933"/>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8" name="Group 8"/>
          <p:cNvGrpSpPr/>
          <p:nvPr/>
        </p:nvGrpSpPr>
        <p:grpSpPr>
          <a:xfrm>
            <a:off x="8913183" y="9895126"/>
            <a:ext cx="1467753" cy="211116"/>
            <a:chOff x="0" y="0"/>
            <a:chExt cx="1957004" cy="281488"/>
          </a:xfrm>
        </p:grpSpPr>
        <p:sp>
          <p:nvSpPr>
            <p:cNvPr id="9" name="Freeform 9"/>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10" name="TextBox 10"/>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humas_lan</a:t>
              </a:r>
            </a:p>
          </p:txBody>
        </p:sp>
      </p:grpSp>
      <p:grpSp>
        <p:nvGrpSpPr>
          <p:cNvPr id="11" name="Group 11"/>
          <p:cNvGrpSpPr/>
          <p:nvPr/>
        </p:nvGrpSpPr>
        <p:grpSpPr>
          <a:xfrm>
            <a:off x="10578370" y="9895126"/>
            <a:ext cx="1467753" cy="211116"/>
            <a:chOff x="0" y="0"/>
            <a:chExt cx="1957004" cy="281488"/>
          </a:xfrm>
        </p:grpSpPr>
        <p:sp>
          <p:nvSpPr>
            <p:cNvPr id="12" name="Freeform 12"/>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13" name="TextBox 13"/>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LAN_RI</a:t>
              </a:r>
            </a:p>
          </p:txBody>
        </p:sp>
      </p:grpSp>
      <p:sp>
        <p:nvSpPr>
          <p:cNvPr id="14" name="Freeform 14"/>
          <p:cNvSpPr/>
          <p:nvPr/>
        </p:nvSpPr>
        <p:spPr>
          <a:xfrm>
            <a:off x="13434210" y="9874598"/>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199057" y="9885584"/>
            <a:ext cx="287462" cy="287462"/>
          </a:xfrm>
          <a:custGeom>
            <a:avLst/>
            <a:gdLst/>
            <a:ahLst/>
            <a:cxnLst/>
            <a:rect l="l" t="t" r="r" b="b"/>
            <a:pathLst>
              <a:path w="287462" h="287462">
                <a:moveTo>
                  <a:pt x="0" y="0"/>
                </a:moveTo>
                <a:lnTo>
                  <a:pt x="287463" y="0"/>
                </a:lnTo>
                <a:lnTo>
                  <a:pt x="287463" y="287462"/>
                </a:lnTo>
                <a:lnTo>
                  <a:pt x="0" y="2874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10265054" y="9955258"/>
            <a:ext cx="155468" cy="154497"/>
          </a:xfrm>
          <a:custGeom>
            <a:avLst/>
            <a:gdLst/>
            <a:ahLst/>
            <a:cxnLst/>
            <a:rect l="l" t="t" r="r" b="b"/>
            <a:pathLst>
              <a:path w="155468" h="154497">
                <a:moveTo>
                  <a:pt x="0" y="0"/>
                </a:moveTo>
                <a:lnTo>
                  <a:pt x="155469" y="0"/>
                </a:lnTo>
                <a:lnTo>
                  <a:pt x="155469" y="154497"/>
                </a:lnTo>
                <a:lnTo>
                  <a:pt x="0" y="154497"/>
                </a:lnTo>
                <a:lnTo>
                  <a:pt x="0" y="0"/>
                </a:lnTo>
                <a:close/>
              </a:path>
            </a:pathLst>
          </a:custGeom>
          <a:blipFill>
            <a:blip r:embed="rId18">
              <a:extLst>
                <a:ext uri="{96DAC541-7B7A-43D3-8B79-37D633B846F1}">
                  <asvg:svgBlip xmlns:asvg="http://schemas.microsoft.com/office/drawing/2016/SVG/main" r:embed="rId19"/>
                </a:ext>
              </a:extLst>
            </a:blip>
            <a:stretch>
              <a:fillRect t="-314" b="-314"/>
            </a:stretch>
          </a:blipFill>
        </p:spPr>
      </p:sp>
      <p:sp>
        <p:nvSpPr>
          <p:cNvPr id="17" name="Freeform 17"/>
          <p:cNvSpPr/>
          <p:nvPr/>
        </p:nvSpPr>
        <p:spPr>
          <a:xfrm>
            <a:off x="11536997" y="9869933"/>
            <a:ext cx="287462" cy="287462"/>
          </a:xfrm>
          <a:custGeom>
            <a:avLst/>
            <a:gdLst/>
            <a:ahLst/>
            <a:cxnLst/>
            <a:rect l="l" t="t" r="r" b="b"/>
            <a:pathLst>
              <a:path w="287462" h="287462">
                <a:moveTo>
                  <a:pt x="0" y="0"/>
                </a:moveTo>
                <a:lnTo>
                  <a:pt x="287462" y="0"/>
                </a:lnTo>
                <a:lnTo>
                  <a:pt x="287462" y="287463"/>
                </a:lnTo>
                <a:lnTo>
                  <a:pt x="0" y="2874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1631120" y="9918832"/>
            <a:ext cx="99215" cy="209979"/>
          </a:xfrm>
          <a:custGeom>
            <a:avLst/>
            <a:gdLst/>
            <a:ahLst/>
            <a:cxnLst/>
            <a:rect l="l" t="t" r="r" b="b"/>
            <a:pathLst>
              <a:path w="99215" h="209979">
                <a:moveTo>
                  <a:pt x="0" y="0"/>
                </a:moveTo>
                <a:lnTo>
                  <a:pt x="99215" y="0"/>
                </a:lnTo>
                <a:lnTo>
                  <a:pt x="99215" y="209980"/>
                </a:lnTo>
                <a:lnTo>
                  <a:pt x="0" y="209980"/>
                </a:lnTo>
                <a:lnTo>
                  <a:pt x="0" y="0"/>
                </a:lnTo>
                <a:close/>
              </a:path>
            </a:pathLst>
          </a:custGeom>
          <a:blipFill>
            <a:blip r:embed="rId20">
              <a:extLst>
                <a:ext uri="{96DAC541-7B7A-43D3-8B79-37D633B846F1}">
                  <asvg:svgBlip xmlns:asvg="http://schemas.microsoft.com/office/drawing/2016/SVG/main" r:embed="rId21"/>
                </a:ext>
              </a:extLst>
            </a:blip>
            <a:stretch>
              <a:fillRect l="-609" r="-609"/>
            </a:stretch>
          </a:blipFill>
        </p:spPr>
      </p:sp>
      <p:grpSp>
        <p:nvGrpSpPr>
          <p:cNvPr id="19" name="Group 19"/>
          <p:cNvGrpSpPr/>
          <p:nvPr/>
        </p:nvGrpSpPr>
        <p:grpSpPr>
          <a:xfrm>
            <a:off x="7066118" y="9880726"/>
            <a:ext cx="1467753" cy="211116"/>
            <a:chOff x="0" y="0"/>
            <a:chExt cx="1957004" cy="281488"/>
          </a:xfrm>
        </p:grpSpPr>
        <p:sp>
          <p:nvSpPr>
            <p:cNvPr id="20" name="Freeform 20"/>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21" name="TextBox 21"/>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www.lan.go.id</a:t>
              </a:r>
            </a:p>
          </p:txBody>
        </p:sp>
      </p:grpSp>
      <p:grpSp>
        <p:nvGrpSpPr>
          <p:cNvPr id="22" name="Group 22"/>
          <p:cNvGrpSpPr/>
          <p:nvPr/>
        </p:nvGrpSpPr>
        <p:grpSpPr>
          <a:xfrm>
            <a:off x="11910183" y="9895126"/>
            <a:ext cx="1467753" cy="211116"/>
            <a:chOff x="0" y="0"/>
            <a:chExt cx="1957004" cy="281488"/>
          </a:xfrm>
        </p:grpSpPr>
        <p:sp>
          <p:nvSpPr>
            <p:cNvPr id="23" name="Freeform 23"/>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24" name="TextBox 24"/>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Humas LAN RI</a:t>
              </a:r>
            </a:p>
          </p:txBody>
        </p:sp>
      </p:grpSp>
      <p:grpSp>
        <p:nvGrpSpPr>
          <p:cNvPr id="25" name="Group 25"/>
          <p:cNvGrpSpPr/>
          <p:nvPr/>
        </p:nvGrpSpPr>
        <p:grpSpPr>
          <a:xfrm>
            <a:off x="13804875" y="9895126"/>
            <a:ext cx="3129669" cy="211116"/>
            <a:chOff x="0" y="0"/>
            <a:chExt cx="4172892" cy="281488"/>
          </a:xfrm>
        </p:grpSpPr>
        <p:sp>
          <p:nvSpPr>
            <p:cNvPr id="26" name="Freeform 26"/>
            <p:cNvSpPr/>
            <p:nvPr/>
          </p:nvSpPr>
          <p:spPr>
            <a:xfrm>
              <a:off x="0" y="0"/>
              <a:ext cx="4172892" cy="281488"/>
            </a:xfrm>
            <a:custGeom>
              <a:avLst/>
              <a:gdLst/>
              <a:ahLst/>
              <a:cxnLst/>
              <a:rect l="l" t="t" r="r" b="b"/>
              <a:pathLst>
                <a:path w="4172892" h="281488">
                  <a:moveTo>
                    <a:pt x="0" y="0"/>
                  </a:moveTo>
                  <a:lnTo>
                    <a:pt x="4172892" y="0"/>
                  </a:lnTo>
                  <a:lnTo>
                    <a:pt x="4172892" y="281488"/>
                  </a:lnTo>
                  <a:lnTo>
                    <a:pt x="0" y="281488"/>
                  </a:lnTo>
                  <a:close/>
                </a:path>
              </a:pathLst>
            </a:custGeom>
            <a:solidFill>
              <a:srgbClr val="000000">
                <a:alpha val="0"/>
              </a:srgbClr>
            </a:solidFill>
          </p:spPr>
        </p:sp>
        <p:sp>
          <p:nvSpPr>
            <p:cNvPr id="27" name="TextBox 27"/>
            <p:cNvSpPr txBox="1"/>
            <p:nvPr/>
          </p:nvSpPr>
          <p:spPr>
            <a:xfrm>
              <a:off x="0" y="-38100"/>
              <a:ext cx="4172892"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Lembaga Administrasi Negara</a:t>
              </a:r>
            </a:p>
          </p:txBody>
        </p:sp>
      </p:grpSp>
      <p:sp>
        <p:nvSpPr>
          <p:cNvPr id="28" name="Freeform 28"/>
          <p:cNvSpPr/>
          <p:nvPr/>
        </p:nvSpPr>
        <p:spPr>
          <a:xfrm>
            <a:off x="-1704872" y="7906531"/>
            <a:ext cx="5086150" cy="4783097"/>
          </a:xfrm>
          <a:custGeom>
            <a:avLst/>
            <a:gdLst/>
            <a:ahLst/>
            <a:cxnLst/>
            <a:rect l="l" t="t" r="r" b="b"/>
            <a:pathLst>
              <a:path w="5086150" h="4783097">
                <a:moveTo>
                  <a:pt x="0" y="0"/>
                </a:moveTo>
                <a:lnTo>
                  <a:pt x="5086149" y="0"/>
                </a:lnTo>
                <a:lnTo>
                  <a:pt x="5086149" y="4783097"/>
                </a:lnTo>
                <a:lnTo>
                  <a:pt x="0" y="47830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a:off x="609732" y="9019633"/>
            <a:ext cx="3380209" cy="3084698"/>
          </a:xfrm>
          <a:custGeom>
            <a:avLst/>
            <a:gdLst/>
            <a:ahLst/>
            <a:cxnLst/>
            <a:rect l="l" t="t" r="r" b="b"/>
            <a:pathLst>
              <a:path w="3380209" h="3084698">
                <a:moveTo>
                  <a:pt x="0" y="0"/>
                </a:moveTo>
                <a:lnTo>
                  <a:pt x="3380209" y="0"/>
                </a:lnTo>
                <a:lnTo>
                  <a:pt x="3380209" y="3084698"/>
                </a:lnTo>
                <a:lnTo>
                  <a:pt x="0" y="3084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Freeform 30"/>
          <p:cNvSpPr/>
          <p:nvPr/>
        </p:nvSpPr>
        <p:spPr>
          <a:xfrm>
            <a:off x="16489650" y="-463234"/>
            <a:ext cx="2875835" cy="2628858"/>
          </a:xfrm>
          <a:custGeom>
            <a:avLst/>
            <a:gdLst/>
            <a:ahLst/>
            <a:cxnLst/>
            <a:rect l="l" t="t" r="r" b="b"/>
            <a:pathLst>
              <a:path w="2875835" h="2628858">
                <a:moveTo>
                  <a:pt x="0" y="0"/>
                </a:moveTo>
                <a:lnTo>
                  <a:pt x="2875835" y="0"/>
                </a:lnTo>
                <a:lnTo>
                  <a:pt x="2875835" y="2628858"/>
                </a:lnTo>
                <a:lnTo>
                  <a:pt x="0" y="262885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1" name="Freeform 31"/>
          <p:cNvSpPr/>
          <p:nvPr/>
        </p:nvSpPr>
        <p:spPr>
          <a:xfrm>
            <a:off x="16232722" y="-1100306"/>
            <a:ext cx="2215935" cy="1963872"/>
          </a:xfrm>
          <a:custGeom>
            <a:avLst/>
            <a:gdLst/>
            <a:ahLst/>
            <a:cxnLst/>
            <a:rect l="l" t="t" r="r" b="b"/>
            <a:pathLst>
              <a:path w="2215935" h="1963872">
                <a:moveTo>
                  <a:pt x="0" y="0"/>
                </a:moveTo>
                <a:lnTo>
                  <a:pt x="2215936" y="0"/>
                </a:lnTo>
                <a:lnTo>
                  <a:pt x="2215936" y="1963873"/>
                </a:lnTo>
                <a:lnTo>
                  <a:pt x="0" y="1963873"/>
                </a:lnTo>
                <a:lnTo>
                  <a:pt x="0" y="0"/>
                </a:lnTo>
                <a:close/>
              </a:path>
            </a:pathLst>
          </a:custGeom>
          <a:blipFill>
            <a:blip r:embed="rId8">
              <a:alphaModFix amt="5000"/>
              <a:extLst>
                <a:ext uri="{96DAC541-7B7A-43D3-8B79-37D633B846F1}">
                  <asvg:svgBlip xmlns:asvg="http://schemas.microsoft.com/office/drawing/2016/SVG/main" r:embed="rId9"/>
                </a:ext>
              </a:extLst>
            </a:blip>
            <a:stretch>
              <a:fillRect t="-121" b="-121"/>
            </a:stretch>
          </a:blipFill>
        </p:spPr>
      </p:sp>
      <p:sp>
        <p:nvSpPr>
          <p:cNvPr id="32" name="Freeform 32"/>
          <p:cNvSpPr/>
          <p:nvPr/>
        </p:nvSpPr>
        <p:spPr>
          <a:xfrm>
            <a:off x="15998054" y="8614508"/>
            <a:ext cx="3859024" cy="3342880"/>
          </a:xfrm>
          <a:custGeom>
            <a:avLst/>
            <a:gdLst/>
            <a:ahLst/>
            <a:cxnLst/>
            <a:rect l="l" t="t" r="r" b="b"/>
            <a:pathLst>
              <a:path w="3859024" h="3342880">
                <a:moveTo>
                  <a:pt x="0" y="0"/>
                </a:moveTo>
                <a:lnTo>
                  <a:pt x="3859024" y="0"/>
                </a:lnTo>
                <a:lnTo>
                  <a:pt x="3859024" y="3342880"/>
                </a:lnTo>
                <a:lnTo>
                  <a:pt x="0" y="3342880"/>
                </a:lnTo>
                <a:lnTo>
                  <a:pt x="0" y="0"/>
                </a:lnTo>
                <a:close/>
              </a:path>
            </a:pathLst>
          </a:custGeom>
          <a:blipFill>
            <a:blip r:embed="rId26">
              <a:alphaModFix amt="5000"/>
              <a:extLst>
                <a:ext uri="{96DAC541-7B7A-43D3-8B79-37D633B846F1}">
                  <asvg:svgBlip xmlns:asvg="http://schemas.microsoft.com/office/drawing/2016/SVG/main" r:embed="rId27"/>
                </a:ext>
              </a:extLst>
            </a:blip>
            <a:stretch>
              <a:fillRect l="-99" r="-99"/>
            </a:stretch>
          </a:blipFill>
        </p:spPr>
      </p:sp>
      <p:sp>
        <p:nvSpPr>
          <p:cNvPr id="33" name="Freeform 33"/>
          <p:cNvSpPr/>
          <p:nvPr/>
        </p:nvSpPr>
        <p:spPr>
          <a:xfrm>
            <a:off x="-894147" y="8813949"/>
            <a:ext cx="1177504" cy="797759"/>
          </a:xfrm>
          <a:custGeom>
            <a:avLst/>
            <a:gdLst/>
            <a:ahLst/>
            <a:cxnLst/>
            <a:rect l="l" t="t" r="r" b="b"/>
            <a:pathLst>
              <a:path w="1177504" h="797759">
                <a:moveTo>
                  <a:pt x="0" y="0"/>
                </a:moveTo>
                <a:lnTo>
                  <a:pt x="1177504" y="0"/>
                </a:lnTo>
                <a:lnTo>
                  <a:pt x="1177504" y="797759"/>
                </a:lnTo>
                <a:lnTo>
                  <a:pt x="0" y="797759"/>
                </a:lnTo>
                <a:lnTo>
                  <a:pt x="0" y="0"/>
                </a:lnTo>
                <a:close/>
              </a:path>
            </a:pathLst>
          </a:custGeom>
          <a:blipFill>
            <a:blip r:embed="rId28">
              <a:extLst>
                <a:ext uri="{96DAC541-7B7A-43D3-8B79-37D633B846F1}">
                  <asvg:svgBlip xmlns:asvg="http://schemas.microsoft.com/office/drawing/2016/SVG/main" r:embed="rId29"/>
                </a:ext>
              </a:extLst>
            </a:blip>
            <a:stretch>
              <a:fillRect l="-5" r="-5"/>
            </a:stretch>
          </a:blipFill>
        </p:spPr>
      </p:sp>
      <p:sp>
        <p:nvSpPr>
          <p:cNvPr id="34" name="Freeform 34"/>
          <p:cNvSpPr/>
          <p:nvPr/>
        </p:nvSpPr>
        <p:spPr>
          <a:xfrm>
            <a:off x="-2104488" y="-2010198"/>
            <a:ext cx="3859025" cy="3342880"/>
          </a:xfrm>
          <a:custGeom>
            <a:avLst/>
            <a:gdLst/>
            <a:ahLst/>
            <a:cxnLst/>
            <a:rect l="l" t="t" r="r" b="b"/>
            <a:pathLst>
              <a:path w="3859025" h="3342880">
                <a:moveTo>
                  <a:pt x="0" y="0"/>
                </a:moveTo>
                <a:lnTo>
                  <a:pt x="3859025" y="0"/>
                </a:lnTo>
                <a:lnTo>
                  <a:pt x="3859025" y="3342880"/>
                </a:lnTo>
                <a:lnTo>
                  <a:pt x="0" y="3342880"/>
                </a:lnTo>
                <a:lnTo>
                  <a:pt x="0" y="0"/>
                </a:lnTo>
                <a:close/>
              </a:path>
            </a:pathLst>
          </a:custGeom>
          <a:blipFill>
            <a:blip r:embed="rId26">
              <a:alphaModFix amt="5000"/>
              <a:extLst>
                <a:ext uri="{96DAC541-7B7A-43D3-8B79-37D633B846F1}">
                  <asvg:svgBlip xmlns:asvg="http://schemas.microsoft.com/office/drawing/2016/SVG/main" r:embed="rId27"/>
                </a:ext>
              </a:extLst>
            </a:blip>
            <a:stretch>
              <a:fillRect l="-99" r="-99"/>
            </a:stretch>
          </a:blipFill>
        </p:spPr>
      </p:sp>
      <p:grpSp>
        <p:nvGrpSpPr>
          <p:cNvPr id="35" name="Group 35"/>
          <p:cNvGrpSpPr/>
          <p:nvPr/>
        </p:nvGrpSpPr>
        <p:grpSpPr>
          <a:xfrm>
            <a:off x="2428268" y="238486"/>
            <a:ext cx="713770" cy="732699"/>
            <a:chOff x="0" y="0"/>
            <a:chExt cx="951694" cy="976932"/>
          </a:xfrm>
        </p:grpSpPr>
        <p:sp>
          <p:nvSpPr>
            <p:cNvPr id="36" name="Freeform 36"/>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30"/>
              <a:stretch>
                <a:fillRect l="-89" r="-84" b="-4"/>
              </a:stretch>
            </a:blipFill>
          </p:spPr>
        </p:sp>
      </p:grpSp>
      <p:grpSp>
        <p:nvGrpSpPr>
          <p:cNvPr id="37" name="Group 37"/>
          <p:cNvGrpSpPr/>
          <p:nvPr/>
        </p:nvGrpSpPr>
        <p:grpSpPr>
          <a:xfrm>
            <a:off x="111503" y="124791"/>
            <a:ext cx="2288188" cy="1016337"/>
            <a:chOff x="0" y="0"/>
            <a:chExt cx="3050918" cy="1355116"/>
          </a:xfrm>
        </p:grpSpPr>
        <p:sp>
          <p:nvSpPr>
            <p:cNvPr id="38" name="Freeform 38"/>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31"/>
              <a:stretch>
                <a:fillRect t="-169" b="-171"/>
              </a:stretch>
            </a:blipFill>
          </p:spPr>
        </p:sp>
      </p:grpSp>
      <p:sp>
        <p:nvSpPr>
          <p:cNvPr id="39" name="Freeform 39"/>
          <p:cNvSpPr/>
          <p:nvPr/>
        </p:nvSpPr>
        <p:spPr>
          <a:xfrm>
            <a:off x="7316782" y="2581176"/>
            <a:ext cx="4314338" cy="4114800"/>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40" name="TextBox 40"/>
          <p:cNvSpPr txBox="1"/>
          <p:nvPr/>
        </p:nvSpPr>
        <p:spPr>
          <a:xfrm>
            <a:off x="6528256" y="1168148"/>
            <a:ext cx="5517868" cy="458127"/>
          </a:xfrm>
          <a:prstGeom prst="rect">
            <a:avLst/>
          </a:prstGeom>
        </p:spPr>
        <p:txBody>
          <a:bodyPr lIns="0" tIns="0" rIns="0" bIns="0" rtlCol="0" anchor="t">
            <a:spAutoFit/>
          </a:bodyPr>
          <a:lstStyle/>
          <a:p>
            <a:pPr algn="ctr">
              <a:lnSpc>
                <a:spcPts val="3638"/>
              </a:lnSpc>
              <a:spcBef>
                <a:spcPct val="0"/>
              </a:spcBef>
            </a:pPr>
            <a:r>
              <a:rPr lang="en-US" sz="2600" b="1">
                <a:solidFill>
                  <a:srgbClr val="000000"/>
                </a:solidFill>
                <a:latin typeface="Poppins Bold"/>
                <a:ea typeface="Poppins Bold"/>
                <a:cs typeface="Poppins Bold"/>
                <a:sym typeface="Poppins Bold"/>
              </a:rPr>
              <a:t>Sumber Konlik Kepentingan</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grpSp>
        <p:nvGrpSpPr>
          <p:cNvPr id="3" name="Group 3"/>
          <p:cNvGrpSpPr/>
          <p:nvPr/>
        </p:nvGrpSpPr>
        <p:grpSpPr>
          <a:xfrm>
            <a:off x="4512364" y="9929589"/>
            <a:ext cx="14451496" cy="874644"/>
            <a:chOff x="0" y="0"/>
            <a:chExt cx="19268662" cy="1166192"/>
          </a:xfrm>
        </p:grpSpPr>
        <p:sp>
          <p:nvSpPr>
            <p:cNvPr id="4" name="Freeform 4"/>
            <p:cNvSpPr/>
            <p:nvPr/>
          </p:nvSpPr>
          <p:spPr>
            <a:xfrm>
              <a:off x="0" y="0"/>
              <a:ext cx="19268694" cy="1166241"/>
            </a:xfrm>
            <a:custGeom>
              <a:avLst/>
              <a:gdLst/>
              <a:ahLst/>
              <a:cxnLst/>
              <a:rect l="l" t="t" r="r" b="b"/>
              <a:pathLst>
                <a:path w="19268694" h="1166241">
                  <a:moveTo>
                    <a:pt x="0" y="1166241"/>
                  </a:moveTo>
                  <a:lnTo>
                    <a:pt x="1033653" y="0"/>
                  </a:lnTo>
                  <a:lnTo>
                    <a:pt x="19268694" y="0"/>
                  </a:lnTo>
                  <a:lnTo>
                    <a:pt x="18235040" y="1166241"/>
                  </a:lnTo>
                  <a:close/>
                </a:path>
              </a:pathLst>
            </a:custGeom>
            <a:solidFill>
              <a:srgbClr val="B42B2D"/>
            </a:solidFill>
          </p:spPr>
        </p:sp>
      </p:grpSp>
      <p:grpSp>
        <p:nvGrpSpPr>
          <p:cNvPr id="5" name="Group 5"/>
          <p:cNvGrpSpPr/>
          <p:nvPr/>
        </p:nvGrpSpPr>
        <p:grpSpPr>
          <a:xfrm>
            <a:off x="-969264" y="10066474"/>
            <a:ext cx="6000451" cy="874644"/>
            <a:chOff x="0" y="0"/>
            <a:chExt cx="8000602" cy="1166192"/>
          </a:xfrm>
        </p:grpSpPr>
        <p:sp>
          <p:nvSpPr>
            <p:cNvPr id="6" name="Freeform 6"/>
            <p:cNvSpPr/>
            <p:nvPr/>
          </p:nvSpPr>
          <p:spPr>
            <a:xfrm>
              <a:off x="0" y="0"/>
              <a:ext cx="8000619" cy="1166241"/>
            </a:xfrm>
            <a:custGeom>
              <a:avLst/>
              <a:gdLst/>
              <a:ahLst/>
              <a:cxnLst/>
              <a:rect l="l" t="t" r="r" b="b"/>
              <a:pathLst>
                <a:path w="8000619" h="1166241">
                  <a:moveTo>
                    <a:pt x="0" y="1166241"/>
                  </a:moveTo>
                  <a:lnTo>
                    <a:pt x="1033653" y="0"/>
                  </a:lnTo>
                  <a:lnTo>
                    <a:pt x="8000619" y="0"/>
                  </a:lnTo>
                  <a:lnTo>
                    <a:pt x="6966966" y="1166241"/>
                  </a:lnTo>
                  <a:close/>
                </a:path>
              </a:pathLst>
            </a:custGeom>
            <a:solidFill>
              <a:srgbClr val="222324"/>
            </a:solidFill>
          </p:spPr>
        </p:sp>
      </p:grpSp>
      <p:sp>
        <p:nvSpPr>
          <p:cNvPr id="7" name="Freeform 7"/>
          <p:cNvSpPr/>
          <p:nvPr/>
        </p:nvSpPr>
        <p:spPr>
          <a:xfrm>
            <a:off x="557522" y="33663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3"/>
            <a:stretch>
              <a:fillRect t="-743" b="-743"/>
            </a:stretch>
          </a:blipFill>
        </p:spPr>
      </p:sp>
      <p:sp>
        <p:nvSpPr>
          <p:cNvPr id="8" name="Freeform 8"/>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sp>
        <p:nvSpPr>
          <p:cNvPr id="9" name="Freeform 9"/>
          <p:cNvSpPr/>
          <p:nvPr/>
        </p:nvSpPr>
        <p:spPr>
          <a:xfrm>
            <a:off x="14187954" y="168039"/>
            <a:ext cx="2150820" cy="818156"/>
          </a:xfrm>
          <a:custGeom>
            <a:avLst/>
            <a:gdLst/>
            <a:ahLst/>
            <a:cxnLst/>
            <a:rect l="l" t="t" r="r" b="b"/>
            <a:pathLst>
              <a:path w="2150820" h="818156">
                <a:moveTo>
                  <a:pt x="0" y="0"/>
                </a:moveTo>
                <a:lnTo>
                  <a:pt x="2150820" y="0"/>
                </a:lnTo>
                <a:lnTo>
                  <a:pt x="2150820" y="818155"/>
                </a:lnTo>
                <a:lnTo>
                  <a:pt x="0" y="818155"/>
                </a:lnTo>
                <a:lnTo>
                  <a:pt x="0" y="0"/>
                </a:lnTo>
                <a:close/>
              </a:path>
            </a:pathLst>
          </a:custGeom>
          <a:blipFill>
            <a:blip r:embed="rId4"/>
            <a:stretch>
              <a:fillRect t="-85" b="-85"/>
            </a:stretch>
          </a:blipFill>
        </p:spPr>
      </p:sp>
      <p:grpSp>
        <p:nvGrpSpPr>
          <p:cNvPr id="10" name="Group 10"/>
          <p:cNvGrpSpPr/>
          <p:nvPr/>
        </p:nvGrpSpPr>
        <p:grpSpPr>
          <a:xfrm>
            <a:off x="3630534" y="592144"/>
            <a:ext cx="9858207" cy="1209849"/>
            <a:chOff x="0" y="0"/>
            <a:chExt cx="13144276" cy="1613132"/>
          </a:xfrm>
        </p:grpSpPr>
        <p:sp>
          <p:nvSpPr>
            <p:cNvPr id="11" name="Freeform 11"/>
            <p:cNvSpPr/>
            <p:nvPr/>
          </p:nvSpPr>
          <p:spPr>
            <a:xfrm>
              <a:off x="12700" y="12700"/>
              <a:ext cx="13118846" cy="1587754"/>
            </a:xfrm>
            <a:custGeom>
              <a:avLst/>
              <a:gdLst/>
              <a:ahLst/>
              <a:cxnLst/>
              <a:rect l="l" t="t" r="r" b="b"/>
              <a:pathLst>
                <a:path w="13118846" h="1587754">
                  <a:moveTo>
                    <a:pt x="0" y="264668"/>
                  </a:moveTo>
                  <a:cubicBezTo>
                    <a:pt x="0" y="118491"/>
                    <a:pt x="120142" y="0"/>
                    <a:pt x="268351" y="0"/>
                  </a:cubicBezTo>
                  <a:lnTo>
                    <a:pt x="12850495" y="0"/>
                  </a:lnTo>
                  <a:cubicBezTo>
                    <a:pt x="12998704" y="0"/>
                    <a:pt x="13118846" y="118491"/>
                    <a:pt x="13118846" y="264668"/>
                  </a:cubicBezTo>
                  <a:lnTo>
                    <a:pt x="13118846" y="1323086"/>
                  </a:lnTo>
                  <a:cubicBezTo>
                    <a:pt x="13118846" y="1469263"/>
                    <a:pt x="12998704" y="1587754"/>
                    <a:pt x="12850495" y="1587754"/>
                  </a:cubicBezTo>
                  <a:lnTo>
                    <a:pt x="268351" y="1587754"/>
                  </a:lnTo>
                  <a:cubicBezTo>
                    <a:pt x="120142" y="1587754"/>
                    <a:pt x="0" y="1469263"/>
                    <a:pt x="0" y="1323086"/>
                  </a:cubicBezTo>
                  <a:close/>
                </a:path>
              </a:pathLst>
            </a:custGeom>
            <a:solidFill>
              <a:srgbClr val="96212C"/>
            </a:solidFill>
          </p:spPr>
        </p:sp>
        <p:sp>
          <p:nvSpPr>
            <p:cNvPr id="12" name="Freeform 12"/>
            <p:cNvSpPr/>
            <p:nvPr/>
          </p:nvSpPr>
          <p:spPr>
            <a:xfrm>
              <a:off x="0" y="0"/>
              <a:ext cx="13144246" cy="1613154"/>
            </a:xfrm>
            <a:custGeom>
              <a:avLst/>
              <a:gdLst/>
              <a:ahLst/>
              <a:cxnLst/>
              <a:rect l="l" t="t" r="r" b="b"/>
              <a:pathLst>
                <a:path w="13144246" h="1613154">
                  <a:moveTo>
                    <a:pt x="0" y="277368"/>
                  </a:moveTo>
                  <a:cubicBezTo>
                    <a:pt x="0" y="123952"/>
                    <a:pt x="125984" y="0"/>
                    <a:pt x="281051" y="0"/>
                  </a:cubicBezTo>
                  <a:lnTo>
                    <a:pt x="12863195" y="0"/>
                  </a:lnTo>
                  <a:lnTo>
                    <a:pt x="12863195" y="12700"/>
                  </a:lnTo>
                  <a:lnTo>
                    <a:pt x="12863195" y="0"/>
                  </a:lnTo>
                  <a:cubicBezTo>
                    <a:pt x="13018261" y="0"/>
                    <a:pt x="13144246" y="123952"/>
                    <a:pt x="13144246" y="277368"/>
                  </a:cubicBezTo>
                  <a:lnTo>
                    <a:pt x="13131546" y="277368"/>
                  </a:lnTo>
                  <a:lnTo>
                    <a:pt x="13144246" y="277368"/>
                  </a:lnTo>
                  <a:lnTo>
                    <a:pt x="13144246" y="1335786"/>
                  </a:lnTo>
                  <a:lnTo>
                    <a:pt x="13131546" y="1335786"/>
                  </a:lnTo>
                  <a:lnTo>
                    <a:pt x="13144246" y="1335786"/>
                  </a:lnTo>
                  <a:cubicBezTo>
                    <a:pt x="13144246" y="1489075"/>
                    <a:pt x="13018261" y="1613154"/>
                    <a:pt x="12863195" y="1613154"/>
                  </a:cubicBezTo>
                  <a:lnTo>
                    <a:pt x="12863195" y="1600454"/>
                  </a:lnTo>
                  <a:lnTo>
                    <a:pt x="12863195" y="1613154"/>
                  </a:lnTo>
                  <a:lnTo>
                    <a:pt x="281051" y="1613154"/>
                  </a:lnTo>
                  <a:lnTo>
                    <a:pt x="281051" y="1600454"/>
                  </a:lnTo>
                  <a:lnTo>
                    <a:pt x="281051" y="1613154"/>
                  </a:lnTo>
                  <a:cubicBezTo>
                    <a:pt x="125984" y="1613154"/>
                    <a:pt x="0" y="1489075"/>
                    <a:pt x="0" y="1335786"/>
                  </a:cubicBezTo>
                  <a:lnTo>
                    <a:pt x="0" y="277368"/>
                  </a:lnTo>
                  <a:lnTo>
                    <a:pt x="12700" y="277368"/>
                  </a:lnTo>
                  <a:lnTo>
                    <a:pt x="0" y="277368"/>
                  </a:lnTo>
                  <a:moveTo>
                    <a:pt x="25400" y="277368"/>
                  </a:moveTo>
                  <a:lnTo>
                    <a:pt x="25400" y="1335786"/>
                  </a:lnTo>
                  <a:lnTo>
                    <a:pt x="12700" y="1335786"/>
                  </a:lnTo>
                  <a:lnTo>
                    <a:pt x="25400" y="1335786"/>
                  </a:lnTo>
                  <a:cubicBezTo>
                    <a:pt x="25400" y="1474724"/>
                    <a:pt x="139700" y="1587754"/>
                    <a:pt x="281051" y="1587754"/>
                  </a:cubicBezTo>
                  <a:lnTo>
                    <a:pt x="12863195" y="1587754"/>
                  </a:lnTo>
                  <a:cubicBezTo>
                    <a:pt x="13004546" y="1587754"/>
                    <a:pt x="13118846" y="1474851"/>
                    <a:pt x="13118846" y="1335786"/>
                  </a:cubicBezTo>
                  <a:lnTo>
                    <a:pt x="13118846" y="277368"/>
                  </a:lnTo>
                  <a:cubicBezTo>
                    <a:pt x="13118846" y="138430"/>
                    <a:pt x="13004546" y="25400"/>
                    <a:pt x="12863195" y="25400"/>
                  </a:cubicBezTo>
                  <a:lnTo>
                    <a:pt x="281051" y="25400"/>
                  </a:lnTo>
                  <a:lnTo>
                    <a:pt x="281051" y="12700"/>
                  </a:lnTo>
                  <a:lnTo>
                    <a:pt x="281051" y="25400"/>
                  </a:lnTo>
                  <a:cubicBezTo>
                    <a:pt x="139700" y="25400"/>
                    <a:pt x="25400" y="138303"/>
                    <a:pt x="25400" y="277368"/>
                  </a:cubicBezTo>
                  <a:close/>
                </a:path>
              </a:pathLst>
            </a:custGeom>
            <a:solidFill>
              <a:srgbClr val="B60D26"/>
            </a:solidFill>
          </p:spPr>
        </p:sp>
        <p:sp>
          <p:nvSpPr>
            <p:cNvPr id="13" name="TextBox 13"/>
            <p:cNvSpPr txBox="1"/>
            <p:nvPr/>
          </p:nvSpPr>
          <p:spPr>
            <a:xfrm>
              <a:off x="0" y="76200"/>
              <a:ext cx="13144276" cy="1536932"/>
            </a:xfrm>
            <a:prstGeom prst="rect">
              <a:avLst/>
            </a:prstGeom>
          </p:spPr>
          <p:txBody>
            <a:bodyPr lIns="50800" tIns="50800" rIns="50800" bIns="50800" rtlCol="0" anchor="ctr"/>
            <a:lstStyle/>
            <a:p>
              <a:pPr algn="ctr">
                <a:lnSpc>
                  <a:spcPts val="3419"/>
                </a:lnSpc>
              </a:pPr>
              <a:r>
                <a:rPr lang="en-US" sz="3600" b="1" spc="-22">
                  <a:solidFill>
                    <a:srgbClr val="FFFF00"/>
                  </a:solidFill>
                  <a:latin typeface="Roboto Bold"/>
                  <a:ea typeface="Roboto Bold"/>
                  <a:cs typeface="Roboto Bold"/>
                  <a:sym typeface="Roboto Bold"/>
                </a:rPr>
                <a:t>MATRIKS RANCANGAN AKTUALISASI</a:t>
              </a:r>
            </a:p>
            <a:p>
              <a:pPr algn="ctr">
                <a:lnSpc>
                  <a:spcPts val="3419"/>
                </a:lnSpc>
              </a:pPr>
              <a:r>
                <a:rPr lang="en-US" sz="3600" b="1" spc="-22">
                  <a:solidFill>
                    <a:srgbClr val="FFFF00"/>
                  </a:solidFill>
                  <a:latin typeface="Roboto Bold"/>
                  <a:ea typeface="Roboto Bold"/>
                  <a:cs typeface="Roboto Bold"/>
                  <a:sym typeface="Roboto Bold"/>
                </a:rPr>
                <a:t>LATSAR CPNS 2025 </a:t>
              </a:r>
            </a:p>
          </p:txBody>
        </p:sp>
      </p:grpSp>
      <p:graphicFrame>
        <p:nvGraphicFramePr>
          <p:cNvPr id="14" name="Table 14"/>
          <p:cNvGraphicFramePr>
            <a:graphicFrameLocks noGrp="1"/>
          </p:cNvGraphicFramePr>
          <p:nvPr/>
        </p:nvGraphicFramePr>
        <p:xfrm>
          <a:off x="1705708" y="2335780"/>
          <a:ext cx="14859000" cy="2628901"/>
        </p:xfrm>
        <a:graphic>
          <a:graphicData uri="http://schemas.openxmlformats.org/drawingml/2006/table">
            <a:tbl>
              <a:tblPr/>
              <a:tblGrid>
                <a:gridCol w="4396925">
                  <a:extLst>
                    <a:ext uri="{9D8B030D-6E8A-4147-A177-3AD203B41FA5}">
                      <a16:colId xmlns:a16="http://schemas.microsoft.com/office/drawing/2014/main" val="20000"/>
                    </a:ext>
                  </a:extLst>
                </a:gridCol>
                <a:gridCol w="459497">
                  <a:extLst>
                    <a:ext uri="{9D8B030D-6E8A-4147-A177-3AD203B41FA5}">
                      <a16:colId xmlns:a16="http://schemas.microsoft.com/office/drawing/2014/main" val="20001"/>
                    </a:ext>
                  </a:extLst>
                </a:gridCol>
                <a:gridCol w="10002578">
                  <a:extLst>
                    <a:ext uri="{9D8B030D-6E8A-4147-A177-3AD203B41FA5}">
                      <a16:colId xmlns:a16="http://schemas.microsoft.com/office/drawing/2014/main" val="20002"/>
                    </a:ext>
                  </a:extLst>
                </a:gridCol>
              </a:tblGrid>
              <a:tr h="413289">
                <a:tc>
                  <a:txBody>
                    <a:bodyPr/>
                    <a:lstStyle/>
                    <a:p>
                      <a:pPr algn="l">
                        <a:lnSpc>
                          <a:spcPts val="2565"/>
                        </a:lnSpc>
                        <a:defRPr/>
                      </a:pPr>
                      <a:r>
                        <a:rPr lang="en-US" sz="2700" spc="-22">
                          <a:solidFill>
                            <a:srgbClr val="000000"/>
                          </a:solidFill>
                          <a:latin typeface="Calibri (MS)"/>
                          <a:ea typeface="Calibri (MS)"/>
                          <a:cs typeface="Calibri (MS)"/>
                          <a:sym typeface="Calibri (MS)"/>
                        </a:rPr>
                        <a:t>Unit kerja</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2565"/>
                        </a:lnSpc>
                        <a:defRPr/>
                      </a:pPr>
                      <a:r>
                        <a:rPr lang="en-US" sz="2700">
                          <a:solidFill>
                            <a:srgbClr val="000000"/>
                          </a:solidFill>
                          <a:latin typeface="Calibri (MS)"/>
                          <a:ea typeface="Calibri (MS)"/>
                          <a:cs typeface="Calibri (MS)"/>
                          <a:sym typeface="Calibri (MS)"/>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53947">
                <a:tc>
                  <a:txBody>
                    <a:bodyPr/>
                    <a:lstStyle/>
                    <a:p>
                      <a:pPr algn="l">
                        <a:lnSpc>
                          <a:spcPts val="3240"/>
                        </a:lnSpc>
                        <a:defRPr/>
                      </a:pPr>
                      <a:r>
                        <a:rPr lang="en-US" sz="2700" spc="-15">
                          <a:solidFill>
                            <a:srgbClr val="000000"/>
                          </a:solidFill>
                          <a:latin typeface="Calibri (MS)"/>
                          <a:ea typeface="Calibri (MS)"/>
                          <a:cs typeface="Calibri (MS)"/>
                          <a:sym typeface="Calibri (MS)"/>
                        </a:rPr>
                        <a:t>Identifikasi isu</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3240"/>
                        </a:lnSpc>
                        <a:defRPr/>
                      </a:pPr>
                      <a:r>
                        <a:rPr lang="en-US" sz="2700">
                          <a:solidFill>
                            <a:srgbClr val="000000"/>
                          </a:solidFill>
                          <a:latin typeface="Calibri (MS)"/>
                          <a:ea typeface="Calibri (MS)"/>
                          <a:cs typeface="Calibri (MS)"/>
                          <a:sym typeface="Calibri (MS)"/>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3771">
                <a:tc>
                  <a:txBody>
                    <a:bodyPr/>
                    <a:lstStyle/>
                    <a:p>
                      <a:pPr algn="l">
                        <a:lnSpc>
                          <a:spcPts val="1679"/>
                        </a:lnSpc>
                        <a:defRPr/>
                      </a:pP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3947">
                <a:tc>
                  <a:txBody>
                    <a:bodyPr/>
                    <a:lstStyle/>
                    <a:p>
                      <a:pPr algn="l">
                        <a:lnSpc>
                          <a:spcPts val="3240"/>
                        </a:lnSpc>
                        <a:defRPr/>
                      </a:pPr>
                      <a:r>
                        <a:rPr lang="en-US" sz="2700" spc="-15">
                          <a:solidFill>
                            <a:srgbClr val="000000"/>
                          </a:solidFill>
                          <a:latin typeface="Calibri (MS)"/>
                          <a:ea typeface="Calibri (MS)"/>
                          <a:cs typeface="Calibri (MS)"/>
                          <a:sym typeface="Calibri (MS)"/>
                        </a:rPr>
                        <a:t>Isu yang diangkat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3240"/>
                        </a:lnSpc>
                        <a:defRPr/>
                      </a:pPr>
                      <a:r>
                        <a:rPr lang="en-US" sz="2700">
                          <a:solidFill>
                            <a:srgbClr val="000000"/>
                          </a:solidFill>
                          <a:latin typeface="Calibri (MS)"/>
                          <a:ea typeface="Calibri (MS)"/>
                          <a:cs typeface="Calibri (MS)"/>
                          <a:sym typeface="Calibri (MS)"/>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53947">
                <a:tc>
                  <a:txBody>
                    <a:bodyPr/>
                    <a:lstStyle/>
                    <a:p>
                      <a:pPr algn="l">
                        <a:lnSpc>
                          <a:spcPts val="3240"/>
                        </a:lnSpc>
                        <a:defRPr/>
                      </a:pPr>
                      <a:r>
                        <a:rPr lang="en-US" sz="2700" spc="-7">
                          <a:solidFill>
                            <a:srgbClr val="000000"/>
                          </a:solidFill>
                          <a:latin typeface="Calibri (MS)"/>
                          <a:ea typeface="Calibri (MS)"/>
                          <a:cs typeface="Calibri (MS)"/>
                          <a:sym typeface="Calibri (MS)"/>
                        </a:rPr>
                        <a:t>Gagasan pemecahan isu</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3240"/>
                        </a:lnSpc>
                        <a:defRPr/>
                      </a:pPr>
                      <a:r>
                        <a:rPr lang="en-US" sz="2700">
                          <a:solidFill>
                            <a:srgbClr val="000000"/>
                          </a:solidFill>
                          <a:latin typeface="Calibri (MS)"/>
                          <a:ea typeface="Calibri (MS)"/>
                          <a:cs typeface="Calibri (MS)"/>
                          <a:sym typeface="Calibri (MS)"/>
                        </a:rPr>
                        <a:t>:</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15" name="Group 15"/>
          <p:cNvGrpSpPr/>
          <p:nvPr/>
        </p:nvGrpSpPr>
        <p:grpSpPr>
          <a:xfrm>
            <a:off x="15796010" y="5295657"/>
            <a:ext cx="2491991" cy="3629314"/>
            <a:chOff x="0" y="0"/>
            <a:chExt cx="3322654" cy="4839086"/>
          </a:xfrm>
        </p:grpSpPr>
        <p:sp>
          <p:nvSpPr>
            <p:cNvPr id="16" name="Freeform 16"/>
            <p:cNvSpPr/>
            <p:nvPr/>
          </p:nvSpPr>
          <p:spPr>
            <a:xfrm>
              <a:off x="0" y="0"/>
              <a:ext cx="3322701" cy="4839081"/>
            </a:xfrm>
            <a:custGeom>
              <a:avLst/>
              <a:gdLst/>
              <a:ahLst/>
              <a:cxnLst/>
              <a:rect l="l" t="t" r="r" b="b"/>
              <a:pathLst>
                <a:path w="3322701" h="4839081">
                  <a:moveTo>
                    <a:pt x="0" y="0"/>
                  </a:moveTo>
                  <a:lnTo>
                    <a:pt x="3322701" y="0"/>
                  </a:lnTo>
                  <a:lnTo>
                    <a:pt x="3322701" y="4839081"/>
                  </a:lnTo>
                  <a:lnTo>
                    <a:pt x="0" y="4839081"/>
                  </a:lnTo>
                  <a:close/>
                </a:path>
              </a:pathLst>
            </a:custGeom>
            <a:solidFill>
              <a:srgbClr val="FFFFFF"/>
            </a:solidFill>
          </p:spPr>
        </p:sp>
      </p:grpSp>
      <p:graphicFrame>
        <p:nvGraphicFramePr>
          <p:cNvPr id="17" name="Table 17"/>
          <p:cNvGraphicFramePr>
            <a:graphicFrameLocks noGrp="1"/>
          </p:cNvGraphicFramePr>
          <p:nvPr/>
        </p:nvGraphicFramePr>
        <p:xfrm>
          <a:off x="555171" y="5295658"/>
          <a:ext cx="16764001" cy="4114800"/>
        </p:xfrm>
        <a:graphic>
          <a:graphicData uri="http://schemas.openxmlformats.org/drawingml/2006/table">
            <a:tbl>
              <a:tblPr/>
              <a:tblGrid>
                <a:gridCol w="804465">
                  <a:extLst>
                    <a:ext uri="{9D8B030D-6E8A-4147-A177-3AD203B41FA5}">
                      <a16:colId xmlns:a16="http://schemas.microsoft.com/office/drawing/2014/main" val="20000"/>
                    </a:ext>
                  </a:extLst>
                </a:gridCol>
                <a:gridCol w="1712732">
                  <a:extLst>
                    <a:ext uri="{9D8B030D-6E8A-4147-A177-3AD203B41FA5}">
                      <a16:colId xmlns:a16="http://schemas.microsoft.com/office/drawing/2014/main" val="20001"/>
                    </a:ext>
                  </a:extLst>
                </a:gridCol>
                <a:gridCol w="2698849">
                  <a:extLst>
                    <a:ext uri="{9D8B030D-6E8A-4147-A177-3AD203B41FA5}">
                      <a16:colId xmlns:a16="http://schemas.microsoft.com/office/drawing/2014/main" val="20002"/>
                    </a:ext>
                  </a:extLst>
                </a:gridCol>
                <a:gridCol w="1634878">
                  <a:extLst>
                    <a:ext uri="{9D8B030D-6E8A-4147-A177-3AD203B41FA5}">
                      <a16:colId xmlns:a16="http://schemas.microsoft.com/office/drawing/2014/main" val="20003"/>
                    </a:ext>
                  </a:extLst>
                </a:gridCol>
                <a:gridCol w="2076037">
                  <a:extLst>
                    <a:ext uri="{9D8B030D-6E8A-4147-A177-3AD203B41FA5}">
                      <a16:colId xmlns:a16="http://schemas.microsoft.com/office/drawing/2014/main" val="20004"/>
                    </a:ext>
                  </a:extLst>
                </a:gridCol>
                <a:gridCol w="2646947">
                  <a:extLst>
                    <a:ext uri="{9D8B030D-6E8A-4147-A177-3AD203B41FA5}">
                      <a16:colId xmlns:a16="http://schemas.microsoft.com/office/drawing/2014/main" val="20005"/>
                    </a:ext>
                  </a:extLst>
                </a:gridCol>
                <a:gridCol w="2205788">
                  <a:extLst>
                    <a:ext uri="{9D8B030D-6E8A-4147-A177-3AD203B41FA5}">
                      <a16:colId xmlns:a16="http://schemas.microsoft.com/office/drawing/2014/main" val="20006"/>
                    </a:ext>
                  </a:extLst>
                </a:gridCol>
                <a:gridCol w="1738682">
                  <a:extLst>
                    <a:ext uri="{9D8B030D-6E8A-4147-A177-3AD203B41FA5}">
                      <a16:colId xmlns:a16="http://schemas.microsoft.com/office/drawing/2014/main" val="20007"/>
                    </a:ext>
                  </a:extLst>
                </a:gridCol>
                <a:gridCol w="1245623">
                  <a:extLst>
                    <a:ext uri="{9D8B030D-6E8A-4147-A177-3AD203B41FA5}">
                      <a16:colId xmlns:a16="http://schemas.microsoft.com/office/drawing/2014/main" val="20008"/>
                    </a:ext>
                  </a:extLst>
                </a:gridCol>
              </a:tblGrid>
              <a:tr h="2394787">
                <a:tc>
                  <a:txBody>
                    <a:bodyPr/>
                    <a:lstStyle/>
                    <a:p>
                      <a:pPr algn="ctr">
                        <a:lnSpc>
                          <a:spcPts val="2520"/>
                        </a:lnSpc>
                        <a:defRPr/>
                      </a:pPr>
                      <a:r>
                        <a:rPr lang="en-US" sz="2100" b="1">
                          <a:solidFill>
                            <a:srgbClr val="FFFFFF"/>
                          </a:solidFill>
                          <a:latin typeface="Calibri (MS) Bold"/>
                          <a:ea typeface="Calibri (MS) Bold"/>
                          <a:cs typeface="Calibri (MS) Bold"/>
                          <a:sym typeface="Calibri (MS) Bold"/>
                        </a:rPr>
                        <a:t>No</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81637"/>
                    </a:solidFill>
                  </a:tcPr>
                </a:tc>
                <a:tc>
                  <a:txBody>
                    <a:bodyPr/>
                    <a:lstStyle/>
                    <a:p>
                      <a:pPr algn="ctr">
                        <a:lnSpc>
                          <a:spcPts val="2520"/>
                        </a:lnSpc>
                        <a:defRPr/>
                      </a:pPr>
                      <a:r>
                        <a:rPr lang="en-US" sz="2100" b="1">
                          <a:solidFill>
                            <a:srgbClr val="FFFFFF"/>
                          </a:solidFill>
                          <a:latin typeface="Calibri (MS) Bold"/>
                          <a:ea typeface="Calibri (MS) Bold"/>
                          <a:cs typeface="Calibri (MS) Bold"/>
                          <a:sym typeface="Calibri (MS) Bold"/>
                        </a:rPr>
                        <a:t>Kegiatan</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81637"/>
                    </a:solidFill>
                  </a:tcPr>
                </a:tc>
                <a:tc>
                  <a:txBody>
                    <a:bodyPr/>
                    <a:lstStyle/>
                    <a:p>
                      <a:pPr algn="l">
                        <a:lnSpc>
                          <a:spcPts val="2520"/>
                        </a:lnSpc>
                        <a:defRPr/>
                      </a:pPr>
                      <a:r>
                        <a:rPr lang="en-US" sz="2100" b="1">
                          <a:solidFill>
                            <a:srgbClr val="FFFFFF"/>
                          </a:solidFill>
                          <a:latin typeface="Calibri (MS) Bold"/>
                          <a:ea typeface="Calibri (MS) Bold"/>
                          <a:cs typeface="Calibri (MS) Bold"/>
                          <a:sym typeface="Calibri (MS) Bold"/>
                        </a:rPr>
                        <a:t>Tahapan  kegiatan</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81637"/>
                    </a:solidFill>
                  </a:tcPr>
                </a:tc>
                <a:tc>
                  <a:txBody>
                    <a:bodyPr/>
                    <a:lstStyle/>
                    <a:p>
                      <a:pPr algn="l">
                        <a:lnSpc>
                          <a:spcPts val="2520"/>
                        </a:lnSpc>
                        <a:defRPr/>
                      </a:pPr>
                      <a:r>
                        <a:rPr lang="en-US" sz="2100" b="1">
                          <a:solidFill>
                            <a:srgbClr val="FFFFFF"/>
                          </a:solidFill>
                          <a:latin typeface="Calibri (MS) Bold"/>
                          <a:ea typeface="Calibri (MS) Bold"/>
                          <a:cs typeface="Calibri (MS) Bold"/>
                          <a:sym typeface="Calibri (MS) Bold"/>
                        </a:rPr>
                        <a:t>Output /  Hasil</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81637"/>
                    </a:solidFill>
                  </a:tcPr>
                </a:tc>
                <a:tc>
                  <a:txBody>
                    <a:bodyPr/>
                    <a:lstStyle/>
                    <a:p>
                      <a:pPr algn="ctr">
                        <a:lnSpc>
                          <a:spcPts val="2520"/>
                        </a:lnSpc>
                        <a:defRPr/>
                      </a:pPr>
                      <a:r>
                        <a:rPr lang="en-US" sz="2100" b="1">
                          <a:solidFill>
                            <a:srgbClr val="FFFFFF"/>
                          </a:solidFill>
                          <a:latin typeface="Calibri (MS) Bold"/>
                          <a:ea typeface="Calibri (MS) Bold"/>
                          <a:cs typeface="Calibri (MS) Bold"/>
                          <a:sym typeface="Calibri (MS) Bold"/>
                        </a:rPr>
                        <a:t>Keterkaitan  substansi mata  pelatihan agenda 2</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81637"/>
                    </a:solidFill>
                  </a:tcPr>
                </a:tc>
                <a:tc>
                  <a:txBody>
                    <a:bodyPr/>
                    <a:lstStyle/>
                    <a:p>
                      <a:pPr algn="ctr">
                        <a:lnSpc>
                          <a:spcPts val="2520"/>
                        </a:lnSpc>
                        <a:defRPr/>
                      </a:pPr>
                      <a:r>
                        <a:rPr lang="en-US" sz="2100" b="1">
                          <a:solidFill>
                            <a:srgbClr val="FFFFFF"/>
                          </a:solidFill>
                          <a:latin typeface="Calibri (MS) Bold"/>
                          <a:ea typeface="Calibri (MS) Bold"/>
                          <a:cs typeface="Calibri (MS) Bold"/>
                          <a:sym typeface="Calibri (MS) Bold"/>
                        </a:rPr>
                        <a:t>Kontribusi  terhadap  visi/misi  organisasi</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81637"/>
                    </a:solidFill>
                  </a:tcPr>
                </a:tc>
                <a:tc>
                  <a:txBody>
                    <a:bodyPr/>
                    <a:lstStyle/>
                    <a:p>
                      <a:pPr algn="l">
                        <a:lnSpc>
                          <a:spcPts val="2520"/>
                        </a:lnSpc>
                        <a:defRPr/>
                      </a:pPr>
                      <a:r>
                        <a:rPr lang="en-US" sz="2100" b="1">
                          <a:solidFill>
                            <a:srgbClr val="FFFFFF"/>
                          </a:solidFill>
                          <a:latin typeface="Calibri (MS) Bold"/>
                          <a:ea typeface="Calibri (MS) Bold"/>
                          <a:cs typeface="Calibri (MS) Bold"/>
                          <a:sym typeface="Calibri (MS) Bold"/>
                        </a:rPr>
                        <a:t>Pihak pihak terkait</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81637"/>
                    </a:solidFill>
                  </a:tcPr>
                </a:tc>
                <a:tc>
                  <a:txBody>
                    <a:bodyPr/>
                    <a:lstStyle/>
                    <a:p>
                      <a:pPr algn="ctr">
                        <a:lnSpc>
                          <a:spcPts val="2520"/>
                        </a:lnSpc>
                        <a:defRPr/>
                      </a:pPr>
                      <a:r>
                        <a:rPr lang="en-US" sz="2100" b="1">
                          <a:solidFill>
                            <a:srgbClr val="FFFFFF"/>
                          </a:solidFill>
                          <a:latin typeface="Calibri (MS) Bold"/>
                          <a:ea typeface="Calibri (MS) Bold"/>
                          <a:cs typeface="Calibri (MS) Bold"/>
                          <a:sym typeface="Calibri (MS) Bold"/>
                        </a:rPr>
                        <a:t>Potensi konflik Ya/Tidak</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81637"/>
                    </a:solidFill>
                  </a:tcPr>
                </a:tc>
                <a:tc>
                  <a:txBody>
                    <a:bodyPr/>
                    <a:lstStyle/>
                    <a:p>
                      <a:pPr algn="ctr">
                        <a:lnSpc>
                          <a:spcPts val="2520"/>
                        </a:lnSpc>
                        <a:defRPr/>
                      </a:pPr>
                      <a:r>
                        <a:rPr lang="en-US" sz="2100" b="1">
                          <a:solidFill>
                            <a:srgbClr val="FFFFFF"/>
                          </a:solidFill>
                          <a:latin typeface="Calibri (MS) Bold"/>
                          <a:ea typeface="Calibri (MS) Bold"/>
                          <a:cs typeface="Calibri (MS) Bold"/>
                          <a:sym typeface="Calibri (MS) Bold"/>
                        </a:rPr>
                        <a:t>Solusi jika ada konflik</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81637"/>
                    </a:solidFill>
                  </a:tcPr>
                </a:tc>
                <a:extLst>
                  <a:ext uri="{0D108BD9-81ED-4DB2-BD59-A6C34878D82A}">
                    <a16:rowId xmlns:a16="http://schemas.microsoft.com/office/drawing/2014/main" val="10000"/>
                  </a:ext>
                </a:extLst>
              </a:tr>
              <a:tr h="502773">
                <a:tc>
                  <a:txBody>
                    <a:bodyPr/>
                    <a:lstStyle/>
                    <a:p>
                      <a:pPr algn="ctr">
                        <a:lnSpc>
                          <a:spcPts val="2520"/>
                        </a:lnSpc>
                        <a:defRPr/>
                      </a:pPr>
                      <a:r>
                        <a:rPr lang="en-US" sz="2100">
                          <a:solidFill>
                            <a:srgbClr val="000000"/>
                          </a:solidFill>
                          <a:latin typeface="Calibri (MS)"/>
                          <a:ea typeface="Calibri (MS)"/>
                          <a:cs typeface="Calibri (MS)"/>
                          <a:sym typeface="Calibri (MS)"/>
                        </a:rPr>
                        <a:t>1</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ctr">
                        <a:lnSpc>
                          <a:spcPts val="2520"/>
                        </a:lnSpc>
                        <a:defRPr/>
                      </a:pPr>
                      <a:r>
                        <a:rPr lang="en-US" sz="2100">
                          <a:solidFill>
                            <a:srgbClr val="000000"/>
                          </a:solidFill>
                          <a:latin typeface="Calibri (MS)"/>
                          <a:ea typeface="Calibri (MS)"/>
                          <a:cs typeface="Calibri (MS)"/>
                          <a:sym typeface="Calibri (MS)"/>
                        </a:rPr>
                        <a:t>2</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ctr">
                        <a:lnSpc>
                          <a:spcPts val="2520"/>
                        </a:lnSpc>
                        <a:defRPr/>
                      </a:pPr>
                      <a:r>
                        <a:rPr lang="en-US" sz="2100">
                          <a:solidFill>
                            <a:srgbClr val="000000"/>
                          </a:solidFill>
                          <a:latin typeface="Calibri (MS)"/>
                          <a:ea typeface="Calibri (MS)"/>
                          <a:cs typeface="Calibri (MS)"/>
                          <a:sym typeface="Calibri (MS)"/>
                        </a:rPr>
                        <a:t>3</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ctr">
                        <a:lnSpc>
                          <a:spcPts val="2520"/>
                        </a:lnSpc>
                        <a:defRPr/>
                      </a:pPr>
                      <a:r>
                        <a:rPr lang="en-US" sz="2100">
                          <a:solidFill>
                            <a:srgbClr val="000000"/>
                          </a:solidFill>
                          <a:latin typeface="Calibri (MS)"/>
                          <a:ea typeface="Calibri (MS)"/>
                          <a:cs typeface="Calibri (MS)"/>
                          <a:sym typeface="Calibri (MS)"/>
                        </a:rPr>
                        <a:t>4</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ctr">
                        <a:lnSpc>
                          <a:spcPts val="2520"/>
                        </a:lnSpc>
                        <a:defRPr/>
                      </a:pPr>
                      <a:r>
                        <a:rPr lang="en-US" sz="2100">
                          <a:solidFill>
                            <a:srgbClr val="000000"/>
                          </a:solidFill>
                          <a:latin typeface="Calibri (MS)"/>
                          <a:ea typeface="Calibri (MS)"/>
                          <a:cs typeface="Calibri (MS)"/>
                          <a:sym typeface="Calibri (MS)"/>
                        </a:rPr>
                        <a:t>5</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ctr">
                        <a:lnSpc>
                          <a:spcPts val="2520"/>
                        </a:lnSpc>
                        <a:defRPr/>
                      </a:pPr>
                      <a:r>
                        <a:rPr lang="en-US" sz="2100">
                          <a:solidFill>
                            <a:srgbClr val="000000"/>
                          </a:solidFill>
                          <a:latin typeface="Calibri (MS)"/>
                          <a:ea typeface="Calibri (MS)"/>
                          <a:cs typeface="Calibri (MS)"/>
                          <a:sym typeface="Calibri (MS)"/>
                        </a:rPr>
                        <a:t>6</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ctr">
                        <a:lnSpc>
                          <a:spcPts val="2520"/>
                        </a:lnSpc>
                        <a:defRPr/>
                      </a:pPr>
                      <a:r>
                        <a:rPr lang="en-US" sz="2100">
                          <a:solidFill>
                            <a:srgbClr val="000000"/>
                          </a:solidFill>
                          <a:latin typeface="Calibri (MS)"/>
                          <a:ea typeface="Calibri (MS)"/>
                          <a:cs typeface="Calibri (MS)"/>
                          <a:sym typeface="Calibri (MS)"/>
                        </a:rPr>
                        <a:t>7</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ctr">
                        <a:lnSpc>
                          <a:spcPts val="2520"/>
                        </a:lnSpc>
                        <a:defRPr/>
                      </a:pPr>
                      <a:r>
                        <a:rPr lang="en-US" sz="2100">
                          <a:solidFill>
                            <a:srgbClr val="000000"/>
                          </a:solidFill>
                          <a:latin typeface="Calibri (MS)"/>
                          <a:ea typeface="Calibri (MS)"/>
                          <a:cs typeface="Calibri (MS)"/>
                          <a:sym typeface="Calibri (MS)"/>
                        </a:rPr>
                        <a:t>8</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ctr">
                        <a:lnSpc>
                          <a:spcPts val="2520"/>
                        </a:lnSpc>
                        <a:defRPr/>
                      </a:pPr>
                      <a:r>
                        <a:rPr lang="en-US" sz="2100">
                          <a:solidFill>
                            <a:srgbClr val="000000"/>
                          </a:solidFill>
                          <a:latin typeface="Calibri (MS)"/>
                          <a:ea typeface="Calibri (MS)"/>
                          <a:cs typeface="Calibri (MS)"/>
                          <a:sym typeface="Calibri (MS)"/>
                        </a:rPr>
                        <a:t>9</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extLst>
                  <a:ext uri="{0D108BD9-81ED-4DB2-BD59-A6C34878D82A}">
                    <a16:rowId xmlns:a16="http://schemas.microsoft.com/office/drawing/2014/main" val="10001"/>
                  </a:ext>
                </a:extLst>
              </a:tr>
              <a:tr h="608620">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EE7E8"/>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EE7E8"/>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EE7E8"/>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EE7E8"/>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EE7E8"/>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EE7E8"/>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EE7E8"/>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EE7E8"/>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EE7E8"/>
                    </a:solidFill>
                  </a:tcPr>
                </a:tc>
                <a:extLst>
                  <a:ext uri="{0D108BD9-81ED-4DB2-BD59-A6C34878D82A}">
                    <a16:rowId xmlns:a16="http://schemas.microsoft.com/office/drawing/2014/main" val="10002"/>
                  </a:ext>
                </a:extLst>
              </a:tr>
              <a:tr h="608620">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tc>
                  <a:txBody>
                    <a:bodyPr/>
                    <a:lstStyle/>
                    <a:p>
                      <a:pPr algn="l">
                        <a:lnSpc>
                          <a:spcPts val="3240"/>
                        </a:lnSpc>
                        <a:defRPr/>
                      </a:pPr>
                      <a:r>
                        <a:rPr lang="en-US" sz="2700">
                          <a:solidFill>
                            <a:srgbClr val="000000"/>
                          </a:solidFill>
                          <a:latin typeface="Calibri (MS)"/>
                          <a:ea typeface="Calibri (MS)"/>
                          <a:cs typeface="Calibri (MS)"/>
                          <a:sym typeface="Calibri (MS)"/>
                        </a:rPr>
                        <a:t> </a:t>
                      </a:r>
                      <a:endParaRPr lang="en-US" sz="1100"/>
                    </a:p>
                  </a:txBody>
                  <a:tcPr marL="15434" marR="15434" marT="15434" marB="15434"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CCCE"/>
                    </a:solidFill>
                  </a:tcPr>
                </a:tc>
                <a:extLst>
                  <a:ext uri="{0D108BD9-81ED-4DB2-BD59-A6C34878D82A}">
                    <a16:rowId xmlns:a16="http://schemas.microsoft.com/office/drawing/2014/main" val="10003"/>
                  </a:ext>
                </a:extLst>
              </a:tr>
            </a:tbl>
          </a:graphicData>
        </a:graphic>
      </p:graphicFrame>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243" y="3721608"/>
            <a:ext cx="12820212" cy="4983857"/>
          </a:xfrm>
          <a:custGeom>
            <a:avLst/>
            <a:gdLst/>
            <a:ahLst/>
            <a:cxnLst/>
            <a:rect l="l" t="t" r="r" b="b"/>
            <a:pathLst>
              <a:path w="12820212" h="4983857">
                <a:moveTo>
                  <a:pt x="0" y="0"/>
                </a:moveTo>
                <a:lnTo>
                  <a:pt x="12820212" y="0"/>
                </a:lnTo>
                <a:lnTo>
                  <a:pt x="12820212" y="4983857"/>
                </a:lnTo>
                <a:lnTo>
                  <a:pt x="0" y="49838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848912" y="3721608"/>
            <a:ext cx="12668688" cy="4983857"/>
          </a:xfrm>
          <a:custGeom>
            <a:avLst/>
            <a:gdLst/>
            <a:ahLst/>
            <a:cxnLst/>
            <a:rect l="l" t="t" r="r" b="b"/>
            <a:pathLst>
              <a:path w="12820212" h="4983857">
                <a:moveTo>
                  <a:pt x="0" y="0"/>
                </a:moveTo>
                <a:lnTo>
                  <a:pt x="12820212" y="0"/>
                </a:lnTo>
                <a:lnTo>
                  <a:pt x="12820212" y="4983857"/>
                </a:lnTo>
                <a:lnTo>
                  <a:pt x="0" y="49838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6462437" y="411195"/>
            <a:ext cx="1221613" cy="534736"/>
            <a:chOff x="0" y="0"/>
            <a:chExt cx="1628818" cy="712982"/>
          </a:xfrm>
        </p:grpSpPr>
        <p:sp>
          <p:nvSpPr>
            <p:cNvPr id="5" name="Freeform 5"/>
            <p:cNvSpPr/>
            <p:nvPr/>
          </p:nvSpPr>
          <p:spPr>
            <a:xfrm>
              <a:off x="0" y="0"/>
              <a:ext cx="1628775" cy="712978"/>
            </a:xfrm>
            <a:custGeom>
              <a:avLst/>
              <a:gdLst/>
              <a:ahLst/>
              <a:cxnLst/>
              <a:rect l="l" t="t" r="r" b="b"/>
              <a:pathLst>
                <a:path w="1628775" h="712978">
                  <a:moveTo>
                    <a:pt x="0" y="0"/>
                  </a:moveTo>
                  <a:lnTo>
                    <a:pt x="1628775" y="0"/>
                  </a:lnTo>
                  <a:lnTo>
                    <a:pt x="1628775" y="712978"/>
                  </a:lnTo>
                  <a:lnTo>
                    <a:pt x="0" y="712978"/>
                  </a:lnTo>
                  <a:lnTo>
                    <a:pt x="0" y="0"/>
                  </a:lnTo>
                  <a:close/>
                </a:path>
              </a:pathLst>
            </a:custGeom>
            <a:blipFill>
              <a:blip r:embed="rId4"/>
              <a:stretch>
                <a:fillRect t="-201" r="-2" b="-201"/>
              </a:stretch>
            </a:blipFill>
          </p:spPr>
        </p:sp>
      </p:grpSp>
      <p:grpSp>
        <p:nvGrpSpPr>
          <p:cNvPr id="6" name="Group 6"/>
          <p:cNvGrpSpPr/>
          <p:nvPr/>
        </p:nvGrpSpPr>
        <p:grpSpPr>
          <a:xfrm>
            <a:off x="16462437" y="411195"/>
            <a:ext cx="1221613" cy="534736"/>
            <a:chOff x="0" y="0"/>
            <a:chExt cx="1628818" cy="712982"/>
          </a:xfrm>
        </p:grpSpPr>
        <p:sp>
          <p:nvSpPr>
            <p:cNvPr id="7" name="Freeform 7"/>
            <p:cNvSpPr/>
            <p:nvPr/>
          </p:nvSpPr>
          <p:spPr>
            <a:xfrm>
              <a:off x="0" y="0"/>
              <a:ext cx="1628775" cy="712978"/>
            </a:xfrm>
            <a:custGeom>
              <a:avLst/>
              <a:gdLst/>
              <a:ahLst/>
              <a:cxnLst/>
              <a:rect l="l" t="t" r="r" b="b"/>
              <a:pathLst>
                <a:path w="1628775" h="712978">
                  <a:moveTo>
                    <a:pt x="0" y="0"/>
                  </a:moveTo>
                  <a:lnTo>
                    <a:pt x="1628775" y="0"/>
                  </a:lnTo>
                  <a:lnTo>
                    <a:pt x="1628775" y="712978"/>
                  </a:lnTo>
                  <a:lnTo>
                    <a:pt x="0" y="712978"/>
                  </a:lnTo>
                  <a:lnTo>
                    <a:pt x="0" y="0"/>
                  </a:lnTo>
                  <a:close/>
                </a:path>
              </a:pathLst>
            </a:custGeom>
            <a:blipFill>
              <a:blip r:embed="rId4"/>
              <a:stretch>
                <a:fillRect t="-201" r="-2" b="-201"/>
              </a:stretch>
            </a:blipFill>
          </p:spPr>
        </p:sp>
      </p:grpSp>
      <p:grpSp>
        <p:nvGrpSpPr>
          <p:cNvPr id="8" name="Group 8"/>
          <p:cNvGrpSpPr/>
          <p:nvPr/>
        </p:nvGrpSpPr>
        <p:grpSpPr>
          <a:xfrm>
            <a:off x="14187954" y="168039"/>
            <a:ext cx="2150820" cy="818156"/>
            <a:chOff x="0" y="0"/>
            <a:chExt cx="2867760" cy="1090874"/>
          </a:xfrm>
        </p:grpSpPr>
        <p:sp>
          <p:nvSpPr>
            <p:cNvPr id="9" name="Freeform 9"/>
            <p:cNvSpPr/>
            <p:nvPr/>
          </p:nvSpPr>
          <p:spPr>
            <a:xfrm>
              <a:off x="0" y="0"/>
              <a:ext cx="2867787" cy="1090930"/>
            </a:xfrm>
            <a:custGeom>
              <a:avLst/>
              <a:gdLst/>
              <a:ahLst/>
              <a:cxnLst/>
              <a:rect l="l" t="t" r="r" b="b"/>
              <a:pathLst>
                <a:path w="2867787" h="1090930">
                  <a:moveTo>
                    <a:pt x="0" y="0"/>
                  </a:moveTo>
                  <a:lnTo>
                    <a:pt x="2867787" y="0"/>
                  </a:lnTo>
                  <a:lnTo>
                    <a:pt x="2867787" y="1090930"/>
                  </a:lnTo>
                  <a:lnTo>
                    <a:pt x="0" y="1090930"/>
                  </a:lnTo>
                  <a:lnTo>
                    <a:pt x="0" y="0"/>
                  </a:lnTo>
                  <a:close/>
                </a:path>
              </a:pathLst>
            </a:custGeom>
            <a:blipFill>
              <a:blip r:embed="rId5"/>
              <a:stretch>
                <a:fillRect t="-5"/>
              </a:stretch>
            </a:blipFill>
          </p:spPr>
        </p:sp>
      </p:grpSp>
      <p:grpSp>
        <p:nvGrpSpPr>
          <p:cNvPr id="10" name="Group 10"/>
          <p:cNvGrpSpPr/>
          <p:nvPr/>
        </p:nvGrpSpPr>
        <p:grpSpPr>
          <a:xfrm>
            <a:off x="8001000" y="4000500"/>
            <a:ext cx="2286000" cy="2286000"/>
            <a:chOff x="0" y="0"/>
            <a:chExt cx="3048000" cy="3048000"/>
          </a:xfrm>
        </p:grpSpPr>
        <p:sp>
          <p:nvSpPr>
            <p:cNvPr id="11" name="Freeform 11"/>
            <p:cNvSpPr/>
            <p:nvPr/>
          </p:nvSpPr>
          <p:spPr>
            <a:xfrm>
              <a:off x="0" y="0"/>
              <a:ext cx="3048000" cy="2946400"/>
            </a:xfrm>
            <a:custGeom>
              <a:avLst/>
              <a:gdLst/>
              <a:ahLst/>
              <a:cxnLst/>
              <a:rect l="l" t="t" r="r" b="b"/>
              <a:pathLst>
                <a:path w="3048000" h="2946400">
                  <a:moveTo>
                    <a:pt x="0" y="0"/>
                  </a:moveTo>
                  <a:lnTo>
                    <a:pt x="3048000" y="0"/>
                  </a:lnTo>
                  <a:lnTo>
                    <a:pt x="3048000" y="2946400"/>
                  </a:lnTo>
                  <a:lnTo>
                    <a:pt x="0" y="2946400"/>
                  </a:lnTo>
                  <a:close/>
                </a:path>
              </a:pathLst>
            </a:custGeom>
            <a:solidFill>
              <a:srgbClr val="FDF9B4"/>
            </a:solidFill>
          </p:spPr>
        </p:sp>
        <p:sp>
          <p:nvSpPr>
            <p:cNvPr id="12" name="Freeform 12"/>
            <p:cNvSpPr/>
            <p:nvPr/>
          </p:nvSpPr>
          <p:spPr>
            <a:xfrm>
              <a:off x="0" y="0"/>
              <a:ext cx="3048000" cy="3048000"/>
            </a:xfrm>
            <a:custGeom>
              <a:avLst/>
              <a:gdLst/>
              <a:ahLst/>
              <a:cxnLst/>
              <a:rect l="l" t="t" r="r" b="b"/>
              <a:pathLst>
                <a:path w="3048000" h="3048000">
                  <a:moveTo>
                    <a:pt x="0" y="2946400"/>
                  </a:moveTo>
                  <a:lnTo>
                    <a:pt x="3048000" y="2946400"/>
                  </a:lnTo>
                  <a:lnTo>
                    <a:pt x="2921000" y="3048000"/>
                  </a:lnTo>
                  <a:cubicBezTo>
                    <a:pt x="2921000" y="3048000"/>
                    <a:pt x="1930400" y="2971800"/>
                    <a:pt x="1828800" y="2971800"/>
                  </a:cubicBezTo>
                  <a:lnTo>
                    <a:pt x="1219200" y="2971800"/>
                  </a:lnTo>
                  <a:cubicBezTo>
                    <a:pt x="1117600" y="2971800"/>
                    <a:pt x="127000" y="3048000"/>
                    <a:pt x="127000" y="3048000"/>
                  </a:cubicBezTo>
                  <a:lnTo>
                    <a:pt x="0" y="2946400"/>
                  </a:lnTo>
                  <a:lnTo>
                    <a:pt x="0" y="0"/>
                  </a:lnTo>
                  <a:lnTo>
                    <a:pt x="3048000" y="0"/>
                  </a:lnTo>
                  <a:lnTo>
                    <a:pt x="3048000" y="2946400"/>
                  </a:lnTo>
                  <a:lnTo>
                    <a:pt x="12700" y="2946400"/>
                  </a:lnTo>
                  <a:lnTo>
                    <a:pt x="12700" y="2933700"/>
                  </a:lnTo>
                  <a:lnTo>
                    <a:pt x="3035300" y="2933700"/>
                  </a:lnTo>
                  <a:lnTo>
                    <a:pt x="3035300" y="12700"/>
                  </a:lnTo>
                  <a:lnTo>
                    <a:pt x="12700" y="12700"/>
                  </a:lnTo>
                  <a:lnTo>
                    <a:pt x="12700" y="2946400"/>
                  </a:lnTo>
                </a:path>
              </a:pathLst>
            </a:custGeom>
            <a:solidFill>
              <a:srgbClr val="394C60">
                <a:alpha val="784"/>
              </a:srgbClr>
            </a:solidFill>
          </p:spPr>
        </p:sp>
        <p:sp>
          <p:nvSpPr>
            <p:cNvPr id="13" name="TextBox 13"/>
            <p:cNvSpPr txBox="1"/>
            <p:nvPr/>
          </p:nvSpPr>
          <p:spPr>
            <a:xfrm>
              <a:off x="0" y="-38100"/>
              <a:ext cx="3048000" cy="2527300"/>
            </a:xfrm>
            <a:prstGeom prst="rect">
              <a:avLst/>
            </a:prstGeom>
          </p:spPr>
          <p:txBody>
            <a:bodyPr lIns="203200" tIns="203200" rIns="203200" bIns="203200" rtlCol="0" anchor="t"/>
            <a:lstStyle/>
            <a:p>
              <a:pPr algn="l">
                <a:lnSpc>
                  <a:spcPts val="1819"/>
                </a:lnSpc>
              </a:pPr>
              <a:r>
                <a:rPr lang="en-US" sz="1299">
                  <a:solidFill>
                    <a:srgbClr val="000000"/>
                  </a:solidFill>
                  <a:latin typeface="Open Sans"/>
                  <a:ea typeface="Open Sans"/>
                  <a:cs typeface="Open Sans"/>
                  <a:sym typeface="Open Sans"/>
                </a:rPr>
                <a:t>ep</a:t>
              </a:r>
            </a:p>
          </p:txBody>
        </p:sp>
      </p:grpSp>
      <p:sp>
        <p:nvSpPr>
          <p:cNvPr id="14" name="TextBox 14"/>
          <p:cNvSpPr txBox="1"/>
          <p:nvPr/>
        </p:nvSpPr>
        <p:spPr>
          <a:xfrm>
            <a:off x="1028700" y="6595027"/>
            <a:ext cx="3604202" cy="1009015"/>
          </a:xfrm>
          <a:prstGeom prst="rect">
            <a:avLst/>
          </a:prstGeom>
        </p:spPr>
        <p:txBody>
          <a:bodyPr lIns="0" tIns="0" rIns="0" bIns="0" rtlCol="0" anchor="t">
            <a:spAutoFit/>
          </a:bodyPr>
          <a:lstStyle/>
          <a:p>
            <a:pPr algn="ctr">
              <a:lnSpc>
                <a:spcPts val="2659"/>
              </a:lnSpc>
              <a:spcBef>
                <a:spcPct val="0"/>
              </a:spcBef>
            </a:pPr>
            <a:r>
              <a:rPr lang="en-US" sz="1899" b="1">
                <a:solidFill>
                  <a:srgbClr val="000000"/>
                </a:solidFill>
                <a:latin typeface="Canva Sans Bold"/>
                <a:ea typeface="Canva Sans Bold"/>
                <a:cs typeface="Canva Sans Bold"/>
                <a:sym typeface="Canva Sans Bold"/>
              </a:rPr>
              <a:t>Kebijakan umum Penyelenggaraan pelatihan Dasar CPNS</a:t>
            </a:r>
          </a:p>
        </p:txBody>
      </p:sp>
      <p:sp>
        <p:nvSpPr>
          <p:cNvPr id="15" name="TextBox 15"/>
          <p:cNvSpPr txBox="1"/>
          <p:nvPr/>
        </p:nvSpPr>
        <p:spPr>
          <a:xfrm>
            <a:off x="5372895" y="6281430"/>
            <a:ext cx="3324961" cy="2138494"/>
          </a:xfrm>
          <a:prstGeom prst="rect">
            <a:avLst/>
          </a:prstGeom>
        </p:spPr>
        <p:txBody>
          <a:bodyPr lIns="0" tIns="0" rIns="0" bIns="0" rtlCol="0" anchor="t">
            <a:spAutoFit/>
          </a:bodyPr>
          <a:lstStyle/>
          <a:p>
            <a:pPr algn="ctr">
              <a:lnSpc>
                <a:spcPts val="4212"/>
              </a:lnSpc>
              <a:spcBef>
                <a:spcPct val="0"/>
              </a:spcBef>
            </a:pPr>
            <a:r>
              <a:rPr lang="en-US" sz="3009" b="1">
                <a:solidFill>
                  <a:srgbClr val="BC1823"/>
                </a:solidFill>
                <a:latin typeface="Canva Sans Bold"/>
                <a:ea typeface="Canva Sans Bold"/>
                <a:cs typeface="Canva Sans Bold"/>
                <a:sym typeface="Canva Sans Bold"/>
              </a:rPr>
              <a:t>Konsep Dasar dan Tahapan Pembelajaran Aktualisasi</a:t>
            </a:r>
          </a:p>
        </p:txBody>
      </p:sp>
      <p:sp>
        <p:nvSpPr>
          <p:cNvPr id="16" name="TextBox 16"/>
          <p:cNvSpPr txBox="1"/>
          <p:nvPr/>
        </p:nvSpPr>
        <p:spPr>
          <a:xfrm>
            <a:off x="10107704" y="6693770"/>
            <a:ext cx="3019012" cy="1009015"/>
          </a:xfrm>
          <a:prstGeom prst="rect">
            <a:avLst/>
          </a:prstGeom>
        </p:spPr>
        <p:txBody>
          <a:bodyPr lIns="0" tIns="0" rIns="0" bIns="0" rtlCol="0" anchor="t">
            <a:spAutoFit/>
          </a:bodyPr>
          <a:lstStyle/>
          <a:p>
            <a:pPr algn="ctr">
              <a:lnSpc>
                <a:spcPts val="2659"/>
              </a:lnSpc>
              <a:spcBef>
                <a:spcPct val="0"/>
              </a:spcBef>
            </a:pPr>
            <a:r>
              <a:rPr lang="en-US" sz="1899" b="1">
                <a:solidFill>
                  <a:srgbClr val="000000"/>
                </a:solidFill>
                <a:latin typeface="Canva Sans Bold"/>
                <a:ea typeface="Canva Sans Bold"/>
                <a:cs typeface="Canva Sans Bold"/>
                <a:sym typeface="Canva Sans Bold"/>
              </a:rPr>
              <a:t>Kertas Kerja Rancangan Aktualisasi dan Laporan Aktualisasi</a:t>
            </a:r>
          </a:p>
        </p:txBody>
      </p:sp>
      <p:sp>
        <p:nvSpPr>
          <p:cNvPr id="17" name="TextBox 17"/>
          <p:cNvSpPr txBox="1"/>
          <p:nvPr/>
        </p:nvSpPr>
        <p:spPr>
          <a:xfrm>
            <a:off x="2132348" y="2036083"/>
            <a:ext cx="13131016" cy="516167"/>
          </a:xfrm>
          <a:prstGeom prst="rect">
            <a:avLst/>
          </a:prstGeom>
        </p:spPr>
        <p:txBody>
          <a:bodyPr lIns="0" tIns="0" rIns="0" bIns="0" rtlCol="0" anchor="t">
            <a:spAutoFit/>
          </a:bodyPr>
          <a:lstStyle/>
          <a:p>
            <a:pPr algn="ctr">
              <a:lnSpc>
                <a:spcPts val="4339"/>
              </a:lnSpc>
              <a:spcBef>
                <a:spcPct val="0"/>
              </a:spcBef>
            </a:pPr>
            <a:r>
              <a:rPr lang="en-US" sz="3099" b="1" dirty="0">
                <a:solidFill>
                  <a:srgbClr val="000000"/>
                </a:solidFill>
                <a:latin typeface="Canva Sans Bold"/>
                <a:ea typeface="Canva Sans Bold"/>
                <a:cs typeface="Canva Sans Bold"/>
                <a:sym typeface="Canva Sans Bold"/>
              </a:rPr>
              <a:t>MATERI PEMBEKALAN MENTOR PADA PELATIHAN DASAR CPNS</a:t>
            </a:r>
          </a:p>
        </p:txBody>
      </p:sp>
      <p:sp>
        <p:nvSpPr>
          <p:cNvPr id="18" name="TextBox 18"/>
          <p:cNvSpPr txBox="1"/>
          <p:nvPr/>
        </p:nvSpPr>
        <p:spPr>
          <a:xfrm>
            <a:off x="14090421" y="6717900"/>
            <a:ext cx="3625816" cy="675640"/>
          </a:xfrm>
          <a:prstGeom prst="rect">
            <a:avLst/>
          </a:prstGeom>
        </p:spPr>
        <p:txBody>
          <a:bodyPr lIns="0" tIns="0" rIns="0" bIns="0" rtlCol="0" anchor="t">
            <a:spAutoFit/>
          </a:bodyPr>
          <a:lstStyle/>
          <a:p>
            <a:pPr algn="ctr">
              <a:lnSpc>
                <a:spcPts val="2659"/>
              </a:lnSpc>
              <a:spcBef>
                <a:spcPct val="0"/>
              </a:spcBef>
            </a:pPr>
            <a:r>
              <a:rPr lang="en-US" sz="1899" b="1" dirty="0" err="1">
                <a:solidFill>
                  <a:srgbClr val="000000"/>
                </a:solidFill>
                <a:latin typeface="Canva Sans Bold"/>
                <a:ea typeface="Canva Sans Bold"/>
                <a:cs typeface="Canva Sans Bold"/>
                <a:sym typeface="Canva Sans Bold"/>
              </a:rPr>
              <a:t>Instrumen</a:t>
            </a:r>
            <a:r>
              <a:rPr lang="en-US" sz="1899" b="1" dirty="0">
                <a:solidFill>
                  <a:srgbClr val="000000"/>
                </a:solidFill>
                <a:latin typeface="Canva Sans Bold"/>
                <a:ea typeface="Canva Sans Bold"/>
                <a:cs typeface="Canva Sans Bold"/>
                <a:sym typeface="Canva Sans Bold"/>
              </a:rPr>
              <a:t> </a:t>
            </a:r>
            <a:r>
              <a:rPr lang="en-US" sz="1899" b="1" dirty="0" err="1">
                <a:solidFill>
                  <a:srgbClr val="000000"/>
                </a:solidFill>
                <a:latin typeface="Canva Sans Bold"/>
                <a:ea typeface="Canva Sans Bold"/>
                <a:cs typeface="Canva Sans Bold"/>
                <a:sym typeface="Canva Sans Bold"/>
              </a:rPr>
              <a:t>pembimbingan</a:t>
            </a:r>
            <a:r>
              <a:rPr lang="en-US" sz="1899" b="1" dirty="0">
                <a:solidFill>
                  <a:srgbClr val="000000"/>
                </a:solidFill>
                <a:latin typeface="Canva Sans Bold"/>
                <a:ea typeface="Canva Sans Bold"/>
                <a:cs typeface="Canva Sans Bold"/>
                <a:sym typeface="Canva Sans Bold"/>
              </a:rPr>
              <a:t> Coach dan Mentor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grpSp>
        <p:nvGrpSpPr>
          <p:cNvPr id="3" name="Group 3"/>
          <p:cNvGrpSpPr/>
          <p:nvPr/>
        </p:nvGrpSpPr>
        <p:grpSpPr>
          <a:xfrm>
            <a:off x="4512364" y="9929589"/>
            <a:ext cx="14451496" cy="874644"/>
            <a:chOff x="0" y="0"/>
            <a:chExt cx="19268662" cy="1166192"/>
          </a:xfrm>
        </p:grpSpPr>
        <p:sp>
          <p:nvSpPr>
            <p:cNvPr id="4" name="Freeform 4"/>
            <p:cNvSpPr/>
            <p:nvPr/>
          </p:nvSpPr>
          <p:spPr>
            <a:xfrm>
              <a:off x="0" y="0"/>
              <a:ext cx="19268694" cy="1166241"/>
            </a:xfrm>
            <a:custGeom>
              <a:avLst/>
              <a:gdLst/>
              <a:ahLst/>
              <a:cxnLst/>
              <a:rect l="l" t="t" r="r" b="b"/>
              <a:pathLst>
                <a:path w="19268694" h="1166241">
                  <a:moveTo>
                    <a:pt x="0" y="1166241"/>
                  </a:moveTo>
                  <a:lnTo>
                    <a:pt x="1033653" y="0"/>
                  </a:lnTo>
                  <a:lnTo>
                    <a:pt x="19268694" y="0"/>
                  </a:lnTo>
                  <a:lnTo>
                    <a:pt x="18235040" y="1166241"/>
                  </a:lnTo>
                  <a:close/>
                </a:path>
              </a:pathLst>
            </a:custGeom>
            <a:solidFill>
              <a:srgbClr val="B42B2D"/>
            </a:solidFill>
          </p:spPr>
        </p:sp>
      </p:grpSp>
      <p:grpSp>
        <p:nvGrpSpPr>
          <p:cNvPr id="5" name="Group 5"/>
          <p:cNvGrpSpPr/>
          <p:nvPr/>
        </p:nvGrpSpPr>
        <p:grpSpPr>
          <a:xfrm>
            <a:off x="-969264" y="10066474"/>
            <a:ext cx="6000451" cy="874644"/>
            <a:chOff x="0" y="0"/>
            <a:chExt cx="8000602" cy="1166192"/>
          </a:xfrm>
        </p:grpSpPr>
        <p:sp>
          <p:nvSpPr>
            <p:cNvPr id="6" name="Freeform 6"/>
            <p:cNvSpPr/>
            <p:nvPr/>
          </p:nvSpPr>
          <p:spPr>
            <a:xfrm>
              <a:off x="0" y="0"/>
              <a:ext cx="8000619" cy="1166241"/>
            </a:xfrm>
            <a:custGeom>
              <a:avLst/>
              <a:gdLst/>
              <a:ahLst/>
              <a:cxnLst/>
              <a:rect l="l" t="t" r="r" b="b"/>
              <a:pathLst>
                <a:path w="8000619" h="1166241">
                  <a:moveTo>
                    <a:pt x="0" y="1166241"/>
                  </a:moveTo>
                  <a:lnTo>
                    <a:pt x="1033653" y="0"/>
                  </a:lnTo>
                  <a:lnTo>
                    <a:pt x="8000619" y="0"/>
                  </a:lnTo>
                  <a:lnTo>
                    <a:pt x="6966966" y="1166241"/>
                  </a:lnTo>
                  <a:close/>
                </a:path>
              </a:pathLst>
            </a:custGeom>
            <a:solidFill>
              <a:srgbClr val="222324"/>
            </a:solidFill>
          </p:spPr>
        </p:sp>
      </p:grpSp>
      <p:sp>
        <p:nvSpPr>
          <p:cNvPr id="7" name="Freeform 7"/>
          <p:cNvSpPr/>
          <p:nvPr/>
        </p:nvSpPr>
        <p:spPr>
          <a:xfrm>
            <a:off x="557522" y="33663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3"/>
            <a:stretch>
              <a:fillRect t="-743" b="-743"/>
            </a:stretch>
          </a:blipFill>
        </p:spPr>
      </p:sp>
      <p:sp>
        <p:nvSpPr>
          <p:cNvPr id="8" name="Freeform 8"/>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sp>
        <p:nvSpPr>
          <p:cNvPr id="9" name="Freeform 9"/>
          <p:cNvSpPr/>
          <p:nvPr/>
        </p:nvSpPr>
        <p:spPr>
          <a:xfrm>
            <a:off x="14187954" y="168039"/>
            <a:ext cx="2150820" cy="818156"/>
          </a:xfrm>
          <a:custGeom>
            <a:avLst/>
            <a:gdLst/>
            <a:ahLst/>
            <a:cxnLst/>
            <a:rect l="l" t="t" r="r" b="b"/>
            <a:pathLst>
              <a:path w="2150820" h="818156">
                <a:moveTo>
                  <a:pt x="0" y="0"/>
                </a:moveTo>
                <a:lnTo>
                  <a:pt x="2150820" y="0"/>
                </a:lnTo>
                <a:lnTo>
                  <a:pt x="2150820" y="818155"/>
                </a:lnTo>
                <a:lnTo>
                  <a:pt x="0" y="818155"/>
                </a:lnTo>
                <a:lnTo>
                  <a:pt x="0" y="0"/>
                </a:lnTo>
                <a:close/>
              </a:path>
            </a:pathLst>
          </a:custGeom>
          <a:blipFill>
            <a:blip r:embed="rId4"/>
            <a:stretch>
              <a:fillRect t="-85" b="-85"/>
            </a:stretch>
          </a:blipFill>
        </p:spPr>
      </p:sp>
      <p:grpSp>
        <p:nvGrpSpPr>
          <p:cNvPr id="10" name="Group 10"/>
          <p:cNvGrpSpPr/>
          <p:nvPr/>
        </p:nvGrpSpPr>
        <p:grpSpPr>
          <a:xfrm>
            <a:off x="3374301" y="877515"/>
            <a:ext cx="9858207" cy="1209849"/>
            <a:chOff x="0" y="0"/>
            <a:chExt cx="13144276" cy="1613132"/>
          </a:xfrm>
        </p:grpSpPr>
        <p:sp>
          <p:nvSpPr>
            <p:cNvPr id="11" name="Freeform 11"/>
            <p:cNvSpPr/>
            <p:nvPr/>
          </p:nvSpPr>
          <p:spPr>
            <a:xfrm>
              <a:off x="12700" y="12700"/>
              <a:ext cx="13118846" cy="1587754"/>
            </a:xfrm>
            <a:custGeom>
              <a:avLst/>
              <a:gdLst/>
              <a:ahLst/>
              <a:cxnLst/>
              <a:rect l="l" t="t" r="r" b="b"/>
              <a:pathLst>
                <a:path w="13118846" h="1587754">
                  <a:moveTo>
                    <a:pt x="0" y="264668"/>
                  </a:moveTo>
                  <a:cubicBezTo>
                    <a:pt x="0" y="118491"/>
                    <a:pt x="120142" y="0"/>
                    <a:pt x="268351" y="0"/>
                  </a:cubicBezTo>
                  <a:lnTo>
                    <a:pt x="12850495" y="0"/>
                  </a:lnTo>
                  <a:cubicBezTo>
                    <a:pt x="12998704" y="0"/>
                    <a:pt x="13118846" y="118491"/>
                    <a:pt x="13118846" y="264668"/>
                  </a:cubicBezTo>
                  <a:lnTo>
                    <a:pt x="13118846" y="1323086"/>
                  </a:lnTo>
                  <a:cubicBezTo>
                    <a:pt x="13118846" y="1469263"/>
                    <a:pt x="12998704" y="1587754"/>
                    <a:pt x="12850495" y="1587754"/>
                  </a:cubicBezTo>
                  <a:lnTo>
                    <a:pt x="268351" y="1587754"/>
                  </a:lnTo>
                  <a:cubicBezTo>
                    <a:pt x="120142" y="1587754"/>
                    <a:pt x="0" y="1469263"/>
                    <a:pt x="0" y="1323086"/>
                  </a:cubicBezTo>
                  <a:close/>
                </a:path>
              </a:pathLst>
            </a:custGeom>
            <a:solidFill>
              <a:srgbClr val="96212C"/>
            </a:solidFill>
          </p:spPr>
        </p:sp>
        <p:sp>
          <p:nvSpPr>
            <p:cNvPr id="12" name="Freeform 12"/>
            <p:cNvSpPr/>
            <p:nvPr/>
          </p:nvSpPr>
          <p:spPr>
            <a:xfrm>
              <a:off x="0" y="0"/>
              <a:ext cx="13144246" cy="1613154"/>
            </a:xfrm>
            <a:custGeom>
              <a:avLst/>
              <a:gdLst/>
              <a:ahLst/>
              <a:cxnLst/>
              <a:rect l="l" t="t" r="r" b="b"/>
              <a:pathLst>
                <a:path w="13144246" h="1613154">
                  <a:moveTo>
                    <a:pt x="0" y="277368"/>
                  </a:moveTo>
                  <a:cubicBezTo>
                    <a:pt x="0" y="123952"/>
                    <a:pt x="125984" y="0"/>
                    <a:pt x="281051" y="0"/>
                  </a:cubicBezTo>
                  <a:lnTo>
                    <a:pt x="12863195" y="0"/>
                  </a:lnTo>
                  <a:lnTo>
                    <a:pt x="12863195" y="12700"/>
                  </a:lnTo>
                  <a:lnTo>
                    <a:pt x="12863195" y="0"/>
                  </a:lnTo>
                  <a:cubicBezTo>
                    <a:pt x="13018261" y="0"/>
                    <a:pt x="13144246" y="123952"/>
                    <a:pt x="13144246" y="277368"/>
                  </a:cubicBezTo>
                  <a:lnTo>
                    <a:pt x="13131546" y="277368"/>
                  </a:lnTo>
                  <a:lnTo>
                    <a:pt x="13144246" y="277368"/>
                  </a:lnTo>
                  <a:lnTo>
                    <a:pt x="13144246" y="1335786"/>
                  </a:lnTo>
                  <a:lnTo>
                    <a:pt x="13131546" y="1335786"/>
                  </a:lnTo>
                  <a:lnTo>
                    <a:pt x="13144246" y="1335786"/>
                  </a:lnTo>
                  <a:cubicBezTo>
                    <a:pt x="13144246" y="1489075"/>
                    <a:pt x="13018261" y="1613154"/>
                    <a:pt x="12863195" y="1613154"/>
                  </a:cubicBezTo>
                  <a:lnTo>
                    <a:pt x="12863195" y="1600454"/>
                  </a:lnTo>
                  <a:lnTo>
                    <a:pt x="12863195" y="1613154"/>
                  </a:lnTo>
                  <a:lnTo>
                    <a:pt x="281051" y="1613154"/>
                  </a:lnTo>
                  <a:lnTo>
                    <a:pt x="281051" y="1600454"/>
                  </a:lnTo>
                  <a:lnTo>
                    <a:pt x="281051" y="1613154"/>
                  </a:lnTo>
                  <a:cubicBezTo>
                    <a:pt x="125984" y="1613154"/>
                    <a:pt x="0" y="1489075"/>
                    <a:pt x="0" y="1335786"/>
                  </a:cubicBezTo>
                  <a:lnTo>
                    <a:pt x="0" y="277368"/>
                  </a:lnTo>
                  <a:lnTo>
                    <a:pt x="12700" y="277368"/>
                  </a:lnTo>
                  <a:lnTo>
                    <a:pt x="0" y="277368"/>
                  </a:lnTo>
                  <a:moveTo>
                    <a:pt x="25400" y="277368"/>
                  </a:moveTo>
                  <a:lnTo>
                    <a:pt x="25400" y="1335786"/>
                  </a:lnTo>
                  <a:lnTo>
                    <a:pt x="12700" y="1335786"/>
                  </a:lnTo>
                  <a:lnTo>
                    <a:pt x="25400" y="1335786"/>
                  </a:lnTo>
                  <a:cubicBezTo>
                    <a:pt x="25400" y="1474724"/>
                    <a:pt x="139700" y="1587754"/>
                    <a:pt x="281051" y="1587754"/>
                  </a:cubicBezTo>
                  <a:lnTo>
                    <a:pt x="12863195" y="1587754"/>
                  </a:lnTo>
                  <a:cubicBezTo>
                    <a:pt x="13004546" y="1587754"/>
                    <a:pt x="13118846" y="1474851"/>
                    <a:pt x="13118846" y="1335786"/>
                  </a:cubicBezTo>
                  <a:lnTo>
                    <a:pt x="13118846" y="277368"/>
                  </a:lnTo>
                  <a:cubicBezTo>
                    <a:pt x="13118846" y="138430"/>
                    <a:pt x="13004546" y="25400"/>
                    <a:pt x="12863195" y="25400"/>
                  </a:cubicBezTo>
                  <a:lnTo>
                    <a:pt x="281051" y="25400"/>
                  </a:lnTo>
                  <a:lnTo>
                    <a:pt x="281051" y="12700"/>
                  </a:lnTo>
                  <a:lnTo>
                    <a:pt x="281051" y="25400"/>
                  </a:lnTo>
                  <a:cubicBezTo>
                    <a:pt x="139700" y="25400"/>
                    <a:pt x="25400" y="138303"/>
                    <a:pt x="25400" y="277368"/>
                  </a:cubicBezTo>
                  <a:close/>
                </a:path>
              </a:pathLst>
            </a:custGeom>
            <a:solidFill>
              <a:srgbClr val="B60D26"/>
            </a:solidFill>
          </p:spPr>
        </p:sp>
        <p:sp>
          <p:nvSpPr>
            <p:cNvPr id="13" name="TextBox 13"/>
            <p:cNvSpPr txBox="1"/>
            <p:nvPr/>
          </p:nvSpPr>
          <p:spPr>
            <a:xfrm>
              <a:off x="0" y="76200"/>
              <a:ext cx="13144276" cy="1536932"/>
            </a:xfrm>
            <a:prstGeom prst="rect">
              <a:avLst/>
            </a:prstGeom>
          </p:spPr>
          <p:txBody>
            <a:bodyPr lIns="50800" tIns="50800" rIns="50800" bIns="50800" rtlCol="0" anchor="ctr"/>
            <a:lstStyle/>
            <a:p>
              <a:pPr algn="ctr">
                <a:lnSpc>
                  <a:spcPts val="3419"/>
                </a:lnSpc>
              </a:pPr>
              <a:r>
                <a:rPr lang="en-US" sz="3600" b="1" spc="-22">
                  <a:solidFill>
                    <a:srgbClr val="FFFF00"/>
                  </a:solidFill>
                  <a:latin typeface="Roboto Bold"/>
                  <a:ea typeface="Roboto Bold"/>
                  <a:cs typeface="Roboto Bold"/>
                  <a:sym typeface="Roboto Bold"/>
                </a:rPr>
                <a:t>MATRIKS REKALIPULASI RENCANA HABITUASI AGENDA 2</a:t>
              </a:r>
            </a:p>
          </p:txBody>
        </p:sp>
      </p:grpSp>
      <p:graphicFrame>
        <p:nvGraphicFramePr>
          <p:cNvPr id="14" name="Table 14"/>
          <p:cNvGraphicFramePr>
            <a:graphicFrameLocks noGrp="1"/>
          </p:cNvGraphicFramePr>
          <p:nvPr/>
        </p:nvGraphicFramePr>
        <p:xfrm>
          <a:off x="2794272" y="2485456"/>
          <a:ext cx="12325351" cy="5772147"/>
        </p:xfrm>
        <a:graphic>
          <a:graphicData uri="http://schemas.openxmlformats.org/drawingml/2006/table">
            <a:tbl>
              <a:tblPr/>
              <a:tblGrid>
                <a:gridCol w="874942">
                  <a:extLst>
                    <a:ext uri="{9D8B030D-6E8A-4147-A177-3AD203B41FA5}">
                      <a16:colId xmlns:a16="http://schemas.microsoft.com/office/drawing/2014/main" val="20000"/>
                    </a:ext>
                  </a:extLst>
                </a:gridCol>
                <a:gridCol w="4634779">
                  <a:extLst>
                    <a:ext uri="{9D8B030D-6E8A-4147-A177-3AD203B41FA5}">
                      <a16:colId xmlns:a16="http://schemas.microsoft.com/office/drawing/2014/main" val="20001"/>
                    </a:ext>
                  </a:extLst>
                </a:gridCol>
                <a:gridCol w="949247">
                  <a:extLst>
                    <a:ext uri="{9D8B030D-6E8A-4147-A177-3AD203B41FA5}">
                      <a16:colId xmlns:a16="http://schemas.microsoft.com/office/drawing/2014/main" val="20002"/>
                    </a:ext>
                  </a:extLst>
                </a:gridCol>
                <a:gridCol w="822000">
                  <a:extLst>
                    <a:ext uri="{9D8B030D-6E8A-4147-A177-3AD203B41FA5}">
                      <a16:colId xmlns:a16="http://schemas.microsoft.com/office/drawing/2014/main" val="20003"/>
                    </a:ext>
                  </a:extLst>
                </a:gridCol>
                <a:gridCol w="885158">
                  <a:extLst>
                    <a:ext uri="{9D8B030D-6E8A-4147-A177-3AD203B41FA5}">
                      <a16:colId xmlns:a16="http://schemas.microsoft.com/office/drawing/2014/main" val="20004"/>
                    </a:ext>
                  </a:extLst>
                </a:gridCol>
                <a:gridCol w="885158">
                  <a:extLst>
                    <a:ext uri="{9D8B030D-6E8A-4147-A177-3AD203B41FA5}">
                      <a16:colId xmlns:a16="http://schemas.microsoft.com/office/drawing/2014/main" val="20005"/>
                    </a:ext>
                  </a:extLst>
                </a:gridCol>
                <a:gridCol w="3274067">
                  <a:extLst>
                    <a:ext uri="{9D8B030D-6E8A-4147-A177-3AD203B41FA5}">
                      <a16:colId xmlns:a16="http://schemas.microsoft.com/office/drawing/2014/main" val="20006"/>
                    </a:ext>
                  </a:extLst>
                </a:gridCol>
              </a:tblGrid>
              <a:tr h="546011">
                <a:tc rowSpan="2">
                  <a:txBody>
                    <a:bodyPr/>
                    <a:lstStyle/>
                    <a:p>
                      <a:pPr algn="l">
                        <a:lnSpc>
                          <a:spcPts val="3240"/>
                        </a:lnSpc>
                        <a:defRPr/>
                      </a:pPr>
                      <a:endParaRPr lang="en-US" sz="1100"/>
                    </a:p>
                    <a:p>
                      <a:pPr algn="l">
                        <a:lnSpc>
                          <a:spcPts val="3240"/>
                        </a:lnSpc>
                      </a:pPr>
                      <a:r>
                        <a:rPr lang="en-US" sz="2700" b="1" spc="60">
                          <a:solidFill>
                            <a:srgbClr val="FFFFFF"/>
                          </a:solidFill>
                          <a:latin typeface="Tahoma Bold"/>
                          <a:ea typeface="Tahoma Bold"/>
                          <a:cs typeface="Tahoma Bold"/>
                          <a:sym typeface="Tahoma Bold"/>
                        </a:rPr>
                        <a:t>No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ts val="3240"/>
                        </a:lnSpc>
                        <a:defRPr/>
                      </a:pPr>
                      <a:endParaRPr lang="en-US" sz="1100"/>
                    </a:p>
                    <a:p>
                      <a:pPr algn="l">
                        <a:lnSpc>
                          <a:spcPts val="3240"/>
                        </a:lnSpc>
                      </a:pPr>
                      <a:r>
                        <a:rPr lang="en-US" sz="2700" b="1" spc="7">
                          <a:solidFill>
                            <a:srgbClr val="FFFFFF"/>
                          </a:solidFill>
                          <a:latin typeface="Tahoma Bold"/>
                          <a:ea typeface="Tahoma Bold"/>
                          <a:cs typeface="Tahoma Bold"/>
                          <a:sym typeface="Tahoma Bold"/>
                        </a:rPr>
                        <a:t>Mata Pelatihan (MP)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l">
                        <a:lnSpc>
                          <a:spcPts val="3240"/>
                        </a:lnSpc>
                        <a:defRPr/>
                      </a:pPr>
                      <a:r>
                        <a:rPr lang="en-US" sz="2700" b="1" spc="-22">
                          <a:solidFill>
                            <a:srgbClr val="FFFFFF"/>
                          </a:solidFill>
                          <a:latin typeface="Tahoma Bold"/>
                          <a:ea typeface="Tahoma Bold"/>
                          <a:cs typeface="Tahoma Bold"/>
                          <a:sym typeface="Tahoma Bold"/>
                        </a:rPr>
                        <a:t>Kegiatan</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AF"/>
                    </a:solidFill>
                  </a:tcPr>
                </a:tc>
                <a:tc hMerge="1">
                  <a:txBody>
                    <a:bodyPr/>
                    <a:lstStyle/>
                    <a:p>
                      <a:pPr algn="l">
                        <a:lnSpc>
                          <a:spcPts val="3240"/>
                        </a:lnSpc>
                        <a:defRPr/>
                      </a:pPr>
                      <a:r>
                        <a:rPr lang="en-US" sz="2700" b="1" spc="-22">
                          <a:solidFill>
                            <a:srgbClr val="FFFFFF"/>
                          </a:solidFill>
                          <a:latin typeface="Tahoma Bold"/>
                          <a:ea typeface="Tahoma Bold"/>
                          <a:cs typeface="Tahoma Bold"/>
                          <a:sym typeface="Tahoma Bold"/>
                        </a:rPr>
                        <a:t>Kegiatan</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AF"/>
                    </a:solidFill>
                  </a:tcPr>
                </a:tc>
                <a:tc hMerge="1">
                  <a:txBody>
                    <a:bodyPr/>
                    <a:lstStyle/>
                    <a:p>
                      <a:pPr algn="l">
                        <a:lnSpc>
                          <a:spcPts val="3240"/>
                        </a:lnSpc>
                        <a:defRPr/>
                      </a:pPr>
                      <a:r>
                        <a:rPr lang="en-US" sz="2700" b="1" spc="-22">
                          <a:solidFill>
                            <a:srgbClr val="FFFFFF"/>
                          </a:solidFill>
                          <a:latin typeface="Tahoma Bold"/>
                          <a:ea typeface="Tahoma Bold"/>
                          <a:cs typeface="Tahoma Bold"/>
                          <a:sym typeface="Tahoma Bold"/>
                        </a:rPr>
                        <a:t>Kegiatan</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AF"/>
                    </a:solidFill>
                  </a:tcPr>
                </a:tc>
                <a:tc hMerge="1">
                  <a:txBody>
                    <a:bodyPr/>
                    <a:lstStyle/>
                    <a:p>
                      <a:pPr algn="l">
                        <a:lnSpc>
                          <a:spcPts val="3240"/>
                        </a:lnSpc>
                        <a:defRPr/>
                      </a:pPr>
                      <a:r>
                        <a:rPr lang="en-US" sz="2700" b="1" spc="-22">
                          <a:solidFill>
                            <a:srgbClr val="FFFFFF"/>
                          </a:solidFill>
                          <a:latin typeface="Tahoma Bold"/>
                          <a:ea typeface="Tahoma Bold"/>
                          <a:cs typeface="Tahoma Bold"/>
                          <a:sym typeface="Tahoma Bold"/>
                        </a:rPr>
                        <a:t>Kegiatan</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AF"/>
                    </a:solidFill>
                  </a:tcPr>
                </a:tc>
                <a:tc rowSpan="2">
                  <a:txBody>
                    <a:bodyPr/>
                    <a:lstStyle/>
                    <a:p>
                      <a:pPr algn="ctr">
                        <a:lnSpc>
                          <a:spcPts val="3240"/>
                        </a:lnSpc>
                        <a:defRPr/>
                      </a:pPr>
                      <a:r>
                        <a:rPr lang="en-US" sz="2700" b="1">
                          <a:solidFill>
                            <a:srgbClr val="000000"/>
                          </a:solidFill>
                          <a:latin typeface="Tahoma Bold"/>
                          <a:ea typeface="Tahoma Bold"/>
                          <a:cs typeface="Tahoma Bold"/>
                          <a:sym typeface="Tahoma Bold"/>
                        </a:rPr>
                        <a:t>Jumlah  Aktualisasi per  MP</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1288">
                <a:tc vMerge="1">
                  <a:txBody>
                    <a:bodyPr/>
                    <a:lstStyle/>
                    <a:p>
                      <a:pPr algn="l">
                        <a:lnSpc>
                          <a:spcPts val="3240"/>
                        </a:lnSpc>
                        <a:defRPr/>
                      </a:pPr>
                      <a:endParaRPr lang="en-US" sz="1100"/>
                    </a:p>
                    <a:p>
                      <a:pPr algn="l">
                        <a:lnSpc>
                          <a:spcPts val="3240"/>
                        </a:lnSpc>
                      </a:pPr>
                      <a:r>
                        <a:rPr lang="en-US" sz="2700" b="1" spc="60">
                          <a:solidFill>
                            <a:srgbClr val="FFFFFF"/>
                          </a:solidFill>
                          <a:latin typeface="Tahoma Bold"/>
                          <a:ea typeface="Tahoma Bold"/>
                          <a:cs typeface="Tahoma Bold"/>
                          <a:sym typeface="Tahoma Bold"/>
                        </a:rPr>
                        <a:t>No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l">
                        <a:lnSpc>
                          <a:spcPts val="3240"/>
                        </a:lnSpc>
                        <a:defRPr/>
                      </a:pPr>
                      <a:endParaRPr lang="en-US" sz="1100"/>
                    </a:p>
                    <a:p>
                      <a:pPr algn="l">
                        <a:lnSpc>
                          <a:spcPts val="3240"/>
                        </a:lnSpc>
                      </a:pPr>
                      <a:r>
                        <a:rPr lang="en-US" sz="2700" b="1" spc="7">
                          <a:solidFill>
                            <a:srgbClr val="FFFFFF"/>
                          </a:solidFill>
                          <a:latin typeface="Tahoma Bold"/>
                          <a:ea typeface="Tahoma Bold"/>
                          <a:cs typeface="Tahoma Bold"/>
                          <a:sym typeface="Tahoma Bold"/>
                        </a:rPr>
                        <a:t>Mata Pelatihan (MP)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240"/>
                        </a:lnSpc>
                        <a:defRPr/>
                      </a:pPr>
                      <a:r>
                        <a:rPr lang="en-US" sz="2700" b="1">
                          <a:solidFill>
                            <a:srgbClr val="FFFFFF"/>
                          </a:solidFill>
                          <a:latin typeface="Tahoma Bold"/>
                          <a:ea typeface="Tahoma Bold"/>
                          <a:cs typeface="Tahoma Bold"/>
                          <a:sym typeface="Tahoma Bold"/>
                        </a:rPr>
                        <a:t>1</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AF"/>
                    </a:solidFill>
                  </a:tcPr>
                </a:tc>
                <a:tc>
                  <a:txBody>
                    <a:bodyPr/>
                    <a:lstStyle/>
                    <a:p>
                      <a:pPr algn="ctr">
                        <a:lnSpc>
                          <a:spcPts val="3240"/>
                        </a:lnSpc>
                        <a:defRPr/>
                      </a:pPr>
                      <a:r>
                        <a:rPr lang="en-US" sz="2700" b="1">
                          <a:solidFill>
                            <a:srgbClr val="FFFFFF"/>
                          </a:solidFill>
                          <a:latin typeface="Tahoma Bold"/>
                          <a:ea typeface="Tahoma Bold"/>
                          <a:cs typeface="Tahoma Bold"/>
                          <a:sym typeface="Tahoma Bold"/>
                        </a:rPr>
                        <a:t>2</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AF"/>
                    </a:solidFill>
                  </a:tcPr>
                </a:tc>
                <a:tc>
                  <a:txBody>
                    <a:bodyPr/>
                    <a:lstStyle/>
                    <a:p>
                      <a:pPr algn="ctr">
                        <a:lnSpc>
                          <a:spcPts val="3240"/>
                        </a:lnSpc>
                        <a:defRPr/>
                      </a:pPr>
                      <a:r>
                        <a:rPr lang="en-US" sz="2700" b="1">
                          <a:solidFill>
                            <a:srgbClr val="FFFFFF"/>
                          </a:solidFill>
                          <a:latin typeface="Tahoma Bold"/>
                          <a:ea typeface="Tahoma Bold"/>
                          <a:cs typeface="Tahoma Bold"/>
                          <a:sym typeface="Tahoma Bold"/>
                        </a:rPr>
                        <a:t>3</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AF"/>
                    </a:solidFill>
                  </a:tcPr>
                </a:tc>
                <a:tc>
                  <a:txBody>
                    <a:bodyPr/>
                    <a:lstStyle/>
                    <a:p>
                      <a:pPr algn="ctr">
                        <a:lnSpc>
                          <a:spcPts val="3240"/>
                        </a:lnSpc>
                        <a:defRPr/>
                      </a:pPr>
                      <a:r>
                        <a:rPr lang="en-US" sz="2700" b="1">
                          <a:solidFill>
                            <a:srgbClr val="FFFFFF"/>
                          </a:solidFill>
                          <a:latin typeface="Tahoma Bold"/>
                          <a:ea typeface="Tahoma Bold"/>
                          <a:cs typeface="Tahoma Bold"/>
                          <a:sym typeface="Tahoma Bold"/>
                        </a:rPr>
                        <a:t>4</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AF"/>
                    </a:solidFill>
                  </a:tcPr>
                </a:tc>
                <a:tc vMerge="1">
                  <a:txBody>
                    <a:bodyPr/>
                    <a:lstStyle/>
                    <a:p>
                      <a:pPr algn="ctr">
                        <a:lnSpc>
                          <a:spcPts val="3240"/>
                        </a:lnSpc>
                        <a:defRPr/>
                      </a:pPr>
                      <a:r>
                        <a:rPr lang="en-US" sz="2700" b="1">
                          <a:solidFill>
                            <a:srgbClr val="000000"/>
                          </a:solidFill>
                          <a:latin typeface="Tahoma Bold"/>
                          <a:ea typeface="Tahoma Bold"/>
                          <a:cs typeface="Tahoma Bold"/>
                          <a:sym typeface="Tahoma Bold"/>
                        </a:rPr>
                        <a:t>Jumlah  Aktualisasi per  MP</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3101">
                <a:tc>
                  <a:txBody>
                    <a:bodyPr/>
                    <a:lstStyle/>
                    <a:p>
                      <a:pPr algn="ctr">
                        <a:lnSpc>
                          <a:spcPts val="3240"/>
                        </a:lnSpc>
                        <a:defRPr/>
                      </a:pPr>
                      <a:r>
                        <a:rPr lang="en-US" sz="2700">
                          <a:solidFill>
                            <a:srgbClr val="000000"/>
                          </a:solidFill>
                          <a:latin typeface="Calibri (MS)"/>
                          <a:ea typeface="Calibri (MS)"/>
                          <a:cs typeface="Calibri (MS)"/>
                          <a:sym typeface="Calibri (MS)"/>
                        </a:rPr>
                        <a:t>1</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5">
                          <a:solidFill>
                            <a:srgbClr val="000000"/>
                          </a:solidFill>
                          <a:latin typeface="Calibri (MS)"/>
                          <a:ea typeface="Calibri (MS)"/>
                          <a:cs typeface="Calibri (MS)"/>
                          <a:sym typeface="Calibri (MS)"/>
                        </a:rPr>
                        <a:t>Orientasi Pelayanan</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3102">
                <a:tc>
                  <a:txBody>
                    <a:bodyPr/>
                    <a:lstStyle/>
                    <a:p>
                      <a:pPr algn="ctr">
                        <a:lnSpc>
                          <a:spcPts val="3240"/>
                        </a:lnSpc>
                        <a:defRPr/>
                      </a:pPr>
                      <a:r>
                        <a:rPr lang="en-US" sz="2700">
                          <a:solidFill>
                            <a:srgbClr val="000000"/>
                          </a:solidFill>
                          <a:latin typeface="Calibri (MS)"/>
                          <a:ea typeface="Calibri (MS)"/>
                          <a:cs typeface="Calibri (MS)"/>
                          <a:sym typeface="Calibri (MS)"/>
                        </a:rPr>
                        <a:t>2</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5">
                          <a:solidFill>
                            <a:srgbClr val="000000"/>
                          </a:solidFill>
                          <a:latin typeface="Calibri (MS)"/>
                          <a:ea typeface="Calibri (MS)"/>
                          <a:cs typeface="Calibri (MS)"/>
                          <a:sym typeface="Calibri (MS)"/>
                        </a:rPr>
                        <a:t>Akuntabilitas</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53102">
                <a:tc>
                  <a:txBody>
                    <a:bodyPr/>
                    <a:lstStyle/>
                    <a:p>
                      <a:pPr algn="ctr">
                        <a:lnSpc>
                          <a:spcPts val="3240"/>
                        </a:lnSpc>
                        <a:defRPr/>
                      </a:pPr>
                      <a:r>
                        <a:rPr lang="en-US" sz="2700">
                          <a:solidFill>
                            <a:srgbClr val="000000"/>
                          </a:solidFill>
                          <a:latin typeface="Calibri (MS)"/>
                          <a:ea typeface="Calibri (MS)"/>
                          <a:cs typeface="Calibri (MS)"/>
                          <a:sym typeface="Calibri (MS)"/>
                        </a:rPr>
                        <a:t>3</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22">
                          <a:solidFill>
                            <a:srgbClr val="000000"/>
                          </a:solidFill>
                          <a:latin typeface="Calibri (MS)"/>
                          <a:ea typeface="Calibri (MS)"/>
                          <a:cs typeface="Calibri (MS)"/>
                          <a:sym typeface="Calibri (MS)"/>
                        </a:rPr>
                        <a:t>Kompeten</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3101">
                <a:tc>
                  <a:txBody>
                    <a:bodyPr/>
                    <a:lstStyle/>
                    <a:p>
                      <a:pPr algn="ctr">
                        <a:lnSpc>
                          <a:spcPts val="3240"/>
                        </a:lnSpc>
                        <a:defRPr/>
                      </a:pPr>
                      <a:r>
                        <a:rPr lang="en-US" sz="2700">
                          <a:solidFill>
                            <a:srgbClr val="000000"/>
                          </a:solidFill>
                          <a:latin typeface="Calibri (MS)"/>
                          <a:ea typeface="Calibri (MS)"/>
                          <a:cs typeface="Calibri (MS)"/>
                          <a:sym typeface="Calibri (MS)"/>
                        </a:rPr>
                        <a:t>4</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7">
                          <a:solidFill>
                            <a:srgbClr val="000000"/>
                          </a:solidFill>
                          <a:latin typeface="Calibri (MS)"/>
                          <a:ea typeface="Calibri (MS)"/>
                          <a:cs typeface="Calibri (MS)"/>
                          <a:sym typeface="Calibri (MS)"/>
                        </a:rPr>
                        <a:t>Harmonis</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3102">
                <a:tc>
                  <a:txBody>
                    <a:bodyPr/>
                    <a:lstStyle/>
                    <a:p>
                      <a:pPr algn="ctr">
                        <a:lnSpc>
                          <a:spcPts val="3240"/>
                        </a:lnSpc>
                        <a:defRPr/>
                      </a:pPr>
                      <a:r>
                        <a:rPr lang="en-US" sz="2700">
                          <a:solidFill>
                            <a:srgbClr val="000000"/>
                          </a:solidFill>
                          <a:latin typeface="Calibri (MS)"/>
                          <a:ea typeface="Calibri (MS)"/>
                          <a:cs typeface="Calibri (MS)"/>
                          <a:sym typeface="Calibri (MS)"/>
                        </a:rPr>
                        <a:t>5</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5">
                          <a:solidFill>
                            <a:srgbClr val="000000"/>
                          </a:solidFill>
                          <a:latin typeface="Calibri (MS)"/>
                          <a:ea typeface="Calibri (MS)"/>
                          <a:cs typeface="Calibri (MS)"/>
                          <a:sym typeface="Calibri (MS)"/>
                        </a:rPr>
                        <a:t>Loyal</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3101">
                <a:tc>
                  <a:txBody>
                    <a:bodyPr/>
                    <a:lstStyle/>
                    <a:p>
                      <a:pPr algn="ctr">
                        <a:lnSpc>
                          <a:spcPts val="3240"/>
                        </a:lnSpc>
                        <a:defRPr/>
                      </a:pPr>
                      <a:r>
                        <a:rPr lang="en-US" sz="2700">
                          <a:solidFill>
                            <a:srgbClr val="000000"/>
                          </a:solidFill>
                          <a:latin typeface="Calibri (MS)"/>
                          <a:ea typeface="Calibri (MS)"/>
                          <a:cs typeface="Calibri (MS)"/>
                          <a:sym typeface="Calibri (MS)"/>
                        </a:rPr>
                        <a:t>6</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7">
                          <a:solidFill>
                            <a:srgbClr val="000000"/>
                          </a:solidFill>
                          <a:latin typeface="Calibri (MS)"/>
                          <a:ea typeface="Calibri (MS)"/>
                          <a:cs typeface="Calibri (MS)"/>
                          <a:sym typeface="Calibri (MS)"/>
                        </a:rPr>
                        <a:t>Adaptif</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53102">
                <a:tc>
                  <a:txBody>
                    <a:bodyPr/>
                    <a:lstStyle/>
                    <a:p>
                      <a:pPr algn="ctr">
                        <a:lnSpc>
                          <a:spcPts val="3240"/>
                        </a:lnSpc>
                        <a:defRPr/>
                      </a:pPr>
                      <a:r>
                        <a:rPr lang="en-US" sz="2700">
                          <a:solidFill>
                            <a:srgbClr val="000000"/>
                          </a:solidFill>
                          <a:latin typeface="Calibri (MS)"/>
                          <a:ea typeface="Calibri (MS)"/>
                          <a:cs typeface="Calibri (MS)"/>
                          <a:sym typeface="Calibri (MS)"/>
                        </a:rPr>
                        <a:t>7</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22">
                          <a:solidFill>
                            <a:srgbClr val="000000"/>
                          </a:solidFill>
                          <a:latin typeface="Calibri (MS)"/>
                          <a:ea typeface="Calibri (MS)"/>
                          <a:cs typeface="Calibri (MS)"/>
                          <a:sym typeface="Calibri (MS)"/>
                        </a:rPr>
                        <a:t>Kolaboratif</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53137">
                <a:tc gridSpan="2">
                  <a:txBody>
                    <a:bodyPr/>
                    <a:lstStyle/>
                    <a:p>
                      <a:pPr algn="l">
                        <a:lnSpc>
                          <a:spcPts val="3240"/>
                        </a:lnSpc>
                        <a:defRPr/>
                      </a:pPr>
                      <a:r>
                        <a:rPr lang="en-US" sz="2700" b="1" spc="-7">
                          <a:solidFill>
                            <a:srgbClr val="000000"/>
                          </a:solidFill>
                          <a:latin typeface="Calibri (MS) Bold"/>
                          <a:ea typeface="Calibri (MS) Bold"/>
                          <a:cs typeface="Calibri (MS) Bold"/>
                          <a:sym typeface="Calibri (MS) Bold"/>
                        </a:rPr>
                        <a:t>Jumlah Aktualisasi per kegiatan</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b="1" spc="-7">
                          <a:solidFill>
                            <a:srgbClr val="000000"/>
                          </a:solidFill>
                          <a:latin typeface="Calibri (MS) Bold"/>
                          <a:ea typeface="Calibri (MS) Bold"/>
                          <a:cs typeface="Calibri (MS) Bold"/>
                          <a:sym typeface="Calibri (MS) Bold"/>
                        </a:rPr>
                        <a:t>Jumlah Aktualisasi per kegiatan</a:t>
                      </a: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grpSp>
        <p:nvGrpSpPr>
          <p:cNvPr id="3" name="Group 3"/>
          <p:cNvGrpSpPr/>
          <p:nvPr/>
        </p:nvGrpSpPr>
        <p:grpSpPr>
          <a:xfrm>
            <a:off x="4512364" y="9929589"/>
            <a:ext cx="14451496" cy="874644"/>
            <a:chOff x="0" y="0"/>
            <a:chExt cx="19268662" cy="1166192"/>
          </a:xfrm>
        </p:grpSpPr>
        <p:sp>
          <p:nvSpPr>
            <p:cNvPr id="4" name="Freeform 4"/>
            <p:cNvSpPr/>
            <p:nvPr/>
          </p:nvSpPr>
          <p:spPr>
            <a:xfrm>
              <a:off x="0" y="0"/>
              <a:ext cx="19268694" cy="1166241"/>
            </a:xfrm>
            <a:custGeom>
              <a:avLst/>
              <a:gdLst/>
              <a:ahLst/>
              <a:cxnLst/>
              <a:rect l="l" t="t" r="r" b="b"/>
              <a:pathLst>
                <a:path w="19268694" h="1166241">
                  <a:moveTo>
                    <a:pt x="0" y="1166241"/>
                  </a:moveTo>
                  <a:lnTo>
                    <a:pt x="1033653" y="0"/>
                  </a:lnTo>
                  <a:lnTo>
                    <a:pt x="19268694" y="0"/>
                  </a:lnTo>
                  <a:lnTo>
                    <a:pt x="18235040" y="1166241"/>
                  </a:lnTo>
                  <a:close/>
                </a:path>
              </a:pathLst>
            </a:custGeom>
            <a:solidFill>
              <a:srgbClr val="B42B2D"/>
            </a:solidFill>
          </p:spPr>
        </p:sp>
      </p:grpSp>
      <p:grpSp>
        <p:nvGrpSpPr>
          <p:cNvPr id="5" name="Group 5"/>
          <p:cNvGrpSpPr/>
          <p:nvPr/>
        </p:nvGrpSpPr>
        <p:grpSpPr>
          <a:xfrm>
            <a:off x="-969264" y="10066474"/>
            <a:ext cx="6000451" cy="874644"/>
            <a:chOff x="0" y="0"/>
            <a:chExt cx="8000602" cy="1166192"/>
          </a:xfrm>
        </p:grpSpPr>
        <p:sp>
          <p:nvSpPr>
            <p:cNvPr id="6" name="Freeform 6"/>
            <p:cNvSpPr/>
            <p:nvPr/>
          </p:nvSpPr>
          <p:spPr>
            <a:xfrm>
              <a:off x="0" y="0"/>
              <a:ext cx="8000619" cy="1166241"/>
            </a:xfrm>
            <a:custGeom>
              <a:avLst/>
              <a:gdLst/>
              <a:ahLst/>
              <a:cxnLst/>
              <a:rect l="l" t="t" r="r" b="b"/>
              <a:pathLst>
                <a:path w="8000619" h="1166241">
                  <a:moveTo>
                    <a:pt x="0" y="1166241"/>
                  </a:moveTo>
                  <a:lnTo>
                    <a:pt x="1033653" y="0"/>
                  </a:lnTo>
                  <a:lnTo>
                    <a:pt x="8000619" y="0"/>
                  </a:lnTo>
                  <a:lnTo>
                    <a:pt x="6966966" y="1166241"/>
                  </a:lnTo>
                  <a:close/>
                </a:path>
              </a:pathLst>
            </a:custGeom>
            <a:solidFill>
              <a:srgbClr val="222324"/>
            </a:solidFill>
          </p:spPr>
        </p:sp>
      </p:grpSp>
      <p:sp>
        <p:nvSpPr>
          <p:cNvPr id="7" name="Freeform 7"/>
          <p:cNvSpPr/>
          <p:nvPr/>
        </p:nvSpPr>
        <p:spPr>
          <a:xfrm>
            <a:off x="557522" y="33663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3"/>
            <a:stretch>
              <a:fillRect t="-743" b="-743"/>
            </a:stretch>
          </a:blipFill>
        </p:spPr>
      </p:sp>
      <p:sp>
        <p:nvSpPr>
          <p:cNvPr id="8" name="Freeform 8"/>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sp>
        <p:nvSpPr>
          <p:cNvPr id="9" name="Freeform 9"/>
          <p:cNvSpPr/>
          <p:nvPr/>
        </p:nvSpPr>
        <p:spPr>
          <a:xfrm>
            <a:off x="14187954" y="168039"/>
            <a:ext cx="2150820" cy="818156"/>
          </a:xfrm>
          <a:custGeom>
            <a:avLst/>
            <a:gdLst/>
            <a:ahLst/>
            <a:cxnLst/>
            <a:rect l="l" t="t" r="r" b="b"/>
            <a:pathLst>
              <a:path w="2150820" h="818156">
                <a:moveTo>
                  <a:pt x="0" y="0"/>
                </a:moveTo>
                <a:lnTo>
                  <a:pt x="2150820" y="0"/>
                </a:lnTo>
                <a:lnTo>
                  <a:pt x="2150820" y="818155"/>
                </a:lnTo>
                <a:lnTo>
                  <a:pt x="0" y="818155"/>
                </a:lnTo>
                <a:lnTo>
                  <a:pt x="0" y="0"/>
                </a:lnTo>
                <a:close/>
              </a:path>
            </a:pathLst>
          </a:custGeom>
          <a:blipFill>
            <a:blip r:embed="rId4"/>
            <a:stretch>
              <a:fillRect t="-85" b="-85"/>
            </a:stretch>
          </a:blipFill>
        </p:spPr>
      </p:sp>
      <p:grpSp>
        <p:nvGrpSpPr>
          <p:cNvPr id="10" name="Group 10"/>
          <p:cNvGrpSpPr/>
          <p:nvPr/>
        </p:nvGrpSpPr>
        <p:grpSpPr>
          <a:xfrm>
            <a:off x="2650818" y="779508"/>
            <a:ext cx="11496736" cy="1209849"/>
            <a:chOff x="0" y="0"/>
            <a:chExt cx="15328982" cy="1613132"/>
          </a:xfrm>
        </p:grpSpPr>
        <p:sp>
          <p:nvSpPr>
            <p:cNvPr id="11" name="Freeform 11"/>
            <p:cNvSpPr/>
            <p:nvPr/>
          </p:nvSpPr>
          <p:spPr>
            <a:xfrm>
              <a:off x="12700" y="12700"/>
              <a:ext cx="15303627" cy="1587754"/>
            </a:xfrm>
            <a:custGeom>
              <a:avLst/>
              <a:gdLst/>
              <a:ahLst/>
              <a:cxnLst/>
              <a:rect l="l" t="t" r="r" b="b"/>
              <a:pathLst>
                <a:path w="15303627" h="1587754">
                  <a:moveTo>
                    <a:pt x="0" y="264668"/>
                  </a:moveTo>
                  <a:cubicBezTo>
                    <a:pt x="0" y="118491"/>
                    <a:pt x="120142" y="0"/>
                    <a:pt x="268478" y="0"/>
                  </a:cubicBezTo>
                  <a:lnTo>
                    <a:pt x="15035149" y="0"/>
                  </a:lnTo>
                  <a:cubicBezTo>
                    <a:pt x="15183358" y="0"/>
                    <a:pt x="15303627" y="118491"/>
                    <a:pt x="15303627" y="264668"/>
                  </a:cubicBezTo>
                  <a:lnTo>
                    <a:pt x="15303627" y="1323086"/>
                  </a:lnTo>
                  <a:cubicBezTo>
                    <a:pt x="15303627" y="1469263"/>
                    <a:pt x="15183486" y="1587754"/>
                    <a:pt x="15035149" y="1587754"/>
                  </a:cubicBezTo>
                  <a:lnTo>
                    <a:pt x="268478" y="1587754"/>
                  </a:lnTo>
                  <a:cubicBezTo>
                    <a:pt x="120142" y="1587754"/>
                    <a:pt x="0" y="1469263"/>
                    <a:pt x="0" y="1323086"/>
                  </a:cubicBezTo>
                  <a:close/>
                </a:path>
              </a:pathLst>
            </a:custGeom>
            <a:solidFill>
              <a:srgbClr val="96212C"/>
            </a:solidFill>
          </p:spPr>
        </p:sp>
        <p:sp>
          <p:nvSpPr>
            <p:cNvPr id="12" name="Freeform 12"/>
            <p:cNvSpPr/>
            <p:nvPr/>
          </p:nvSpPr>
          <p:spPr>
            <a:xfrm>
              <a:off x="0" y="0"/>
              <a:ext cx="15329027" cy="1613154"/>
            </a:xfrm>
            <a:custGeom>
              <a:avLst/>
              <a:gdLst/>
              <a:ahLst/>
              <a:cxnLst/>
              <a:rect l="l" t="t" r="r" b="b"/>
              <a:pathLst>
                <a:path w="15329027" h="1613154">
                  <a:moveTo>
                    <a:pt x="0" y="277368"/>
                  </a:moveTo>
                  <a:cubicBezTo>
                    <a:pt x="0" y="123952"/>
                    <a:pt x="125984" y="0"/>
                    <a:pt x="281178" y="0"/>
                  </a:cubicBezTo>
                  <a:lnTo>
                    <a:pt x="15047849" y="0"/>
                  </a:lnTo>
                  <a:lnTo>
                    <a:pt x="15047849" y="12700"/>
                  </a:lnTo>
                  <a:lnTo>
                    <a:pt x="15047849" y="0"/>
                  </a:lnTo>
                  <a:cubicBezTo>
                    <a:pt x="15202915" y="0"/>
                    <a:pt x="15329027" y="123952"/>
                    <a:pt x="15329027" y="277368"/>
                  </a:cubicBezTo>
                  <a:lnTo>
                    <a:pt x="15316327" y="277368"/>
                  </a:lnTo>
                  <a:lnTo>
                    <a:pt x="15329027" y="277368"/>
                  </a:lnTo>
                  <a:lnTo>
                    <a:pt x="15329027" y="1335786"/>
                  </a:lnTo>
                  <a:lnTo>
                    <a:pt x="15316327" y="1335786"/>
                  </a:lnTo>
                  <a:lnTo>
                    <a:pt x="15329027" y="1335786"/>
                  </a:lnTo>
                  <a:cubicBezTo>
                    <a:pt x="15329027" y="1489075"/>
                    <a:pt x="15203043" y="1613154"/>
                    <a:pt x="15047849" y="1613154"/>
                  </a:cubicBezTo>
                  <a:lnTo>
                    <a:pt x="15047849" y="1600454"/>
                  </a:lnTo>
                  <a:lnTo>
                    <a:pt x="15047849" y="1613154"/>
                  </a:lnTo>
                  <a:lnTo>
                    <a:pt x="281178" y="1613154"/>
                  </a:lnTo>
                  <a:lnTo>
                    <a:pt x="281178" y="1600454"/>
                  </a:lnTo>
                  <a:lnTo>
                    <a:pt x="281178" y="1613154"/>
                  </a:lnTo>
                  <a:cubicBezTo>
                    <a:pt x="125984" y="1613154"/>
                    <a:pt x="0" y="1489075"/>
                    <a:pt x="0" y="1335786"/>
                  </a:cubicBezTo>
                  <a:lnTo>
                    <a:pt x="0" y="277368"/>
                  </a:lnTo>
                  <a:lnTo>
                    <a:pt x="12700" y="277368"/>
                  </a:lnTo>
                  <a:lnTo>
                    <a:pt x="0" y="277368"/>
                  </a:lnTo>
                  <a:moveTo>
                    <a:pt x="25400" y="277368"/>
                  </a:moveTo>
                  <a:lnTo>
                    <a:pt x="25400" y="1335786"/>
                  </a:lnTo>
                  <a:lnTo>
                    <a:pt x="12700" y="1335786"/>
                  </a:lnTo>
                  <a:lnTo>
                    <a:pt x="25400" y="1335786"/>
                  </a:lnTo>
                  <a:cubicBezTo>
                    <a:pt x="25400" y="1474724"/>
                    <a:pt x="139700" y="1587754"/>
                    <a:pt x="281178" y="1587754"/>
                  </a:cubicBezTo>
                  <a:lnTo>
                    <a:pt x="15047849" y="1587754"/>
                  </a:lnTo>
                  <a:cubicBezTo>
                    <a:pt x="15189200" y="1587754"/>
                    <a:pt x="15303627" y="1474851"/>
                    <a:pt x="15303627" y="1335786"/>
                  </a:cubicBezTo>
                  <a:lnTo>
                    <a:pt x="15303627" y="277368"/>
                  </a:lnTo>
                  <a:cubicBezTo>
                    <a:pt x="15303627" y="138430"/>
                    <a:pt x="15189327" y="25400"/>
                    <a:pt x="15047849" y="25400"/>
                  </a:cubicBezTo>
                  <a:lnTo>
                    <a:pt x="281178" y="25400"/>
                  </a:lnTo>
                  <a:lnTo>
                    <a:pt x="281178" y="12700"/>
                  </a:lnTo>
                  <a:lnTo>
                    <a:pt x="281178" y="25400"/>
                  </a:lnTo>
                  <a:cubicBezTo>
                    <a:pt x="139700" y="25400"/>
                    <a:pt x="25400" y="138303"/>
                    <a:pt x="25400" y="277368"/>
                  </a:cubicBezTo>
                  <a:close/>
                </a:path>
              </a:pathLst>
            </a:custGeom>
            <a:solidFill>
              <a:srgbClr val="B60D26"/>
            </a:solidFill>
          </p:spPr>
        </p:sp>
        <p:sp>
          <p:nvSpPr>
            <p:cNvPr id="13" name="TextBox 13"/>
            <p:cNvSpPr txBox="1"/>
            <p:nvPr/>
          </p:nvSpPr>
          <p:spPr>
            <a:xfrm>
              <a:off x="0" y="76200"/>
              <a:ext cx="15328982" cy="1536932"/>
            </a:xfrm>
            <a:prstGeom prst="rect">
              <a:avLst/>
            </a:prstGeom>
          </p:spPr>
          <p:txBody>
            <a:bodyPr lIns="50800" tIns="50800" rIns="50800" bIns="50800" rtlCol="0" anchor="ctr"/>
            <a:lstStyle/>
            <a:p>
              <a:pPr algn="ctr">
                <a:lnSpc>
                  <a:spcPts val="3419"/>
                </a:lnSpc>
              </a:pPr>
              <a:r>
                <a:rPr lang="en-US" sz="3600" b="1" spc="-22">
                  <a:solidFill>
                    <a:srgbClr val="FFFF00"/>
                  </a:solidFill>
                  <a:latin typeface="Roboto Bold"/>
                  <a:ea typeface="Roboto Bold"/>
                  <a:cs typeface="Roboto Bold"/>
                  <a:sym typeface="Roboto Bold"/>
                </a:rPr>
                <a:t>LAPORAN MINGGUAN SAAT MASA HABITUASI</a:t>
              </a:r>
            </a:p>
          </p:txBody>
        </p:sp>
      </p:grpSp>
      <p:grpSp>
        <p:nvGrpSpPr>
          <p:cNvPr id="14" name="Group 14"/>
          <p:cNvGrpSpPr/>
          <p:nvPr/>
        </p:nvGrpSpPr>
        <p:grpSpPr>
          <a:xfrm>
            <a:off x="981992" y="8944992"/>
            <a:ext cx="15617757" cy="883896"/>
            <a:chOff x="0" y="0"/>
            <a:chExt cx="20823676" cy="1178528"/>
          </a:xfrm>
        </p:grpSpPr>
        <p:sp>
          <p:nvSpPr>
            <p:cNvPr id="15" name="Freeform 15"/>
            <p:cNvSpPr/>
            <p:nvPr/>
          </p:nvSpPr>
          <p:spPr>
            <a:xfrm>
              <a:off x="0" y="0"/>
              <a:ext cx="20823682" cy="1178560"/>
            </a:xfrm>
            <a:custGeom>
              <a:avLst/>
              <a:gdLst/>
              <a:ahLst/>
              <a:cxnLst/>
              <a:rect l="l" t="t" r="r" b="b"/>
              <a:pathLst>
                <a:path w="20823682" h="1178560">
                  <a:moveTo>
                    <a:pt x="0" y="0"/>
                  </a:moveTo>
                  <a:lnTo>
                    <a:pt x="20823682" y="0"/>
                  </a:lnTo>
                  <a:lnTo>
                    <a:pt x="20823682" y="1178560"/>
                  </a:lnTo>
                  <a:lnTo>
                    <a:pt x="0" y="1178560"/>
                  </a:lnTo>
                  <a:close/>
                </a:path>
              </a:pathLst>
            </a:custGeom>
            <a:solidFill>
              <a:srgbClr val="538235"/>
            </a:solidFill>
          </p:spPr>
        </p:sp>
        <p:sp>
          <p:nvSpPr>
            <p:cNvPr id="16" name="TextBox 16"/>
            <p:cNvSpPr txBox="1"/>
            <p:nvPr/>
          </p:nvSpPr>
          <p:spPr>
            <a:xfrm>
              <a:off x="0" y="-57150"/>
              <a:ext cx="20823676" cy="1235678"/>
            </a:xfrm>
            <a:prstGeom prst="rect">
              <a:avLst/>
            </a:prstGeom>
          </p:spPr>
          <p:txBody>
            <a:bodyPr lIns="50800" tIns="50800" rIns="50800" bIns="50800" rtlCol="0" anchor="t"/>
            <a:lstStyle/>
            <a:p>
              <a:pPr algn="ctr">
                <a:lnSpc>
                  <a:spcPts val="3240"/>
                </a:lnSpc>
              </a:pPr>
              <a:r>
                <a:rPr lang="en-US" sz="2700" spc="-7">
                  <a:solidFill>
                    <a:srgbClr val="FFFFFF"/>
                  </a:solidFill>
                  <a:latin typeface="Calibri (MS)"/>
                  <a:ea typeface="Calibri (MS)"/>
                  <a:cs typeface="Calibri (MS)"/>
                  <a:sym typeface="Calibri (MS)"/>
                </a:rPr>
                <a:t>Bentuk laporan tiap kegiatan atau tahapan yang harus dilengkapi saat kegiatan aktualisasi</a:t>
              </a:r>
            </a:p>
            <a:p>
              <a:pPr algn="ctr">
                <a:lnSpc>
                  <a:spcPts val="3240"/>
                </a:lnSpc>
              </a:pPr>
              <a:r>
                <a:rPr lang="en-US" sz="2700" spc="-15">
                  <a:solidFill>
                    <a:srgbClr val="FFFFFF"/>
                  </a:solidFill>
                  <a:latin typeface="Calibri (MS)"/>
                  <a:ea typeface="Calibri (MS)"/>
                  <a:cs typeface="Calibri (MS)"/>
                  <a:sym typeface="Calibri (MS)"/>
                </a:rPr>
                <a:t>BerAKHLAK dilakukan, kaitkan dgn visi organisasi beserta </a:t>
              </a:r>
              <a:r>
                <a:rPr lang="en-US" sz="2700" i="1" spc="-15">
                  <a:solidFill>
                    <a:srgbClr val="FFFFFF"/>
                  </a:solidFill>
                  <a:latin typeface="Calibri (MS) Italics"/>
                  <a:ea typeface="Calibri (MS) Italics"/>
                  <a:cs typeface="Calibri (MS) Italics"/>
                  <a:sym typeface="Calibri (MS) Italics"/>
                </a:rPr>
                <a:t>evidence-</a:t>
              </a:r>
              <a:r>
                <a:rPr lang="en-US" sz="2700" spc="-15">
                  <a:solidFill>
                    <a:srgbClr val="FFFFFF"/>
                  </a:solidFill>
                  <a:latin typeface="Calibri (MS)"/>
                  <a:ea typeface="Calibri (MS)"/>
                  <a:cs typeface="Calibri (MS)"/>
                  <a:sym typeface="Calibri (MS)"/>
                </a:rPr>
                <a:t>nya</a:t>
              </a:r>
            </a:p>
          </p:txBody>
        </p:sp>
      </p:grpSp>
      <p:grpSp>
        <p:nvGrpSpPr>
          <p:cNvPr id="17" name="Group 17"/>
          <p:cNvGrpSpPr/>
          <p:nvPr/>
        </p:nvGrpSpPr>
        <p:grpSpPr>
          <a:xfrm>
            <a:off x="1088354" y="2510793"/>
            <a:ext cx="7707296" cy="6180939"/>
            <a:chOff x="0" y="0"/>
            <a:chExt cx="10276394" cy="8241252"/>
          </a:xfrm>
        </p:grpSpPr>
        <p:sp>
          <p:nvSpPr>
            <p:cNvPr id="18" name="Freeform 18"/>
            <p:cNvSpPr/>
            <p:nvPr/>
          </p:nvSpPr>
          <p:spPr>
            <a:xfrm>
              <a:off x="57150" y="57150"/>
              <a:ext cx="10162032" cy="8126984"/>
            </a:xfrm>
            <a:custGeom>
              <a:avLst/>
              <a:gdLst/>
              <a:ahLst/>
              <a:cxnLst/>
              <a:rect l="l" t="t" r="r" b="b"/>
              <a:pathLst>
                <a:path w="10162032" h="8126984">
                  <a:moveTo>
                    <a:pt x="0" y="0"/>
                  </a:moveTo>
                  <a:lnTo>
                    <a:pt x="10162032" y="0"/>
                  </a:lnTo>
                  <a:lnTo>
                    <a:pt x="10162032" y="8126984"/>
                  </a:lnTo>
                  <a:lnTo>
                    <a:pt x="0" y="8126984"/>
                  </a:lnTo>
                  <a:close/>
                </a:path>
              </a:pathLst>
            </a:custGeom>
            <a:solidFill>
              <a:srgbClr val="D0CECE"/>
            </a:solidFill>
          </p:spPr>
        </p:sp>
        <p:sp>
          <p:nvSpPr>
            <p:cNvPr id="19" name="Freeform 19"/>
            <p:cNvSpPr/>
            <p:nvPr/>
          </p:nvSpPr>
          <p:spPr>
            <a:xfrm>
              <a:off x="0" y="0"/>
              <a:ext cx="10276332" cy="8241284"/>
            </a:xfrm>
            <a:custGeom>
              <a:avLst/>
              <a:gdLst/>
              <a:ahLst/>
              <a:cxnLst/>
              <a:rect l="l" t="t" r="r" b="b"/>
              <a:pathLst>
                <a:path w="10276332" h="8241284">
                  <a:moveTo>
                    <a:pt x="57150" y="0"/>
                  </a:moveTo>
                  <a:lnTo>
                    <a:pt x="10219182" y="0"/>
                  </a:lnTo>
                  <a:cubicBezTo>
                    <a:pt x="10250805" y="0"/>
                    <a:pt x="10276332" y="25527"/>
                    <a:pt x="10276332" y="57150"/>
                  </a:cubicBezTo>
                  <a:lnTo>
                    <a:pt x="10276332" y="8184134"/>
                  </a:lnTo>
                  <a:cubicBezTo>
                    <a:pt x="10276332" y="8215757"/>
                    <a:pt x="10250805" y="8241284"/>
                    <a:pt x="10219182" y="8241284"/>
                  </a:cubicBezTo>
                  <a:lnTo>
                    <a:pt x="57150" y="8241284"/>
                  </a:lnTo>
                  <a:cubicBezTo>
                    <a:pt x="25527" y="8241284"/>
                    <a:pt x="0" y="8215757"/>
                    <a:pt x="0" y="8184134"/>
                  </a:cubicBezTo>
                  <a:lnTo>
                    <a:pt x="0" y="57150"/>
                  </a:lnTo>
                  <a:cubicBezTo>
                    <a:pt x="0" y="25527"/>
                    <a:pt x="25527" y="0"/>
                    <a:pt x="57150" y="0"/>
                  </a:cubicBezTo>
                  <a:moveTo>
                    <a:pt x="57150" y="114300"/>
                  </a:moveTo>
                  <a:lnTo>
                    <a:pt x="57150" y="57150"/>
                  </a:lnTo>
                  <a:lnTo>
                    <a:pt x="114300" y="57150"/>
                  </a:lnTo>
                  <a:lnTo>
                    <a:pt x="114300" y="8184134"/>
                  </a:lnTo>
                  <a:lnTo>
                    <a:pt x="57150" y="8184134"/>
                  </a:lnTo>
                  <a:lnTo>
                    <a:pt x="57150" y="8126984"/>
                  </a:lnTo>
                  <a:lnTo>
                    <a:pt x="10219182" y="8126984"/>
                  </a:lnTo>
                  <a:lnTo>
                    <a:pt x="10219182" y="8184134"/>
                  </a:lnTo>
                  <a:lnTo>
                    <a:pt x="10162032" y="8184134"/>
                  </a:lnTo>
                  <a:lnTo>
                    <a:pt x="10162032" y="57150"/>
                  </a:lnTo>
                  <a:lnTo>
                    <a:pt x="10219182" y="57150"/>
                  </a:lnTo>
                  <a:lnTo>
                    <a:pt x="10219182" y="114300"/>
                  </a:lnTo>
                  <a:lnTo>
                    <a:pt x="57150" y="114300"/>
                  </a:lnTo>
                  <a:close/>
                </a:path>
              </a:pathLst>
            </a:custGeom>
            <a:solidFill>
              <a:srgbClr val="96212C"/>
            </a:solidFill>
          </p:spPr>
        </p:sp>
      </p:grpSp>
      <p:grpSp>
        <p:nvGrpSpPr>
          <p:cNvPr id="20" name="Group 20"/>
          <p:cNvGrpSpPr/>
          <p:nvPr/>
        </p:nvGrpSpPr>
        <p:grpSpPr>
          <a:xfrm>
            <a:off x="9207190" y="2539240"/>
            <a:ext cx="7707295" cy="6180939"/>
            <a:chOff x="0" y="0"/>
            <a:chExt cx="10276394" cy="8241252"/>
          </a:xfrm>
        </p:grpSpPr>
        <p:sp>
          <p:nvSpPr>
            <p:cNvPr id="21" name="Freeform 21"/>
            <p:cNvSpPr/>
            <p:nvPr/>
          </p:nvSpPr>
          <p:spPr>
            <a:xfrm>
              <a:off x="57150" y="57150"/>
              <a:ext cx="10162032" cy="8126984"/>
            </a:xfrm>
            <a:custGeom>
              <a:avLst/>
              <a:gdLst/>
              <a:ahLst/>
              <a:cxnLst/>
              <a:rect l="l" t="t" r="r" b="b"/>
              <a:pathLst>
                <a:path w="10162032" h="8126984">
                  <a:moveTo>
                    <a:pt x="0" y="0"/>
                  </a:moveTo>
                  <a:lnTo>
                    <a:pt x="10162032" y="0"/>
                  </a:lnTo>
                  <a:lnTo>
                    <a:pt x="10162032" y="8126984"/>
                  </a:lnTo>
                  <a:lnTo>
                    <a:pt x="0" y="8126984"/>
                  </a:lnTo>
                  <a:close/>
                </a:path>
              </a:pathLst>
            </a:custGeom>
            <a:solidFill>
              <a:srgbClr val="D0CECE"/>
            </a:solidFill>
          </p:spPr>
        </p:sp>
        <p:sp>
          <p:nvSpPr>
            <p:cNvPr id="22" name="Freeform 22"/>
            <p:cNvSpPr/>
            <p:nvPr/>
          </p:nvSpPr>
          <p:spPr>
            <a:xfrm>
              <a:off x="0" y="0"/>
              <a:ext cx="10276332" cy="8241284"/>
            </a:xfrm>
            <a:custGeom>
              <a:avLst/>
              <a:gdLst/>
              <a:ahLst/>
              <a:cxnLst/>
              <a:rect l="l" t="t" r="r" b="b"/>
              <a:pathLst>
                <a:path w="10276332" h="8241284">
                  <a:moveTo>
                    <a:pt x="57150" y="0"/>
                  </a:moveTo>
                  <a:lnTo>
                    <a:pt x="10219182" y="0"/>
                  </a:lnTo>
                  <a:cubicBezTo>
                    <a:pt x="10250805" y="0"/>
                    <a:pt x="10276332" y="25527"/>
                    <a:pt x="10276332" y="57150"/>
                  </a:cubicBezTo>
                  <a:lnTo>
                    <a:pt x="10276332" y="8184134"/>
                  </a:lnTo>
                  <a:cubicBezTo>
                    <a:pt x="10276332" y="8215757"/>
                    <a:pt x="10250805" y="8241284"/>
                    <a:pt x="10219182" y="8241284"/>
                  </a:cubicBezTo>
                  <a:lnTo>
                    <a:pt x="57150" y="8241284"/>
                  </a:lnTo>
                  <a:cubicBezTo>
                    <a:pt x="25527" y="8241284"/>
                    <a:pt x="0" y="8215757"/>
                    <a:pt x="0" y="8184134"/>
                  </a:cubicBezTo>
                  <a:lnTo>
                    <a:pt x="0" y="57150"/>
                  </a:lnTo>
                  <a:cubicBezTo>
                    <a:pt x="0" y="25527"/>
                    <a:pt x="25527" y="0"/>
                    <a:pt x="57150" y="0"/>
                  </a:cubicBezTo>
                  <a:moveTo>
                    <a:pt x="57150" y="114300"/>
                  </a:moveTo>
                  <a:lnTo>
                    <a:pt x="57150" y="57150"/>
                  </a:lnTo>
                  <a:lnTo>
                    <a:pt x="114300" y="57150"/>
                  </a:lnTo>
                  <a:lnTo>
                    <a:pt x="114300" y="8184134"/>
                  </a:lnTo>
                  <a:lnTo>
                    <a:pt x="57150" y="8184134"/>
                  </a:lnTo>
                  <a:lnTo>
                    <a:pt x="57150" y="8126984"/>
                  </a:lnTo>
                  <a:lnTo>
                    <a:pt x="10219182" y="8126984"/>
                  </a:lnTo>
                  <a:lnTo>
                    <a:pt x="10219182" y="8184134"/>
                  </a:lnTo>
                  <a:lnTo>
                    <a:pt x="10162032" y="8184134"/>
                  </a:lnTo>
                  <a:lnTo>
                    <a:pt x="10162032" y="57150"/>
                  </a:lnTo>
                  <a:lnTo>
                    <a:pt x="10219182" y="57150"/>
                  </a:lnTo>
                  <a:lnTo>
                    <a:pt x="10219182" y="114300"/>
                  </a:lnTo>
                  <a:lnTo>
                    <a:pt x="57150" y="114300"/>
                  </a:lnTo>
                  <a:close/>
                </a:path>
              </a:pathLst>
            </a:custGeom>
            <a:solidFill>
              <a:srgbClr val="96212C"/>
            </a:solidFill>
          </p:spPr>
        </p:sp>
      </p:grpSp>
      <p:sp>
        <p:nvSpPr>
          <p:cNvPr id="23" name="Freeform 23"/>
          <p:cNvSpPr/>
          <p:nvPr/>
        </p:nvSpPr>
        <p:spPr>
          <a:xfrm>
            <a:off x="9403239" y="2610550"/>
            <a:ext cx="7310484" cy="6038319"/>
          </a:xfrm>
          <a:custGeom>
            <a:avLst/>
            <a:gdLst/>
            <a:ahLst/>
            <a:cxnLst/>
            <a:rect l="l" t="t" r="r" b="b"/>
            <a:pathLst>
              <a:path w="7310484" h="6038319">
                <a:moveTo>
                  <a:pt x="0" y="0"/>
                </a:moveTo>
                <a:lnTo>
                  <a:pt x="7310484" y="0"/>
                </a:lnTo>
                <a:lnTo>
                  <a:pt x="7310484" y="6038320"/>
                </a:lnTo>
                <a:lnTo>
                  <a:pt x="0" y="6038320"/>
                </a:lnTo>
                <a:lnTo>
                  <a:pt x="0" y="0"/>
                </a:lnTo>
                <a:close/>
              </a:path>
            </a:pathLst>
          </a:custGeom>
          <a:blipFill>
            <a:blip r:embed="rId5"/>
            <a:stretch>
              <a:fillRect l="-48056" t="-37973" r="-159267" b="-71316"/>
            </a:stretch>
          </a:blipFill>
        </p:spPr>
      </p:sp>
      <p:sp>
        <p:nvSpPr>
          <p:cNvPr id="24" name="Freeform 24"/>
          <p:cNvSpPr/>
          <p:nvPr/>
        </p:nvSpPr>
        <p:spPr>
          <a:xfrm>
            <a:off x="1286758" y="2582103"/>
            <a:ext cx="7466028" cy="5944441"/>
          </a:xfrm>
          <a:custGeom>
            <a:avLst/>
            <a:gdLst/>
            <a:ahLst/>
            <a:cxnLst/>
            <a:rect l="l" t="t" r="r" b="b"/>
            <a:pathLst>
              <a:path w="7466028" h="5944441">
                <a:moveTo>
                  <a:pt x="0" y="0"/>
                </a:moveTo>
                <a:lnTo>
                  <a:pt x="7466028" y="0"/>
                </a:lnTo>
                <a:lnTo>
                  <a:pt x="7466028" y="5944441"/>
                </a:lnTo>
                <a:lnTo>
                  <a:pt x="0" y="5944441"/>
                </a:lnTo>
                <a:lnTo>
                  <a:pt x="0" y="0"/>
                </a:lnTo>
                <a:close/>
              </a:path>
            </a:pathLst>
          </a:custGeom>
          <a:blipFill>
            <a:blip r:embed="rId6"/>
            <a:stretch>
              <a:fillRect l="-42820" t="-44129" r="-150451" b="-63061"/>
            </a:stretch>
          </a:blipFill>
        </p:spPr>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grpSp>
        <p:nvGrpSpPr>
          <p:cNvPr id="3" name="Group 3"/>
          <p:cNvGrpSpPr/>
          <p:nvPr/>
        </p:nvGrpSpPr>
        <p:grpSpPr>
          <a:xfrm>
            <a:off x="4512364" y="9929589"/>
            <a:ext cx="14451496" cy="874644"/>
            <a:chOff x="0" y="0"/>
            <a:chExt cx="19268662" cy="1166192"/>
          </a:xfrm>
        </p:grpSpPr>
        <p:sp>
          <p:nvSpPr>
            <p:cNvPr id="4" name="Freeform 4"/>
            <p:cNvSpPr/>
            <p:nvPr/>
          </p:nvSpPr>
          <p:spPr>
            <a:xfrm>
              <a:off x="0" y="0"/>
              <a:ext cx="19268694" cy="1166241"/>
            </a:xfrm>
            <a:custGeom>
              <a:avLst/>
              <a:gdLst/>
              <a:ahLst/>
              <a:cxnLst/>
              <a:rect l="l" t="t" r="r" b="b"/>
              <a:pathLst>
                <a:path w="19268694" h="1166241">
                  <a:moveTo>
                    <a:pt x="0" y="1166241"/>
                  </a:moveTo>
                  <a:lnTo>
                    <a:pt x="1033653" y="0"/>
                  </a:lnTo>
                  <a:lnTo>
                    <a:pt x="19268694" y="0"/>
                  </a:lnTo>
                  <a:lnTo>
                    <a:pt x="18235040" y="1166241"/>
                  </a:lnTo>
                  <a:close/>
                </a:path>
              </a:pathLst>
            </a:custGeom>
            <a:solidFill>
              <a:srgbClr val="B42B2D"/>
            </a:solidFill>
          </p:spPr>
        </p:sp>
      </p:grpSp>
      <p:grpSp>
        <p:nvGrpSpPr>
          <p:cNvPr id="5" name="Group 5"/>
          <p:cNvGrpSpPr/>
          <p:nvPr/>
        </p:nvGrpSpPr>
        <p:grpSpPr>
          <a:xfrm>
            <a:off x="-969264" y="10066474"/>
            <a:ext cx="6000451" cy="874644"/>
            <a:chOff x="0" y="0"/>
            <a:chExt cx="8000602" cy="1166192"/>
          </a:xfrm>
        </p:grpSpPr>
        <p:sp>
          <p:nvSpPr>
            <p:cNvPr id="6" name="Freeform 6"/>
            <p:cNvSpPr/>
            <p:nvPr/>
          </p:nvSpPr>
          <p:spPr>
            <a:xfrm>
              <a:off x="0" y="0"/>
              <a:ext cx="8000619" cy="1166241"/>
            </a:xfrm>
            <a:custGeom>
              <a:avLst/>
              <a:gdLst/>
              <a:ahLst/>
              <a:cxnLst/>
              <a:rect l="l" t="t" r="r" b="b"/>
              <a:pathLst>
                <a:path w="8000619" h="1166241">
                  <a:moveTo>
                    <a:pt x="0" y="1166241"/>
                  </a:moveTo>
                  <a:lnTo>
                    <a:pt x="1033653" y="0"/>
                  </a:lnTo>
                  <a:lnTo>
                    <a:pt x="8000619" y="0"/>
                  </a:lnTo>
                  <a:lnTo>
                    <a:pt x="6966966" y="1166241"/>
                  </a:lnTo>
                  <a:close/>
                </a:path>
              </a:pathLst>
            </a:custGeom>
            <a:solidFill>
              <a:srgbClr val="222324"/>
            </a:solidFill>
          </p:spPr>
        </p:sp>
      </p:grpSp>
      <p:sp>
        <p:nvSpPr>
          <p:cNvPr id="7" name="Freeform 7"/>
          <p:cNvSpPr/>
          <p:nvPr/>
        </p:nvSpPr>
        <p:spPr>
          <a:xfrm>
            <a:off x="557522" y="33663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3"/>
            <a:stretch>
              <a:fillRect t="-743" b="-743"/>
            </a:stretch>
          </a:blipFill>
        </p:spPr>
      </p:sp>
      <p:sp>
        <p:nvSpPr>
          <p:cNvPr id="8" name="Freeform 8"/>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sp>
        <p:nvSpPr>
          <p:cNvPr id="9" name="Freeform 9"/>
          <p:cNvSpPr/>
          <p:nvPr/>
        </p:nvSpPr>
        <p:spPr>
          <a:xfrm>
            <a:off x="14187954" y="168039"/>
            <a:ext cx="2150820" cy="818156"/>
          </a:xfrm>
          <a:custGeom>
            <a:avLst/>
            <a:gdLst/>
            <a:ahLst/>
            <a:cxnLst/>
            <a:rect l="l" t="t" r="r" b="b"/>
            <a:pathLst>
              <a:path w="2150820" h="818156">
                <a:moveTo>
                  <a:pt x="0" y="0"/>
                </a:moveTo>
                <a:lnTo>
                  <a:pt x="2150820" y="0"/>
                </a:lnTo>
                <a:lnTo>
                  <a:pt x="2150820" y="818155"/>
                </a:lnTo>
                <a:lnTo>
                  <a:pt x="0" y="818155"/>
                </a:lnTo>
                <a:lnTo>
                  <a:pt x="0" y="0"/>
                </a:lnTo>
                <a:close/>
              </a:path>
            </a:pathLst>
          </a:custGeom>
          <a:blipFill>
            <a:blip r:embed="rId4"/>
            <a:stretch>
              <a:fillRect t="-85" b="-85"/>
            </a:stretch>
          </a:blipFill>
        </p:spPr>
      </p:sp>
      <p:grpSp>
        <p:nvGrpSpPr>
          <p:cNvPr id="10" name="Group 10"/>
          <p:cNvGrpSpPr/>
          <p:nvPr/>
        </p:nvGrpSpPr>
        <p:grpSpPr>
          <a:xfrm>
            <a:off x="4665111" y="322623"/>
            <a:ext cx="8347998" cy="1007780"/>
            <a:chOff x="0" y="0"/>
            <a:chExt cx="11130664" cy="1343706"/>
          </a:xfrm>
        </p:grpSpPr>
        <p:sp>
          <p:nvSpPr>
            <p:cNvPr id="11" name="Freeform 11"/>
            <p:cNvSpPr/>
            <p:nvPr/>
          </p:nvSpPr>
          <p:spPr>
            <a:xfrm>
              <a:off x="12700" y="12700"/>
              <a:ext cx="11105262" cy="1318260"/>
            </a:xfrm>
            <a:custGeom>
              <a:avLst/>
              <a:gdLst/>
              <a:ahLst/>
              <a:cxnLst/>
              <a:rect l="l" t="t" r="r" b="b"/>
              <a:pathLst>
                <a:path w="11105262" h="1318260">
                  <a:moveTo>
                    <a:pt x="0" y="219710"/>
                  </a:moveTo>
                  <a:cubicBezTo>
                    <a:pt x="0" y="98425"/>
                    <a:pt x="100076" y="0"/>
                    <a:pt x="223393" y="0"/>
                  </a:cubicBezTo>
                  <a:lnTo>
                    <a:pt x="10881868" y="0"/>
                  </a:lnTo>
                  <a:cubicBezTo>
                    <a:pt x="11005312" y="0"/>
                    <a:pt x="11105262" y="98425"/>
                    <a:pt x="11105262" y="219710"/>
                  </a:cubicBezTo>
                  <a:lnTo>
                    <a:pt x="11105262" y="1098550"/>
                  </a:lnTo>
                  <a:cubicBezTo>
                    <a:pt x="11105262" y="1219962"/>
                    <a:pt x="11005186" y="1318260"/>
                    <a:pt x="10881868" y="1318260"/>
                  </a:cubicBezTo>
                  <a:lnTo>
                    <a:pt x="223393" y="1318260"/>
                  </a:lnTo>
                  <a:cubicBezTo>
                    <a:pt x="100076" y="1318260"/>
                    <a:pt x="0" y="1219962"/>
                    <a:pt x="0" y="1098550"/>
                  </a:cubicBezTo>
                  <a:close/>
                </a:path>
              </a:pathLst>
            </a:custGeom>
            <a:solidFill>
              <a:srgbClr val="96212C"/>
            </a:solidFill>
          </p:spPr>
        </p:sp>
        <p:sp>
          <p:nvSpPr>
            <p:cNvPr id="12" name="Freeform 12"/>
            <p:cNvSpPr/>
            <p:nvPr/>
          </p:nvSpPr>
          <p:spPr>
            <a:xfrm>
              <a:off x="0" y="0"/>
              <a:ext cx="11130662" cy="1343660"/>
            </a:xfrm>
            <a:custGeom>
              <a:avLst/>
              <a:gdLst/>
              <a:ahLst/>
              <a:cxnLst/>
              <a:rect l="l" t="t" r="r" b="b"/>
              <a:pathLst>
                <a:path w="11130662" h="1343660">
                  <a:moveTo>
                    <a:pt x="0" y="232410"/>
                  </a:moveTo>
                  <a:cubicBezTo>
                    <a:pt x="0" y="103886"/>
                    <a:pt x="105918" y="0"/>
                    <a:pt x="236093" y="0"/>
                  </a:cubicBezTo>
                  <a:lnTo>
                    <a:pt x="10894568" y="0"/>
                  </a:lnTo>
                  <a:lnTo>
                    <a:pt x="10894568" y="12700"/>
                  </a:lnTo>
                  <a:lnTo>
                    <a:pt x="10894568" y="0"/>
                  </a:lnTo>
                  <a:cubicBezTo>
                    <a:pt x="11024743" y="0"/>
                    <a:pt x="11130662" y="103886"/>
                    <a:pt x="11130662" y="232410"/>
                  </a:cubicBezTo>
                  <a:lnTo>
                    <a:pt x="11117962" y="232410"/>
                  </a:lnTo>
                  <a:lnTo>
                    <a:pt x="11130662" y="232410"/>
                  </a:lnTo>
                  <a:lnTo>
                    <a:pt x="11130662" y="1111250"/>
                  </a:lnTo>
                  <a:lnTo>
                    <a:pt x="11117962" y="1111250"/>
                  </a:lnTo>
                  <a:lnTo>
                    <a:pt x="11130662" y="1111250"/>
                  </a:lnTo>
                  <a:cubicBezTo>
                    <a:pt x="11130662" y="1239774"/>
                    <a:pt x="11024743" y="1343660"/>
                    <a:pt x="10894568" y="1343660"/>
                  </a:cubicBezTo>
                  <a:lnTo>
                    <a:pt x="10894568" y="1330960"/>
                  </a:lnTo>
                  <a:lnTo>
                    <a:pt x="10894568" y="1343660"/>
                  </a:lnTo>
                  <a:lnTo>
                    <a:pt x="236093" y="1343660"/>
                  </a:lnTo>
                  <a:lnTo>
                    <a:pt x="236093" y="1330960"/>
                  </a:lnTo>
                  <a:lnTo>
                    <a:pt x="236093" y="1343660"/>
                  </a:lnTo>
                  <a:cubicBezTo>
                    <a:pt x="105918" y="1343660"/>
                    <a:pt x="0" y="1239901"/>
                    <a:pt x="0" y="1111250"/>
                  </a:cubicBezTo>
                  <a:lnTo>
                    <a:pt x="0" y="232410"/>
                  </a:lnTo>
                  <a:lnTo>
                    <a:pt x="12700" y="232410"/>
                  </a:lnTo>
                  <a:lnTo>
                    <a:pt x="0" y="232410"/>
                  </a:lnTo>
                  <a:moveTo>
                    <a:pt x="25400" y="232410"/>
                  </a:moveTo>
                  <a:lnTo>
                    <a:pt x="25400" y="1111250"/>
                  </a:lnTo>
                  <a:lnTo>
                    <a:pt x="12700" y="1111250"/>
                  </a:lnTo>
                  <a:lnTo>
                    <a:pt x="25400" y="1111250"/>
                  </a:lnTo>
                  <a:cubicBezTo>
                    <a:pt x="25400" y="1225423"/>
                    <a:pt x="119507" y="1318260"/>
                    <a:pt x="236093" y="1318260"/>
                  </a:cubicBezTo>
                  <a:lnTo>
                    <a:pt x="10894568" y="1318260"/>
                  </a:lnTo>
                  <a:cubicBezTo>
                    <a:pt x="11011154" y="1318260"/>
                    <a:pt x="11105262" y="1225423"/>
                    <a:pt x="11105262" y="1111250"/>
                  </a:cubicBezTo>
                  <a:lnTo>
                    <a:pt x="11105262" y="232410"/>
                  </a:lnTo>
                  <a:cubicBezTo>
                    <a:pt x="11105262" y="118237"/>
                    <a:pt x="11011154" y="25400"/>
                    <a:pt x="10894568" y="25400"/>
                  </a:cubicBezTo>
                  <a:lnTo>
                    <a:pt x="236093" y="25400"/>
                  </a:lnTo>
                  <a:lnTo>
                    <a:pt x="236093" y="12700"/>
                  </a:lnTo>
                  <a:lnTo>
                    <a:pt x="236093" y="25400"/>
                  </a:lnTo>
                  <a:cubicBezTo>
                    <a:pt x="119507" y="25400"/>
                    <a:pt x="25400" y="118237"/>
                    <a:pt x="25400" y="232410"/>
                  </a:cubicBezTo>
                  <a:close/>
                </a:path>
              </a:pathLst>
            </a:custGeom>
            <a:solidFill>
              <a:srgbClr val="B60D26"/>
            </a:solidFill>
          </p:spPr>
        </p:sp>
        <p:sp>
          <p:nvSpPr>
            <p:cNvPr id="13" name="TextBox 13"/>
            <p:cNvSpPr txBox="1"/>
            <p:nvPr/>
          </p:nvSpPr>
          <p:spPr>
            <a:xfrm>
              <a:off x="0" y="-28575"/>
              <a:ext cx="11130664" cy="1372281"/>
            </a:xfrm>
            <a:prstGeom prst="rect">
              <a:avLst/>
            </a:prstGeom>
          </p:spPr>
          <p:txBody>
            <a:bodyPr lIns="50800" tIns="50800" rIns="50800" bIns="50800" rtlCol="0" anchor="ctr"/>
            <a:lstStyle/>
            <a:p>
              <a:pPr algn="ctr">
                <a:lnSpc>
                  <a:spcPts val="3420"/>
                </a:lnSpc>
              </a:pPr>
              <a:r>
                <a:rPr lang="en-US" sz="2700" b="1" spc="-22">
                  <a:solidFill>
                    <a:srgbClr val="FFFF00"/>
                  </a:solidFill>
                  <a:latin typeface="Roboto Bold"/>
                  <a:ea typeface="Roboto Bold"/>
                  <a:cs typeface="Roboto Bold"/>
                  <a:sym typeface="Roboto Bold"/>
                </a:rPr>
                <a:t>LAPORAN MINGGUAN SAAT MASA HABITUASI</a:t>
              </a:r>
            </a:p>
          </p:txBody>
        </p:sp>
      </p:grpSp>
      <p:grpSp>
        <p:nvGrpSpPr>
          <p:cNvPr id="14" name="Group 14"/>
          <p:cNvGrpSpPr/>
          <p:nvPr/>
        </p:nvGrpSpPr>
        <p:grpSpPr>
          <a:xfrm>
            <a:off x="981992" y="8944992"/>
            <a:ext cx="15617757" cy="883896"/>
            <a:chOff x="0" y="0"/>
            <a:chExt cx="20823676" cy="1178528"/>
          </a:xfrm>
        </p:grpSpPr>
        <p:sp>
          <p:nvSpPr>
            <p:cNvPr id="15" name="Freeform 15"/>
            <p:cNvSpPr/>
            <p:nvPr/>
          </p:nvSpPr>
          <p:spPr>
            <a:xfrm>
              <a:off x="0" y="0"/>
              <a:ext cx="20823682" cy="1178560"/>
            </a:xfrm>
            <a:custGeom>
              <a:avLst/>
              <a:gdLst/>
              <a:ahLst/>
              <a:cxnLst/>
              <a:rect l="l" t="t" r="r" b="b"/>
              <a:pathLst>
                <a:path w="20823682" h="1178560">
                  <a:moveTo>
                    <a:pt x="0" y="0"/>
                  </a:moveTo>
                  <a:lnTo>
                    <a:pt x="20823682" y="0"/>
                  </a:lnTo>
                  <a:lnTo>
                    <a:pt x="20823682" y="1178560"/>
                  </a:lnTo>
                  <a:lnTo>
                    <a:pt x="0" y="1178560"/>
                  </a:lnTo>
                  <a:close/>
                </a:path>
              </a:pathLst>
            </a:custGeom>
            <a:solidFill>
              <a:srgbClr val="538235"/>
            </a:solidFill>
          </p:spPr>
        </p:sp>
        <p:sp>
          <p:nvSpPr>
            <p:cNvPr id="16" name="TextBox 16"/>
            <p:cNvSpPr txBox="1"/>
            <p:nvPr/>
          </p:nvSpPr>
          <p:spPr>
            <a:xfrm>
              <a:off x="0" y="-57150"/>
              <a:ext cx="20823676" cy="1235678"/>
            </a:xfrm>
            <a:prstGeom prst="rect">
              <a:avLst/>
            </a:prstGeom>
          </p:spPr>
          <p:txBody>
            <a:bodyPr lIns="50800" tIns="50800" rIns="50800" bIns="50800" rtlCol="0" anchor="t"/>
            <a:lstStyle/>
            <a:p>
              <a:pPr algn="ctr">
                <a:lnSpc>
                  <a:spcPts val="3240"/>
                </a:lnSpc>
              </a:pPr>
              <a:r>
                <a:rPr lang="en-US" sz="2700" spc="-7">
                  <a:solidFill>
                    <a:srgbClr val="FFFFFF"/>
                  </a:solidFill>
                  <a:latin typeface="Calibri (MS)"/>
                  <a:ea typeface="Calibri (MS)"/>
                  <a:cs typeface="Calibri (MS)"/>
                  <a:sym typeface="Calibri (MS)"/>
                </a:rPr>
                <a:t>Bentuk laporan tiap kegiatan atau tahapan yang harus dilengkapi saat kegiatan aktualisasi</a:t>
              </a:r>
            </a:p>
            <a:p>
              <a:pPr algn="ctr">
                <a:lnSpc>
                  <a:spcPts val="3240"/>
                </a:lnSpc>
              </a:pPr>
              <a:r>
                <a:rPr lang="en-US" sz="2700" spc="-7">
                  <a:solidFill>
                    <a:srgbClr val="FFFFFF"/>
                  </a:solidFill>
                  <a:latin typeface="Calibri (MS)"/>
                  <a:ea typeface="Calibri (MS)"/>
                  <a:cs typeface="Calibri (MS)"/>
                  <a:sym typeface="Calibri (MS)"/>
                </a:rPr>
                <a:t>Sikap Perilaku Bela Negara  dilakukan, kaitkan dgn Nilai-Nilai Bela Negara beserta </a:t>
              </a:r>
              <a:r>
                <a:rPr lang="en-US" sz="2700" i="1" spc="-7">
                  <a:solidFill>
                    <a:srgbClr val="FFFFFF"/>
                  </a:solidFill>
                  <a:latin typeface="Calibri (MS) Italics"/>
                  <a:ea typeface="Calibri (MS) Italics"/>
                  <a:cs typeface="Calibri (MS) Italics"/>
                  <a:sym typeface="Calibri (MS) Italics"/>
                </a:rPr>
                <a:t>evidence-</a:t>
              </a:r>
              <a:r>
                <a:rPr lang="en-US" sz="2700" spc="-7">
                  <a:solidFill>
                    <a:srgbClr val="FFFFFF"/>
                  </a:solidFill>
                  <a:latin typeface="Calibri (MS)"/>
                  <a:ea typeface="Calibri (MS)"/>
                  <a:cs typeface="Calibri (MS)"/>
                  <a:sym typeface="Calibri (MS)"/>
                </a:rPr>
                <a:t>nya</a:t>
              </a:r>
            </a:p>
          </p:txBody>
        </p:sp>
      </p:grpSp>
      <p:grpSp>
        <p:nvGrpSpPr>
          <p:cNvPr id="17" name="Group 17"/>
          <p:cNvGrpSpPr/>
          <p:nvPr/>
        </p:nvGrpSpPr>
        <p:grpSpPr>
          <a:xfrm>
            <a:off x="2461710" y="1655989"/>
            <a:ext cx="12916710" cy="648865"/>
            <a:chOff x="0" y="0"/>
            <a:chExt cx="17222280" cy="865154"/>
          </a:xfrm>
        </p:grpSpPr>
        <p:sp>
          <p:nvSpPr>
            <p:cNvPr id="18" name="Freeform 18"/>
            <p:cNvSpPr/>
            <p:nvPr/>
          </p:nvSpPr>
          <p:spPr>
            <a:xfrm>
              <a:off x="12700" y="12700"/>
              <a:ext cx="17196943" cy="839724"/>
            </a:xfrm>
            <a:custGeom>
              <a:avLst/>
              <a:gdLst/>
              <a:ahLst/>
              <a:cxnLst/>
              <a:rect l="l" t="t" r="r" b="b"/>
              <a:pathLst>
                <a:path w="17196943" h="839724">
                  <a:moveTo>
                    <a:pt x="0" y="0"/>
                  </a:moveTo>
                  <a:lnTo>
                    <a:pt x="17196943" y="0"/>
                  </a:lnTo>
                  <a:lnTo>
                    <a:pt x="17196943" y="839724"/>
                  </a:lnTo>
                  <a:lnTo>
                    <a:pt x="0" y="839724"/>
                  </a:lnTo>
                  <a:close/>
                </a:path>
              </a:pathLst>
            </a:custGeom>
            <a:solidFill>
              <a:srgbClr val="F81637"/>
            </a:solidFill>
          </p:spPr>
        </p:sp>
        <p:sp>
          <p:nvSpPr>
            <p:cNvPr id="19" name="Freeform 19"/>
            <p:cNvSpPr/>
            <p:nvPr/>
          </p:nvSpPr>
          <p:spPr>
            <a:xfrm>
              <a:off x="0" y="0"/>
              <a:ext cx="17222343" cy="865124"/>
            </a:xfrm>
            <a:custGeom>
              <a:avLst/>
              <a:gdLst/>
              <a:ahLst/>
              <a:cxnLst/>
              <a:rect l="l" t="t" r="r" b="b"/>
              <a:pathLst>
                <a:path w="17222343" h="865124">
                  <a:moveTo>
                    <a:pt x="12700" y="0"/>
                  </a:moveTo>
                  <a:lnTo>
                    <a:pt x="17209643" y="0"/>
                  </a:lnTo>
                  <a:cubicBezTo>
                    <a:pt x="17216628" y="0"/>
                    <a:pt x="17222343" y="5715"/>
                    <a:pt x="17222343" y="12700"/>
                  </a:cubicBezTo>
                  <a:lnTo>
                    <a:pt x="17222343" y="852424"/>
                  </a:lnTo>
                  <a:cubicBezTo>
                    <a:pt x="17222343" y="859409"/>
                    <a:pt x="17216628" y="865124"/>
                    <a:pt x="17209643" y="865124"/>
                  </a:cubicBezTo>
                  <a:lnTo>
                    <a:pt x="12700" y="865124"/>
                  </a:lnTo>
                  <a:cubicBezTo>
                    <a:pt x="5715" y="865124"/>
                    <a:pt x="0" y="859409"/>
                    <a:pt x="0" y="852424"/>
                  </a:cubicBezTo>
                  <a:lnTo>
                    <a:pt x="0" y="12700"/>
                  </a:lnTo>
                  <a:cubicBezTo>
                    <a:pt x="0" y="5715"/>
                    <a:pt x="5715" y="0"/>
                    <a:pt x="12700" y="0"/>
                  </a:cubicBezTo>
                  <a:moveTo>
                    <a:pt x="12700" y="25400"/>
                  </a:moveTo>
                  <a:lnTo>
                    <a:pt x="12700" y="12700"/>
                  </a:lnTo>
                  <a:lnTo>
                    <a:pt x="25400" y="12700"/>
                  </a:lnTo>
                  <a:lnTo>
                    <a:pt x="25400" y="852424"/>
                  </a:lnTo>
                  <a:lnTo>
                    <a:pt x="12700" y="852424"/>
                  </a:lnTo>
                  <a:lnTo>
                    <a:pt x="12700" y="839724"/>
                  </a:lnTo>
                  <a:lnTo>
                    <a:pt x="17209643" y="839724"/>
                  </a:lnTo>
                  <a:lnTo>
                    <a:pt x="17209643" y="852424"/>
                  </a:lnTo>
                  <a:lnTo>
                    <a:pt x="17196943" y="852424"/>
                  </a:lnTo>
                  <a:lnTo>
                    <a:pt x="17196943" y="12700"/>
                  </a:lnTo>
                  <a:lnTo>
                    <a:pt x="17209643" y="12700"/>
                  </a:lnTo>
                  <a:lnTo>
                    <a:pt x="17209643" y="25400"/>
                  </a:lnTo>
                  <a:lnTo>
                    <a:pt x="12700" y="25400"/>
                  </a:lnTo>
                  <a:close/>
                </a:path>
              </a:pathLst>
            </a:custGeom>
            <a:solidFill>
              <a:srgbClr val="B60D26"/>
            </a:solidFill>
          </p:spPr>
        </p:sp>
      </p:grpSp>
      <p:sp>
        <p:nvSpPr>
          <p:cNvPr id="20" name="Freeform 20"/>
          <p:cNvSpPr/>
          <p:nvPr/>
        </p:nvSpPr>
        <p:spPr>
          <a:xfrm>
            <a:off x="2442660" y="2394454"/>
            <a:ext cx="12954810" cy="6474279"/>
          </a:xfrm>
          <a:custGeom>
            <a:avLst/>
            <a:gdLst/>
            <a:ahLst/>
            <a:cxnLst/>
            <a:rect l="l" t="t" r="r" b="b"/>
            <a:pathLst>
              <a:path w="12954810" h="6474279">
                <a:moveTo>
                  <a:pt x="0" y="0"/>
                </a:moveTo>
                <a:lnTo>
                  <a:pt x="12954810" y="0"/>
                </a:lnTo>
                <a:lnTo>
                  <a:pt x="12954810" y="6474280"/>
                </a:lnTo>
                <a:lnTo>
                  <a:pt x="0" y="6474280"/>
                </a:lnTo>
                <a:lnTo>
                  <a:pt x="0" y="0"/>
                </a:lnTo>
                <a:close/>
              </a:path>
            </a:pathLst>
          </a:custGeom>
          <a:blipFill>
            <a:blip r:embed="rId5"/>
            <a:stretch>
              <a:fillRect t="-16238" r="-445"/>
            </a:stretch>
          </a:blipFill>
        </p:spPr>
      </p:sp>
      <p:grpSp>
        <p:nvGrpSpPr>
          <p:cNvPr id="21" name="Group 21"/>
          <p:cNvGrpSpPr/>
          <p:nvPr/>
        </p:nvGrpSpPr>
        <p:grpSpPr>
          <a:xfrm>
            <a:off x="5290456" y="1749486"/>
            <a:ext cx="7697760" cy="553998"/>
            <a:chOff x="0" y="0"/>
            <a:chExt cx="10263680" cy="738664"/>
          </a:xfrm>
        </p:grpSpPr>
        <p:sp>
          <p:nvSpPr>
            <p:cNvPr id="22" name="Freeform 22"/>
            <p:cNvSpPr/>
            <p:nvPr/>
          </p:nvSpPr>
          <p:spPr>
            <a:xfrm>
              <a:off x="0" y="0"/>
              <a:ext cx="10263680" cy="738664"/>
            </a:xfrm>
            <a:custGeom>
              <a:avLst/>
              <a:gdLst/>
              <a:ahLst/>
              <a:cxnLst/>
              <a:rect l="l" t="t" r="r" b="b"/>
              <a:pathLst>
                <a:path w="10263680" h="738664">
                  <a:moveTo>
                    <a:pt x="0" y="0"/>
                  </a:moveTo>
                  <a:lnTo>
                    <a:pt x="10263680" y="0"/>
                  </a:lnTo>
                  <a:lnTo>
                    <a:pt x="10263680" y="738664"/>
                  </a:lnTo>
                  <a:lnTo>
                    <a:pt x="0" y="738664"/>
                  </a:lnTo>
                  <a:close/>
                </a:path>
              </a:pathLst>
            </a:custGeom>
            <a:solidFill>
              <a:srgbClr val="000000">
                <a:alpha val="0"/>
              </a:srgbClr>
            </a:solidFill>
          </p:spPr>
        </p:sp>
        <p:sp>
          <p:nvSpPr>
            <p:cNvPr id="23" name="TextBox 23"/>
            <p:cNvSpPr txBox="1"/>
            <p:nvPr/>
          </p:nvSpPr>
          <p:spPr>
            <a:xfrm>
              <a:off x="0" y="-57150"/>
              <a:ext cx="10263680" cy="795814"/>
            </a:xfrm>
            <a:prstGeom prst="rect">
              <a:avLst/>
            </a:prstGeom>
          </p:spPr>
          <p:txBody>
            <a:bodyPr lIns="0" tIns="0" rIns="0" bIns="0" rtlCol="0" anchor="t"/>
            <a:lstStyle/>
            <a:p>
              <a:pPr algn="l">
                <a:lnSpc>
                  <a:spcPts val="3240"/>
                </a:lnSpc>
              </a:pPr>
              <a:r>
                <a:rPr lang="en-US" sz="2700" b="1">
                  <a:solidFill>
                    <a:srgbClr val="FFFFFF"/>
                  </a:solidFill>
                  <a:latin typeface="Calibri (MS) Bold"/>
                  <a:ea typeface="Calibri (MS) Bold"/>
                  <a:cs typeface="Calibri (MS) Bold"/>
                  <a:sym typeface="Calibri (MS) Bold"/>
                </a:rPr>
                <a:t>LAPORAN PELAKSANAAN AKSI BELA NEGARA</a:t>
              </a:r>
            </a:p>
          </p:txBody>
        </p:sp>
      </p:gr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grpSp>
        <p:nvGrpSpPr>
          <p:cNvPr id="3" name="Group 3"/>
          <p:cNvGrpSpPr/>
          <p:nvPr/>
        </p:nvGrpSpPr>
        <p:grpSpPr>
          <a:xfrm>
            <a:off x="4512364" y="9929589"/>
            <a:ext cx="14451496" cy="874644"/>
            <a:chOff x="0" y="0"/>
            <a:chExt cx="19268662" cy="1166192"/>
          </a:xfrm>
        </p:grpSpPr>
        <p:sp>
          <p:nvSpPr>
            <p:cNvPr id="4" name="Freeform 4"/>
            <p:cNvSpPr/>
            <p:nvPr/>
          </p:nvSpPr>
          <p:spPr>
            <a:xfrm>
              <a:off x="0" y="0"/>
              <a:ext cx="19268694" cy="1166241"/>
            </a:xfrm>
            <a:custGeom>
              <a:avLst/>
              <a:gdLst/>
              <a:ahLst/>
              <a:cxnLst/>
              <a:rect l="l" t="t" r="r" b="b"/>
              <a:pathLst>
                <a:path w="19268694" h="1166241">
                  <a:moveTo>
                    <a:pt x="0" y="1166241"/>
                  </a:moveTo>
                  <a:lnTo>
                    <a:pt x="1033653" y="0"/>
                  </a:lnTo>
                  <a:lnTo>
                    <a:pt x="19268694" y="0"/>
                  </a:lnTo>
                  <a:lnTo>
                    <a:pt x="18235040" y="1166241"/>
                  </a:lnTo>
                  <a:close/>
                </a:path>
              </a:pathLst>
            </a:custGeom>
            <a:solidFill>
              <a:srgbClr val="B42B2D"/>
            </a:solidFill>
          </p:spPr>
        </p:sp>
      </p:grpSp>
      <p:grpSp>
        <p:nvGrpSpPr>
          <p:cNvPr id="5" name="Group 5"/>
          <p:cNvGrpSpPr/>
          <p:nvPr/>
        </p:nvGrpSpPr>
        <p:grpSpPr>
          <a:xfrm>
            <a:off x="-969264" y="10066474"/>
            <a:ext cx="6000451" cy="874644"/>
            <a:chOff x="0" y="0"/>
            <a:chExt cx="8000602" cy="1166192"/>
          </a:xfrm>
        </p:grpSpPr>
        <p:sp>
          <p:nvSpPr>
            <p:cNvPr id="6" name="Freeform 6"/>
            <p:cNvSpPr/>
            <p:nvPr/>
          </p:nvSpPr>
          <p:spPr>
            <a:xfrm>
              <a:off x="0" y="0"/>
              <a:ext cx="8000619" cy="1166241"/>
            </a:xfrm>
            <a:custGeom>
              <a:avLst/>
              <a:gdLst/>
              <a:ahLst/>
              <a:cxnLst/>
              <a:rect l="l" t="t" r="r" b="b"/>
              <a:pathLst>
                <a:path w="8000619" h="1166241">
                  <a:moveTo>
                    <a:pt x="0" y="1166241"/>
                  </a:moveTo>
                  <a:lnTo>
                    <a:pt x="1033653" y="0"/>
                  </a:lnTo>
                  <a:lnTo>
                    <a:pt x="8000619" y="0"/>
                  </a:lnTo>
                  <a:lnTo>
                    <a:pt x="6966966" y="1166241"/>
                  </a:lnTo>
                  <a:close/>
                </a:path>
              </a:pathLst>
            </a:custGeom>
            <a:solidFill>
              <a:srgbClr val="222324"/>
            </a:solidFill>
          </p:spPr>
        </p:sp>
      </p:grpSp>
      <p:sp>
        <p:nvSpPr>
          <p:cNvPr id="7" name="Freeform 7"/>
          <p:cNvSpPr/>
          <p:nvPr/>
        </p:nvSpPr>
        <p:spPr>
          <a:xfrm>
            <a:off x="557522" y="33663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3"/>
            <a:stretch>
              <a:fillRect t="-743" b="-743"/>
            </a:stretch>
          </a:blipFill>
        </p:spPr>
      </p:sp>
      <p:sp>
        <p:nvSpPr>
          <p:cNvPr id="8" name="Freeform 8"/>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sp>
        <p:nvSpPr>
          <p:cNvPr id="9" name="Freeform 9"/>
          <p:cNvSpPr/>
          <p:nvPr/>
        </p:nvSpPr>
        <p:spPr>
          <a:xfrm>
            <a:off x="14187954" y="168039"/>
            <a:ext cx="2150820" cy="818156"/>
          </a:xfrm>
          <a:custGeom>
            <a:avLst/>
            <a:gdLst/>
            <a:ahLst/>
            <a:cxnLst/>
            <a:rect l="l" t="t" r="r" b="b"/>
            <a:pathLst>
              <a:path w="2150820" h="818156">
                <a:moveTo>
                  <a:pt x="0" y="0"/>
                </a:moveTo>
                <a:lnTo>
                  <a:pt x="2150820" y="0"/>
                </a:lnTo>
                <a:lnTo>
                  <a:pt x="2150820" y="818155"/>
                </a:lnTo>
                <a:lnTo>
                  <a:pt x="0" y="818155"/>
                </a:lnTo>
                <a:lnTo>
                  <a:pt x="0" y="0"/>
                </a:lnTo>
                <a:close/>
              </a:path>
            </a:pathLst>
          </a:custGeom>
          <a:blipFill>
            <a:blip r:embed="rId4"/>
            <a:stretch>
              <a:fillRect t="-85" b="-85"/>
            </a:stretch>
          </a:blipFill>
        </p:spPr>
      </p:sp>
      <p:sp>
        <p:nvSpPr>
          <p:cNvPr id="10" name="Freeform 10"/>
          <p:cNvSpPr/>
          <p:nvPr/>
        </p:nvSpPr>
        <p:spPr>
          <a:xfrm>
            <a:off x="10298144" y="1744470"/>
            <a:ext cx="5834487" cy="7449570"/>
          </a:xfrm>
          <a:custGeom>
            <a:avLst/>
            <a:gdLst/>
            <a:ahLst/>
            <a:cxnLst/>
            <a:rect l="l" t="t" r="r" b="b"/>
            <a:pathLst>
              <a:path w="5834487" h="7449570">
                <a:moveTo>
                  <a:pt x="0" y="0"/>
                </a:moveTo>
                <a:lnTo>
                  <a:pt x="5834487" y="0"/>
                </a:lnTo>
                <a:lnTo>
                  <a:pt x="5834487" y="7449570"/>
                </a:lnTo>
                <a:lnTo>
                  <a:pt x="0" y="7449570"/>
                </a:lnTo>
                <a:lnTo>
                  <a:pt x="0" y="0"/>
                </a:lnTo>
                <a:close/>
              </a:path>
            </a:pathLst>
          </a:custGeom>
          <a:blipFill>
            <a:blip r:embed="rId5"/>
            <a:stretch>
              <a:fillRect/>
            </a:stretch>
          </a:blipFill>
        </p:spPr>
      </p:sp>
      <p:sp>
        <p:nvSpPr>
          <p:cNvPr id="11" name="Freeform 11"/>
          <p:cNvSpPr/>
          <p:nvPr/>
        </p:nvSpPr>
        <p:spPr>
          <a:xfrm>
            <a:off x="4332508" y="1744470"/>
            <a:ext cx="5578935" cy="7435256"/>
          </a:xfrm>
          <a:custGeom>
            <a:avLst/>
            <a:gdLst/>
            <a:ahLst/>
            <a:cxnLst/>
            <a:rect l="l" t="t" r="r" b="b"/>
            <a:pathLst>
              <a:path w="5578935" h="7435256">
                <a:moveTo>
                  <a:pt x="0" y="0"/>
                </a:moveTo>
                <a:lnTo>
                  <a:pt x="5578936" y="0"/>
                </a:lnTo>
                <a:lnTo>
                  <a:pt x="5578936" y="7435256"/>
                </a:lnTo>
                <a:lnTo>
                  <a:pt x="0" y="7435256"/>
                </a:lnTo>
                <a:lnTo>
                  <a:pt x="0" y="0"/>
                </a:lnTo>
                <a:close/>
              </a:path>
            </a:pathLst>
          </a:custGeom>
          <a:blipFill>
            <a:blip r:embed="rId6"/>
            <a:stretch>
              <a:fillRect/>
            </a:stretch>
          </a:blipFill>
        </p:spPr>
      </p:sp>
      <p:sp>
        <p:nvSpPr>
          <p:cNvPr id="12" name="Freeform 12"/>
          <p:cNvSpPr/>
          <p:nvPr/>
        </p:nvSpPr>
        <p:spPr>
          <a:xfrm>
            <a:off x="1201030" y="1043140"/>
            <a:ext cx="1908678" cy="8674624"/>
          </a:xfrm>
          <a:custGeom>
            <a:avLst/>
            <a:gdLst/>
            <a:ahLst/>
            <a:cxnLst/>
            <a:rect l="l" t="t" r="r" b="b"/>
            <a:pathLst>
              <a:path w="1908678" h="8674624">
                <a:moveTo>
                  <a:pt x="0" y="0"/>
                </a:moveTo>
                <a:lnTo>
                  <a:pt x="1908678" y="0"/>
                </a:lnTo>
                <a:lnTo>
                  <a:pt x="1908678" y="8674625"/>
                </a:lnTo>
                <a:lnTo>
                  <a:pt x="0" y="8674625"/>
                </a:lnTo>
                <a:lnTo>
                  <a:pt x="0" y="0"/>
                </a:lnTo>
                <a:close/>
              </a:path>
            </a:pathLst>
          </a:custGeom>
          <a:blipFill>
            <a:blip r:embed="rId7"/>
            <a:stretch>
              <a:fillRect l="-542632" b="-2"/>
            </a:stretch>
          </a:blipFill>
        </p:spPr>
      </p:sp>
      <p:grpSp>
        <p:nvGrpSpPr>
          <p:cNvPr id="13" name="Group 13"/>
          <p:cNvGrpSpPr/>
          <p:nvPr/>
        </p:nvGrpSpPr>
        <p:grpSpPr>
          <a:xfrm>
            <a:off x="5661522" y="558392"/>
            <a:ext cx="9027357" cy="969496"/>
            <a:chOff x="0" y="0"/>
            <a:chExt cx="12036476" cy="1292662"/>
          </a:xfrm>
        </p:grpSpPr>
        <p:sp>
          <p:nvSpPr>
            <p:cNvPr id="14" name="Freeform 14"/>
            <p:cNvSpPr/>
            <p:nvPr/>
          </p:nvSpPr>
          <p:spPr>
            <a:xfrm>
              <a:off x="0" y="0"/>
              <a:ext cx="12036476" cy="1292662"/>
            </a:xfrm>
            <a:custGeom>
              <a:avLst/>
              <a:gdLst/>
              <a:ahLst/>
              <a:cxnLst/>
              <a:rect l="l" t="t" r="r" b="b"/>
              <a:pathLst>
                <a:path w="12036476" h="1292662">
                  <a:moveTo>
                    <a:pt x="0" y="0"/>
                  </a:moveTo>
                  <a:lnTo>
                    <a:pt x="12036476" y="0"/>
                  </a:lnTo>
                  <a:lnTo>
                    <a:pt x="12036476" y="1292662"/>
                  </a:lnTo>
                  <a:lnTo>
                    <a:pt x="0" y="1292662"/>
                  </a:lnTo>
                  <a:close/>
                </a:path>
              </a:pathLst>
            </a:custGeom>
            <a:solidFill>
              <a:srgbClr val="000000">
                <a:alpha val="0"/>
              </a:srgbClr>
            </a:solidFill>
          </p:spPr>
        </p:sp>
        <p:sp>
          <p:nvSpPr>
            <p:cNvPr id="15" name="TextBox 15"/>
            <p:cNvSpPr txBox="1"/>
            <p:nvPr/>
          </p:nvSpPr>
          <p:spPr>
            <a:xfrm>
              <a:off x="0" y="-57150"/>
              <a:ext cx="12036476" cy="1349812"/>
            </a:xfrm>
            <a:prstGeom prst="rect">
              <a:avLst/>
            </a:prstGeom>
          </p:spPr>
          <p:txBody>
            <a:bodyPr lIns="0" tIns="0" rIns="0" bIns="0" rtlCol="0" anchor="t"/>
            <a:lstStyle/>
            <a:p>
              <a:pPr algn="ctr">
                <a:lnSpc>
                  <a:spcPts val="3240"/>
                </a:lnSpc>
              </a:pPr>
              <a:r>
                <a:rPr lang="en-US" sz="2700">
                  <a:solidFill>
                    <a:srgbClr val="000000"/>
                  </a:solidFill>
                  <a:latin typeface="Calibri (MS)"/>
                  <a:ea typeface="Calibri (MS)"/>
                  <a:cs typeface="Calibri (MS)"/>
                  <a:sym typeface="Calibri (MS)"/>
                </a:rPr>
                <a:t>Penilaian deskriptif mengenai kemampuan Peserta  </a:t>
              </a:r>
            </a:p>
            <a:p>
              <a:pPr algn="ctr">
                <a:lnSpc>
                  <a:spcPts val="3240"/>
                </a:lnSpc>
              </a:pPr>
              <a:r>
                <a:rPr lang="en-US" sz="2700">
                  <a:solidFill>
                    <a:srgbClr val="000000"/>
                  </a:solidFill>
                  <a:latin typeface="Calibri (MS)"/>
                  <a:ea typeface="Calibri (MS)"/>
                  <a:cs typeface="Calibri (MS)"/>
                  <a:sym typeface="Calibri (MS)"/>
                </a:rPr>
                <a:t>selama proses pembelajaran aktualisasi di tempat kerja. </a:t>
              </a:r>
            </a:p>
          </p:txBody>
        </p:sp>
      </p:gr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grpSp>
        <p:nvGrpSpPr>
          <p:cNvPr id="3" name="Group 3"/>
          <p:cNvGrpSpPr/>
          <p:nvPr/>
        </p:nvGrpSpPr>
        <p:grpSpPr>
          <a:xfrm>
            <a:off x="4512364" y="9929589"/>
            <a:ext cx="14451496" cy="874644"/>
            <a:chOff x="0" y="0"/>
            <a:chExt cx="19268662" cy="1166192"/>
          </a:xfrm>
        </p:grpSpPr>
        <p:sp>
          <p:nvSpPr>
            <p:cNvPr id="4" name="Freeform 4"/>
            <p:cNvSpPr/>
            <p:nvPr/>
          </p:nvSpPr>
          <p:spPr>
            <a:xfrm>
              <a:off x="0" y="0"/>
              <a:ext cx="19268694" cy="1166241"/>
            </a:xfrm>
            <a:custGeom>
              <a:avLst/>
              <a:gdLst/>
              <a:ahLst/>
              <a:cxnLst/>
              <a:rect l="l" t="t" r="r" b="b"/>
              <a:pathLst>
                <a:path w="19268694" h="1166241">
                  <a:moveTo>
                    <a:pt x="0" y="1166241"/>
                  </a:moveTo>
                  <a:lnTo>
                    <a:pt x="1033653" y="0"/>
                  </a:lnTo>
                  <a:lnTo>
                    <a:pt x="19268694" y="0"/>
                  </a:lnTo>
                  <a:lnTo>
                    <a:pt x="18235040" y="1166241"/>
                  </a:lnTo>
                  <a:close/>
                </a:path>
              </a:pathLst>
            </a:custGeom>
            <a:solidFill>
              <a:srgbClr val="B42B2D"/>
            </a:solidFill>
          </p:spPr>
        </p:sp>
      </p:grpSp>
      <p:grpSp>
        <p:nvGrpSpPr>
          <p:cNvPr id="5" name="Group 5"/>
          <p:cNvGrpSpPr/>
          <p:nvPr/>
        </p:nvGrpSpPr>
        <p:grpSpPr>
          <a:xfrm>
            <a:off x="-969264" y="10066474"/>
            <a:ext cx="6000451" cy="874644"/>
            <a:chOff x="0" y="0"/>
            <a:chExt cx="8000602" cy="1166192"/>
          </a:xfrm>
        </p:grpSpPr>
        <p:sp>
          <p:nvSpPr>
            <p:cNvPr id="6" name="Freeform 6"/>
            <p:cNvSpPr/>
            <p:nvPr/>
          </p:nvSpPr>
          <p:spPr>
            <a:xfrm>
              <a:off x="0" y="0"/>
              <a:ext cx="8000619" cy="1166241"/>
            </a:xfrm>
            <a:custGeom>
              <a:avLst/>
              <a:gdLst/>
              <a:ahLst/>
              <a:cxnLst/>
              <a:rect l="l" t="t" r="r" b="b"/>
              <a:pathLst>
                <a:path w="8000619" h="1166241">
                  <a:moveTo>
                    <a:pt x="0" y="1166241"/>
                  </a:moveTo>
                  <a:lnTo>
                    <a:pt x="1033653" y="0"/>
                  </a:lnTo>
                  <a:lnTo>
                    <a:pt x="8000619" y="0"/>
                  </a:lnTo>
                  <a:lnTo>
                    <a:pt x="6966966" y="1166241"/>
                  </a:lnTo>
                  <a:close/>
                </a:path>
              </a:pathLst>
            </a:custGeom>
            <a:solidFill>
              <a:srgbClr val="222324"/>
            </a:solidFill>
          </p:spPr>
        </p:sp>
      </p:grpSp>
      <p:sp>
        <p:nvSpPr>
          <p:cNvPr id="7" name="Freeform 7"/>
          <p:cNvSpPr/>
          <p:nvPr/>
        </p:nvSpPr>
        <p:spPr>
          <a:xfrm>
            <a:off x="557522" y="336639"/>
            <a:ext cx="2150820" cy="955920"/>
          </a:xfrm>
          <a:custGeom>
            <a:avLst/>
            <a:gdLst/>
            <a:ahLst/>
            <a:cxnLst/>
            <a:rect l="l" t="t" r="r" b="b"/>
            <a:pathLst>
              <a:path w="2150820" h="955920">
                <a:moveTo>
                  <a:pt x="0" y="0"/>
                </a:moveTo>
                <a:lnTo>
                  <a:pt x="2150820" y="0"/>
                </a:lnTo>
                <a:lnTo>
                  <a:pt x="2150820" y="955920"/>
                </a:lnTo>
                <a:lnTo>
                  <a:pt x="0" y="955920"/>
                </a:lnTo>
                <a:lnTo>
                  <a:pt x="0" y="0"/>
                </a:lnTo>
                <a:close/>
              </a:path>
            </a:pathLst>
          </a:custGeom>
          <a:blipFill>
            <a:blip r:embed="rId3"/>
            <a:stretch>
              <a:fillRect t="-743" b="-743"/>
            </a:stretch>
          </a:blipFill>
        </p:spPr>
      </p:sp>
      <p:sp>
        <p:nvSpPr>
          <p:cNvPr id="8" name="Freeform 8"/>
          <p:cNvSpPr/>
          <p:nvPr/>
        </p:nvSpPr>
        <p:spPr>
          <a:xfrm>
            <a:off x="16462436" y="411195"/>
            <a:ext cx="1221613" cy="534736"/>
          </a:xfrm>
          <a:custGeom>
            <a:avLst/>
            <a:gdLst/>
            <a:ahLst/>
            <a:cxnLst/>
            <a:rect l="l" t="t" r="r" b="b"/>
            <a:pathLst>
              <a:path w="1221613" h="534736">
                <a:moveTo>
                  <a:pt x="0" y="0"/>
                </a:moveTo>
                <a:lnTo>
                  <a:pt x="1221613" y="0"/>
                </a:lnTo>
                <a:lnTo>
                  <a:pt x="1221613" y="534737"/>
                </a:lnTo>
                <a:lnTo>
                  <a:pt x="0" y="534737"/>
                </a:lnTo>
                <a:lnTo>
                  <a:pt x="0" y="0"/>
                </a:lnTo>
                <a:close/>
              </a:path>
            </a:pathLst>
          </a:custGeom>
          <a:blipFill>
            <a:blip r:embed="rId2"/>
            <a:stretch>
              <a:fillRect t="-119" b="-119"/>
            </a:stretch>
          </a:blipFill>
        </p:spPr>
      </p:sp>
      <p:sp>
        <p:nvSpPr>
          <p:cNvPr id="9" name="Freeform 9"/>
          <p:cNvSpPr/>
          <p:nvPr/>
        </p:nvSpPr>
        <p:spPr>
          <a:xfrm>
            <a:off x="14187954" y="168039"/>
            <a:ext cx="2150820" cy="818156"/>
          </a:xfrm>
          <a:custGeom>
            <a:avLst/>
            <a:gdLst/>
            <a:ahLst/>
            <a:cxnLst/>
            <a:rect l="l" t="t" r="r" b="b"/>
            <a:pathLst>
              <a:path w="2150820" h="818156">
                <a:moveTo>
                  <a:pt x="0" y="0"/>
                </a:moveTo>
                <a:lnTo>
                  <a:pt x="2150820" y="0"/>
                </a:lnTo>
                <a:lnTo>
                  <a:pt x="2150820" y="818155"/>
                </a:lnTo>
                <a:lnTo>
                  <a:pt x="0" y="818155"/>
                </a:lnTo>
                <a:lnTo>
                  <a:pt x="0" y="0"/>
                </a:lnTo>
                <a:close/>
              </a:path>
            </a:pathLst>
          </a:custGeom>
          <a:blipFill>
            <a:blip r:embed="rId4"/>
            <a:stretch>
              <a:fillRect t="-85" b="-85"/>
            </a:stretch>
          </a:blipFill>
        </p:spPr>
      </p:sp>
      <p:grpSp>
        <p:nvGrpSpPr>
          <p:cNvPr id="10" name="Group 10"/>
          <p:cNvGrpSpPr/>
          <p:nvPr/>
        </p:nvGrpSpPr>
        <p:grpSpPr>
          <a:xfrm>
            <a:off x="1409950" y="2931472"/>
            <a:ext cx="2785925" cy="2651444"/>
            <a:chOff x="0" y="0"/>
            <a:chExt cx="3714566" cy="3535258"/>
          </a:xfrm>
        </p:grpSpPr>
        <p:sp>
          <p:nvSpPr>
            <p:cNvPr id="11" name="Freeform 11"/>
            <p:cNvSpPr/>
            <p:nvPr/>
          </p:nvSpPr>
          <p:spPr>
            <a:xfrm>
              <a:off x="0" y="0"/>
              <a:ext cx="3714623" cy="3535299"/>
            </a:xfrm>
            <a:custGeom>
              <a:avLst/>
              <a:gdLst/>
              <a:ahLst/>
              <a:cxnLst/>
              <a:rect l="l" t="t" r="r" b="b"/>
              <a:pathLst>
                <a:path w="3714623" h="3535299">
                  <a:moveTo>
                    <a:pt x="589280" y="0"/>
                  </a:moveTo>
                  <a:lnTo>
                    <a:pt x="3125343" y="0"/>
                  </a:lnTo>
                  <a:cubicBezTo>
                    <a:pt x="3450717" y="0"/>
                    <a:pt x="3714623" y="263779"/>
                    <a:pt x="3714623" y="589280"/>
                  </a:cubicBezTo>
                  <a:lnTo>
                    <a:pt x="3714623" y="3535299"/>
                  </a:lnTo>
                  <a:lnTo>
                    <a:pt x="0" y="3535299"/>
                  </a:lnTo>
                  <a:lnTo>
                    <a:pt x="0" y="589280"/>
                  </a:lnTo>
                  <a:cubicBezTo>
                    <a:pt x="0" y="263779"/>
                    <a:pt x="263779" y="0"/>
                    <a:pt x="589280" y="0"/>
                  </a:cubicBezTo>
                  <a:close/>
                </a:path>
              </a:pathLst>
            </a:custGeom>
            <a:solidFill>
              <a:srgbClr val="FB7387"/>
            </a:solidFill>
          </p:spPr>
        </p:sp>
        <p:sp>
          <p:nvSpPr>
            <p:cNvPr id="12" name="TextBox 12"/>
            <p:cNvSpPr txBox="1"/>
            <p:nvPr/>
          </p:nvSpPr>
          <p:spPr>
            <a:xfrm>
              <a:off x="0" y="-66675"/>
              <a:ext cx="3714566" cy="3601933"/>
            </a:xfrm>
            <a:prstGeom prst="rect">
              <a:avLst/>
            </a:prstGeom>
          </p:spPr>
          <p:txBody>
            <a:bodyPr lIns="50800" tIns="50800" rIns="50800" bIns="50800" rtlCol="0" anchor="t"/>
            <a:lstStyle/>
            <a:p>
              <a:pPr algn="ctr">
                <a:lnSpc>
                  <a:spcPts val="4320"/>
                </a:lnSpc>
              </a:pPr>
              <a:r>
                <a:rPr lang="en-US" sz="3600">
                  <a:solidFill>
                    <a:srgbClr val="FFFFFF"/>
                  </a:solidFill>
                  <a:latin typeface="Calibri (MS)"/>
                  <a:ea typeface="Calibri (MS)"/>
                  <a:cs typeface="Calibri (MS)"/>
                  <a:sym typeface="Calibri (MS)"/>
                </a:rPr>
                <a:t>Komponen</a:t>
              </a:r>
            </a:p>
            <a:p>
              <a:pPr algn="ctr">
                <a:lnSpc>
                  <a:spcPts val="9720"/>
                </a:lnSpc>
              </a:pPr>
              <a:r>
                <a:rPr lang="en-US" sz="8100">
                  <a:solidFill>
                    <a:srgbClr val="FFFFFF"/>
                  </a:solidFill>
                  <a:latin typeface="Calibri (MS)"/>
                  <a:ea typeface="Calibri (MS)"/>
                  <a:cs typeface="Calibri (MS)"/>
                  <a:sym typeface="Calibri (MS)"/>
                </a:rPr>
                <a:t>1</a:t>
              </a:r>
            </a:p>
          </p:txBody>
        </p:sp>
      </p:grpSp>
      <p:grpSp>
        <p:nvGrpSpPr>
          <p:cNvPr id="13" name="Group 13"/>
          <p:cNvGrpSpPr/>
          <p:nvPr/>
        </p:nvGrpSpPr>
        <p:grpSpPr>
          <a:xfrm>
            <a:off x="1290338" y="4550273"/>
            <a:ext cx="3022020" cy="4782856"/>
            <a:chOff x="0" y="0"/>
            <a:chExt cx="4029360" cy="6377142"/>
          </a:xfrm>
        </p:grpSpPr>
        <p:sp>
          <p:nvSpPr>
            <p:cNvPr id="14" name="Freeform 14"/>
            <p:cNvSpPr/>
            <p:nvPr/>
          </p:nvSpPr>
          <p:spPr>
            <a:xfrm>
              <a:off x="0" y="0"/>
              <a:ext cx="4029329" cy="6377178"/>
            </a:xfrm>
            <a:custGeom>
              <a:avLst/>
              <a:gdLst/>
              <a:ahLst/>
              <a:cxnLst/>
              <a:rect l="l" t="t" r="r" b="b"/>
              <a:pathLst>
                <a:path w="4029329" h="6377178">
                  <a:moveTo>
                    <a:pt x="0" y="0"/>
                  </a:moveTo>
                  <a:lnTo>
                    <a:pt x="644271" y="0"/>
                  </a:lnTo>
                  <a:cubicBezTo>
                    <a:pt x="644271" y="649351"/>
                    <a:pt x="1257808" y="1175766"/>
                    <a:pt x="2014728" y="1175766"/>
                  </a:cubicBezTo>
                  <a:cubicBezTo>
                    <a:pt x="2771648" y="1175766"/>
                    <a:pt x="3385058" y="649351"/>
                    <a:pt x="3385058" y="0"/>
                  </a:cubicBezTo>
                  <a:lnTo>
                    <a:pt x="4029329" y="0"/>
                  </a:lnTo>
                  <a:lnTo>
                    <a:pt x="4029329" y="5800979"/>
                  </a:lnTo>
                  <a:cubicBezTo>
                    <a:pt x="4029329" y="6119241"/>
                    <a:pt x="3728593" y="6377178"/>
                    <a:pt x="3357753" y="6377178"/>
                  </a:cubicBezTo>
                  <a:lnTo>
                    <a:pt x="671576" y="6377178"/>
                  </a:lnTo>
                  <a:cubicBezTo>
                    <a:pt x="300736" y="6377178"/>
                    <a:pt x="0" y="6119114"/>
                    <a:pt x="0" y="5800979"/>
                  </a:cubicBezTo>
                  <a:close/>
                </a:path>
              </a:pathLst>
            </a:custGeom>
            <a:solidFill>
              <a:srgbClr val="000000"/>
            </a:solidFill>
          </p:spPr>
        </p:sp>
      </p:grpSp>
      <p:grpSp>
        <p:nvGrpSpPr>
          <p:cNvPr id="15" name="Group 15"/>
          <p:cNvGrpSpPr/>
          <p:nvPr/>
        </p:nvGrpSpPr>
        <p:grpSpPr>
          <a:xfrm>
            <a:off x="1596042" y="5836263"/>
            <a:ext cx="2418621" cy="1523494"/>
            <a:chOff x="0" y="0"/>
            <a:chExt cx="3224828" cy="2031326"/>
          </a:xfrm>
        </p:grpSpPr>
        <p:sp>
          <p:nvSpPr>
            <p:cNvPr id="16" name="Freeform 16"/>
            <p:cNvSpPr/>
            <p:nvPr/>
          </p:nvSpPr>
          <p:spPr>
            <a:xfrm>
              <a:off x="0" y="0"/>
              <a:ext cx="3224828" cy="2031326"/>
            </a:xfrm>
            <a:custGeom>
              <a:avLst/>
              <a:gdLst/>
              <a:ahLst/>
              <a:cxnLst/>
              <a:rect l="l" t="t" r="r" b="b"/>
              <a:pathLst>
                <a:path w="3224828" h="2031326">
                  <a:moveTo>
                    <a:pt x="0" y="0"/>
                  </a:moveTo>
                  <a:lnTo>
                    <a:pt x="3224828" y="0"/>
                  </a:lnTo>
                  <a:lnTo>
                    <a:pt x="3224828" y="2031326"/>
                  </a:lnTo>
                  <a:lnTo>
                    <a:pt x="0" y="2031326"/>
                  </a:lnTo>
                  <a:close/>
                </a:path>
              </a:pathLst>
            </a:custGeom>
            <a:solidFill>
              <a:srgbClr val="000000">
                <a:alpha val="0"/>
              </a:srgbClr>
            </a:solidFill>
          </p:spPr>
        </p:sp>
        <p:sp>
          <p:nvSpPr>
            <p:cNvPr id="17" name="TextBox 17"/>
            <p:cNvSpPr txBox="1"/>
            <p:nvPr/>
          </p:nvSpPr>
          <p:spPr>
            <a:xfrm>
              <a:off x="0" y="-9525"/>
              <a:ext cx="3224828" cy="2040851"/>
            </a:xfrm>
            <a:prstGeom prst="rect">
              <a:avLst/>
            </a:prstGeom>
          </p:spPr>
          <p:txBody>
            <a:bodyPr lIns="0" tIns="0" rIns="0" bIns="0" rtlCol="0" anchor="t"/>
            <a:lstStyle/>
            <a:p>
              <a:pPr algn="ctr">
                <a:lnSpc>
                  <a:spcPts val="4320"/>
                </a:lnSpc>
              </a:pPr>
              <a:r>
                <a:rPr lang="en-US" sz="3600" b="1">
                  <a:solidFill>
                    <a:srgbClr val="FFFFFF"/>
                  </a:solidFill>
                  <a:latin typeface="Arial Unicode Bold"/>
                  <a:ea typeface="Arial Unicode Bold"/>
                  <a:cs typeface="Arial Unicode Bold"/>
                  <a:sym typeface="Arial Unicode Bold"/>
                </a:rPr>
                <a:t>(15%)</a:t>
              </a:r>
            </a:p>
            <a:p>
              <a:pPr algn="ctr">
                <a:lnSpc>
                  <a:spcPts val="3240"/>
                </a:lnSpc>
              </a:pPr>
              <a:r>
                <a:rPr lang="en-US" sz="2700">
                  <a:solidFill>
                    <a:srgbClr val="FFFFFF"/>
                  </a:solidFill>
                  <a:latin typeface="Arial Unicode"/>
                  <a:ea typeface="Arial Unicode"/>
                  <a:cs typeface="Arial Unicode"/>
                  <a:sym typeface="Arial Unicode"/>
                </a:rPr>
                <a:t>Sikap Perilaku</a:t>
              </a:r>
            </a:p>
          </p:txBody>
        </p:sp>
      </p:grpSp>
      <p:grpSp>
        <p:nvGrpSpPr>
          <p:cNvPr id="18" name="Group 18"/>
          <p:cNvGrpSpPr/>
          <p:nvPr/>
        </p:nvGrpSpPr>
        <p:grpSpPr>
          <a:xfrm>
            <a:off x="5617784" y="2931472"/>
            <a:ext cx="2785924" cy="2651444"/>
            <a:chOff x="0" y="0"/>
            <a:chExt cx="3714566" cy="3535258"/>
          </a:xfrm>
        </p:grpSpPr>
        <p:sp>
          <p:nvSpPr>
            <p:cNvPr id="19" name="Freeform 19"/>
            <p:cNvSpPr/>
            <p:nvPr/>
          </p:nvSpPr>
          <p:spPr>
            <a:xfrm>
              <a:off x="0" y="0"/>
              <a:ext cx="3714623" cy="3535299"/>
            </a:xfrm>
            <a:custGeom>
              <a:avLst/>
              <a:gdLst/>
              <a:ahLst/>
              <a:cxnLst/>
              <a:rect l="l" t="t" r="r" b="b"/>
              <a:pathLst>
                <a:path w="3714623" h="3535299">
                  <a:moveTo>
                    <a:pt x="589280" y="0"/>
                  </a:moveTo>
                  <a:lnTo>
                    <a:pt x="3125343" y="0"/>
                  </a:lnTo>
                  <a:cubicBezTo>
                    <a:pt x="3450717" y="0"/>
                    <a:pt x="3714623" y="263779"/>
                    <a:pt x="3714623" y="589280"/>
                  </a:cubicBezTo>
                  <a:lnTo>
                    <a:pt x="3714623" y="3535299"/>
                  </a:lnTo>
                  <a:lnTo>
                    <a:pt x="0" y="3535299"/>
                  </a:lnTo>
                  <a:lnTo>
                    <a:pt x="0" y="589280"/>
                  </a:lnTo>
                  <a:cubicBezTo>
                    <a:pt x="0" y="263779"/>
                    <a:pt x="263779" y="0"/>
                    <a:pt x="589280" y="0"/>
                  </a:cubicBezTo>
                  <a:close/>
                </a:path>
              </a:pathLst>
            </a:custGeom>
            <a:solidFill>
              <a:srgbClr val="FB7387"/>
            </a:solidFill>
          </p:spPr>
        </p:sp>
        <p:sp>
          <p:nvSpPr>
            <p:cNvPr id="20" name="TextBox 20"/>
            <p:cNvSpPr txBox="1"/>
            <p:nvPr/>
          </p:nvSpPr>
          <p:spPr>
            <a:xfrm>
              <a:off x="0" y="-66675"/>
              <a:ext cx="3714566" cy="3601933"/>
            </a:xfrm>
            <a:prstGeom prst="rect">
              <a:avLst/>
            </a:prstGeom>
          </p:spPr>
          <p:txBody>
            <a:bodyPr lIns="50800" tIns="50800" rIns="50800" bIns="50800" rtlCol="0" anchor="t"/>
            <a:lstStyle/>
            <a:p>
              <a:pPr algn="ctr">
                <a:lnSpc>
                  <a:spcPts val="4320"/>
                </a:lnSpc>
              </a:pPr>
              <a:r>
                <a:rPr lang="en-US" sz="3600">
                  <a:solidFill>
                    <a:srgbClr val="000000"/>
                  </a:solidFill>
                  <a:latin typeface="Calibri (MS)"/>
                  <a:ea typeface="Calibri (MS)"/>
                  <a:cs typeface="Calibri (MS)"/>
                  <a:sym typeface="Calibri (MS)"/>
                </a:rPr>
                <a:t>Komponen2</a:t>
              </a:r>
            </a:p>
          </p:txBody>
        </p:sp>
      </p:grpSp>
      <p:grpSp>
        <p:nvGrpSpPr>
          <p:cNvPr id="21" name="Group 21"/>
          <p:cNvGrpSpPr/>
          <p:nvPr/>
        </p:nvGrpSpPr>
        <p:grpSpPr>
          <a:xfrm>
            <a:off x="5498170" y="4550273"/>
            <a:ext cx="3022020" cy="4782856"/>
            <a:chOff x="0" y="0"/>
            <a:chExt cx="4029360" cy="6377142"/>
          </a:xfrm>
        </p:grpSpPr>
        <p:sp>
          <p:nvSpPr>
            <p:cNvPr id="22" name="Freeform 22"/>
            <p:cNvSpPr/>
            <p:nvPr/>
          </p:nvSpPr>
          <p:spPr>
            <a:xfrm>
              <a:off x="0" y="0"/>
              <a:ext cx="4029329" cy="6377178"/>
            </a:xfrm>
            <a:custGeom>
              <a:avLst/>
              <a:gdLst/>
              <a:ahLst/>
              <a:cxnLst/>
              <a:rect l="l" t="t" r="r" b="b"/>
              <a:pathLst>
                <a:path w="4029329" h="6377178">
                  <a:moveTo>
                    <a:pt x="0" y="0"/>
                  </a:moveTo>
                  <a:lnTo>
                    <a:pt x="644271" y="0"/>
                  </a:lnTo>
                  <a:cubicBezTo>
                    <a:pt x="644271" y="649351"/>
                    <a:pt x="1257808" y="1175766"/>
                    <a:pt x="2014728" y="1175766"/>
                  </a:cubicBezTo>
                  <a:cubicBezTo>
                    <a:pt x="2771648" y="1175766"/>
                    <a:pt x="3385058" y="649351"/>
                    <a:pt x="3385058" y="0"/>
                  </a:cubicBezTo>
                  <a:lnTo>
                    <a:pt x="4029329" y="0"/>
                  </a:lnTo>
                  <a:lnTo>
                    <a:pt x="4029329" y="5800979"/>
                  </a:lnTo>
                  <a:cubicBezTo>
                    <a:pt x="4029329" y="6119241"/>
                    <a:pt x="3728593" y="6377178"/>
                    <a:pt x="3357753" y="6377178"/>
                  </a:cubicBezTo>
                  <a:lnTo>
                    <a:pt x="671576" y="6377178"/>
                  </a:lnTo>
                  <a:cubicBezTo>
                    <a:pt x="300736" y="6377178"/>
                    <a:pt x="0" y="6119114"/>
                    <a:pt x="0" y="5800979"/>
                  </a:cubicBezTo>
                  <a:close/>
                </a:path>
              </a:pathLst>
            </a:custGeom>
            <a:solidFill>
              <a:srgbClr val="000000"/>
            </a:solidFill>
          </p:spPr>
        </p:sp>
      </p:grpSp>
      <p:grpSp>
        <p:nvGrpSpPr>
          <p:cNvPr id="23" name="Group 23"/>
          <p:cNvGrpSpPr/>
          <p:nvPr/>
        </p:nvGrpSpPr>
        <p:grpSpPr>
          <a:xfrm>
            <a:off x="5870354" y="5818212"/>
            <a:ext cx="2418621" cy="1523494"/>
            <a:chOff x="0" y="0"/>
            <a:chExt cx="3224828" cy="2031326"/>
          </a:xfrm>
        </p:grpSpPr>
        <p:sp>
          <p:nvSpPr>
            <p:cNvPr id="24" name="Freeform 24"/>
            <p:cNvSpPr/>
            <p:nvPr/>
          </p:nvSpPr>
          <p:spPr>
            <a:xfrm>
              <a:off x="0" y="0"/>
              <a:ext cx="3224828" cy="2031326"/>
            </a:xfrm>
            <a:custGeom>
              <a:avLst/>
              <a:gdLst/>
              <a:ahLst/>
              <a:cxnLst/>
              <a:rect l="l" t="t" r="r" b="b"/>
              <a:pathLst>
                <a:path w="3224828" h="2031326">
                  <a:moveTo>
                    <a:pt x="0" y="0"/>
                  </a:moveTo>
                  <a:lnTo>
                    <a:pt x="3224828" y="0"/>
                  </a:lnTo>
                  <a:lnTo>
                    <a:pt x="3224828" y="2031326"/>
                  </a:lnTo>
                  <a:lnTo>
                    <a:pt x="0" y="2031326"/>
                  </a:lnTo>
                  <a:close/>
                </a:path>
              </a:pathLst>
            </a:custGeom>
            <a:solidFill>
              <a:srgbClr val="000000">
                <a:alpha val="0"/>
              </a:srgbClr>
            </a:solidFill>
          </p:spPr>
        </p:sp>
        <p:sp>
          <p:nvSpPr>
            <p:cNvPr id="25" name="TextBox 25"/>
            <p:cNvSpPr txBox="1"/>
            <p:nvPr/>
          </p:nvSpPr>
          <p:spPr>
            <a:xfrm>
              <a:off x="0" y="-9525"/>
              <a:ext cx="3224828" cy="2040851"/>
            </a:xfrm>
            <a:prstGeom prst="rect">
              <a:avLst/>
            </a:prstGeom>
          </p:spPr>
          <p:txBody>
            <a:bodyPr lIns="0" tIns="0" rIns="0" bIns="0" rtlCol="0" anchor="t"/>
            <a:lstStyle/>
            <a:p>
              <a:pPr algn="ctr">
                <a:lnSpc>
                  <a:spcPts val="4320"/>
                </a:lnSpc>
              </a:pPr>
              <a:r>
                <a:rPr lang="en-US" sz="3600" b="1">
                  <a:solidFill>
                    <a:srgbClr val="FFFFFF"/>
                  </a:solidFill>
                  <a:latin typeface="Arial Unicode Bold"/>
                  <a:ea typeface="Arial Unicode Bold"/>
                  <a:cs typeface="Arial Unicode Bold"/>
                  <a:sym typeface="Arial Unicode Bold"/>
                </a:rPr>
                <a:t>(20%)</a:t>
              </a:r>
            </a:p>
            <a:p>
              <a:pPr algn="ctr">
                <a:lnSpc>
                  <a:spcPts val="3240"/>
                </a:lnSpc>
              </a:pPr>
              <a:r>
                <a:rPr lang="en-US" sz="2700">
                  <a:solidFill>
                    <a:srgbClr val="FFFFFF"/>
                  </a:solidFill>
                  <a:latin typeface="Arial Unicode"/>
                  <a:ea typeface="Arial Unicode"/>
                  <a:cs typeface="Arial Unicode"/>
                  <a:sym typeface="Arial Unicode"/>
                </a:rPr>
                <a:t>Evaluasi Akademik</a:t>
              </a:r>
            </a:p>
          </p:txBody>
        </p:sp>
      </p:grpSp>
      <p:grpSp>
        <p:nvGrpSpPr>
          <p:cNvPr id="26" name="Group 26"/>
          <p:cNvGrpSpPr/>
          <p:nvPr/>
        </p:nvGrpSpPr>
        <p:grpSpPr>
          <a:xfrm>
            <a:off x="9825621" y="2931472"/>
            <a:ext cx="2785924" cy="2651444"/>
            <a:chOff x="0" y="0"/>
            <a:chExt cx="3714566" cy="3535258"/>
          </a:xfrm>
        </p:grpSpPr>
        <p:sp>
          <p:nvSpPr>
            <p:cNvPr id="27" name="Freeform 27"/>
            <p:cNvSpPr/>
            <p:nvPr/>
          </p:nvSpPr>
          <p:spPr>
            <a:xfrm>
              <a:off x="0" y="0"/>
              <a:ext cx="3714623" cy="3535299"/>
            </a:xfrm>
            <a:custGeom>
              <a:avLst/>
              <a:gdLst/>
              <a:ahLst/>
              <a:cxnLst/>
              <a:rect l="l" t="t" r="r" b="b"/>
              <a:pathLst>
                <a:path w="3714623" h="3535299">
                  <a:moveTo>
                    <a:pt x="589280" y="0"/>
                  </a:moveTo>
                  <a:lnTo>
                    <a:pt x="3125343" y="0"/>
                  </a:lnTo>
                  <a:cubicBezTo>
                    <a:pt x="3450717" y="0"/>
                    <a:pt x="3714623" y="263779"/>
                    <a:pt x="3714623" y="589280"/>
                  </a:cubicBezTo>
                  <a:lnTo>
                    <a:pt x="3714623" y="3535299"/>
                  </a:lnTo>
                  <a:lnTo>
                    <a:pt x="0" y="3535299"/>
                  </a:lnTo>
                  <a:lnTo>
                    <a:pt x="0" y="589280"/>
                  </a:lnTo>
                  <a:cubicBezTo>
                    <a:pt x="0" y="263779"/>
                    <a:pt x="263779" y="0"/>
                    <a:pt x="589280" y="0"/>
                  </a:cubicBezTo>
                  <a:close/>
                </a:path>
              </a:pathLst>
            </a:custGeom>
            <a:solidFill>
              <a:srgbClr val="FB7387"/>
            </a:solidFill>
          </p:spPr>
        </p:sp>
        <p:sp>
          <p:nvSpPr>
            <p:cNvPr id="28" name="TextBox 28"/>
            <p:cNvSpPr txBox="1"/>
            <p:nvPr/>
          </p:nvSpPr>
          <p:spPr>
            <a:xfrm>
              <a:off x="0" y="-66675"/>
              <a:ext cx="3714566" cy="3601933"/>
            </a:xfrm>
            <a:prstGeom prst="rect">
              <a:avLst/>
            </a:prstGeom>
          </p:spPr>
          <p:txBody>
            <a:bodyPr lIns="50800" tIns="50800" rIns="50800" bIns="50800" rtlCol="0" anchor="t"/>
            <a:lstStyle/>
            <a:p>
              <a:pPr algn="ctr">
                <a:lnSpc>
                  <a:spcPts val="4320"/>
                </a:lnSpc>
              </a:pPr>
              <a:r>
                <a:rPr lang="en-US" sz="3600">
                  <a:solidFill>
                    <a:srgbClr val="000000"/>
                  </a:solidFill>
                  <a:latin typeface="Calibri (MS)"/>
                  <a:ea typeface="Calibri (MS)"/>
                  <a:cs typeface="Calibri (MS)"/>
                  <a:sym typeface="Calibri (MS)"/>
                </a:rPr>
                <a:t>Komponen</a:t>
              </a:r>
            </a:p>
            <a:p>
              <a:pPr algn="ctr">
                <a:lnSpc>
                  <a:spcPts val="9720"/>
                </a:lnSpc>
              </a:pPr>
              <a:r>
                <a:rPr lang="en-US" sz="8100">
                  <a:solidFill>
                    <a:srgbClr val="000000"/>
                  </a:solidFill>
                  <a:latin typeface="Calibri (MS)"/>
                  <a:ea typeface="Calibri (MS)"/>
                  <a:cs typeface="Calibri (MS)"/>
                  <a:sym typeface="Calibri (MS)"/>
                </a:rPr>
                <a:t>3</a:t>
              </a:r>
            </a:p>
          </p:txBody>
        </p:sp>
      </p:grpSp>
      <p:grpSp>
        <p:nvGrpSpPr>
          <p:cNvPr id="29" name="Group 29"/>
          <p:cNvGrpSpPr/>
          <p:nvPr/>
        </p:nvGrpSpPr>
        <p:grpSpPr>
          <a:xfrm>
            <a:off x="9706008" y="4550273"/>
            <a:ext cx="3022020" cy="4782856"/>
            <a:chOff x="0" y="0"/>
            <a:chExt cx="4029360" cy="6377142"/>
          </a:xfrm>
        </p:grpSpPr>
        <p:sp>
          <p:nvSpPr>
            <p:cNvPr id="30" name="Freeform 30"/>
            <p:cNvSpPr/>
            <p:nvPr/>
          </p:nvSpPr>
          <p:spPr>
            <a:xfrm>
              <a:off x="0" y="0"/>
              <a:ext cx="4029329" cy="6377178"/>
            </a:xfrm>
            <a:custGeom>
              <a:avLst/>
              <a:gdLst/>
              <a:ahLst/>
              <a:cxnLst/>
              <a:rect l="l" t="t" r="r" b="b"/>
              <a:pathLst>
                <a:path w="4029329" h="6377178">
                  <a:moveTo>
                    <a:pt x="0" y="0"/>
                  </a:moveTo>
                  <a:lnTo>
                    <a:pt x="644271" y="0"/>
                  </a:lnTo>
                  <a:cubicBezTo>
                    <a:pt x="644271" y="649351"/>
                    <a:pt x="1257808" y="1175766"/>
                    <a:pt x="2014728" y="1175766"/>
                  </a:cubicBezTo>
                  <a:cubicBezTo>
                    <a:pt x="2771648" y="1175766"/>
                    <a:pt x="3385058" y="649351"/>
                    <a:pt x="3385058" y="0"/>
                  </a:cubicBezTo>
                  <a:lnTo>
                    <a:pt x="4029329" y="0"/>
                  </a:lnTo>
                  <a:lnTo>
                    <a:pt x="4029329" y="5800979"/>
                  </a:lnTo>
                  <a:cubicBezTo>
                    <a:pt x="4029329" y="6119241"/>
                    <a:pt x="3728593" y="6377178"/>
                    <a:pt x="3357753" y="6377178"/>
                  </a:cubicBezTo>
                  <a:lnTo>
                    <a:pt x="671576" y="6377178"/>
                  </a:lnTo>
                  <a:cubicBezTo>
                    <a:pt x="300736" y="6377178"/>
                    <a:pt x="0" y="6119114"/>
                    <a:pt x="0" y="5800979"/>
                  </a:cubicBezTo>
                  <a:close/>
                </a:path>
              </a:pathLst>
            </a:custGeom>
            <a:solidFill>
              <a:srgbClr val="000000"/>
            </a:solidFill>
          </p:spPr>
        </p:sp>
      </p:grpSp>
      <p:grpSp>
        <p:nvGrpSpPr>
          <p:cNvPr id="31" name="Group 31"/>
          <p:cNvGrpSpPr/>
          <p:nvPr/>
        </p:nvGrpSpPr>
        <p:grpSpPr>
          <a:xfrm>
            <a:off x="10011713" y="5836261"/>
            <a:ext cx="2418621" cy="2354490"/>
            <a:chOff x="0" y="0"/>
            <a:chExt cx="3224828" cy="3139320"/>
          </a:xfrm>
        </p:grpSpPr>
        <p:sp>
          <p:nvSpPr>
            <p:cNvPr id="32" name="Freeform 32"/>
            <p:cNvSpPr/>
            <p:nvPr/>
          </p:nvSpPr>
          <p:spPr>
            <a:xfrm>
              <a:off x="0" y="0"/>
              <a:ext cx="3224828" cy="3139320"/>
            </a:xfrm>
            <a:custGeom>
              <a:avLst/>
              <a:gdLst/>
              <a:ahLst/>
              <a:cxnLst/>
              <a:rect l="l" t="t" r="r" b="b"/>
              <a:pathLst>
                <a:path w="3224828" h="3139320">
                  <a:moveTo>
                    <a:pt x="0" y="0"/>
                  </a:moveTo>
                  <a:lnTo>
                    <a:pt x="3224828" y="0"/>
                  </a:lnTo>
                  <a:lnTo>
                    <a:pt x="3224828" y="3139320"/>
                  </a:lnTo>
                  <a:lnTo>
                    <a:pt x="0" y="3139320"/>
                  </a:lnTo>
                  <a:close/>
                </a:path>
              </a:pathLst>
            </a:custGeom>
            <a:solidFill>
              <a:srgbClr val="000000">
                <a:alpha val="0"/>
              </a:srgbClr>
            </a:solidFill>
          </p:spPr>
        </p:sp>
        <p:sp>
          <p:nvSpPr>
            <p:cNvPr id="33" name="TextBox 33"/>
            <p:cNvSpPr txBox="1"/>
            <p:nvPr/>
          </p:nvSpPr>
          <p:spPr>
            <a:xfrm>
              <a:off x="0" y="-9525"/>
              <a:ext cx="3224828" cy="3148845"/>
            </a:xfrm>
            <a:prstGeom prst="rect">
              <a:avLst/>
            </a:prstGeom>
          </p:spPr>
          <p:txBody>
            <a:bodyPr lIns="0" tIns="0" rIns="0" bIns="0" rtlCol="0" anchor="t"/>
            <a:lstStyle/>
            <a:p>
              <a:pPr algn="ctr">
                <a:lnSpc>
                  <a:spcPts val="4320"/>
                </a:lnSpc>
              </a:pPr>
              <a:r>
                <a:rPr lang="en-US" sz="3600" b="1">
                  <a:solidFill>
                    <a:srgbClr val="FFFFFF"/>
                  </a:solidFill>
                  <a:latin typeface="Arial Unicode Bold"/>
                  <a:ea typeface="Arial Unicode Bold"/>
                  <a:cs typeface="Arial Unicode Bold"/>
                  <a:sym typeface="Arial Unicode Bold"/>
                </a:rPr>
                <a:t>(50%)</a:t>
              </a:r>
            </a:p>
            <a:p>
              <a:pPr algn="ctr">
                <a:lnSpc>
                  <a:spcPts val="3240"/>
                </a:lnSpc>
              </a:pPr>
              <a:r>
                <a:rPr lang="en-US" sz="2700">
                  <a:solidFill>
                    <a:srgbClr val="FFFFFF"/>
                  </a:solidFill>
                  <a:latin typeface="Arial Unicode"/>
                  <a:ea typeface="Arial Unicode"/>
                  <a:cs typeface="Arial Unicode"/>
                  <a:sym typeface="Arial Unicode"/>
                </a:rPr>
                <a:t>Rancangan (20%) Aktualisasi</a:t>
              </a:r>
            </a:p>
            <a:p>
              <a:pPr algn="ctr">
                <a:lnSpc>
                  <a:spcPts val="3240"/>
                </a:lnSpc>
              </a:pPr>
              <a:r>
                <a:rPr lang="en-US" sz="2700">
                  <a:solidFill>
                    <a:srgbClr val="FFFFFF"/>
                  </a:solidFill>
                  <a:latin typeface="Calibri (MS)"/>
                  <a:ea typeface="Calibri (MS)"/>
                  <a:cs typeface="Calibri (MS)"/>
                  <a:sym typeface="Calibri (MS)"/>
                </a:rPr>
                <a:t>(30%)</a:t>
              </a:r>
            </a:p>
          </p:txBody>
        </p:sp>
      </p:grpSp>
      <p:grpSp>
        <p:nvGrpSpPr>
          <p:cNvPr id="34" name="Group 34"/>
          <p:cNvGrpSpPr/>
          <p:nvPr/>
        </p:nvGrpSpPr>
        <p:grpSpPr>
          <a:xfrm>
            <a:off x="14153073" y="2931472"/>
            <a:ext cx="2785924" cy="2651444"/>
            <a:chOff x="0" y="0"/>
            <a:chExt cx="3714566" cy="3535258"/>
          </a:xfrm>
        </p:grpSpPr>
        <p:sp>
          <p:nvSpPr>
            <p:cNvPr id="35" name="Freeform 35"/>
            <p:cNvSpPr/>
            <p:nvPr/>
          </p:nvSpPr>
          <p:spPr>
            <a:xfrm>
              <a:off x="0" y="0"/>
              <a:ext cx="3714623" cy="3535299"/>
            </a:xfrm>
            <a:custGeom>
              <a:avLst/>
              <a:gdLst/>
              <a:ahLst/>
              <a:cxnLst/>
              <a:rect l="l" t="t" r="r" b="b"/>
              <a:pathLst>
                <a:path w="3714623" h="3535299">
                  <a:moveTo>
                    <a:pt x="589280" y="0"/>
                  </a:moveTo>
                  <a:lnTo>
                    <a:pt x="3125343" y="0"/>
                  </a:lnTo>
                  <a:cubicBezTo>
                    <a:pt x="3450717" y="0"/>
                    <a:pt x="3714623" y="263779"/>
                    <a:pt x="3714623" y="589280"/>
                  </a:cubicBezTo>
                  <a:lnTo>
                    <a:pt x="3714623" y="3535299"/>
                  </a:lnTo>
                  <a:lnTo>
                    <a:pt x="0" y="3535299"/>
                  </a:lnTo>
                  <a:lnTo>
                    <a:pt x="0" y="589280"/>
                  </a:lnTo>
                  <a:cubicBezTo>
                    <a:pt x="0" y="263779"/>
                    <a:pt x="263779" y="0"/>
                    <a:pt x="589280" y="0"/>
                  </a:cubicBezTo>
                  <a:close/>
                </a:path>
              </a:pathLst>
            </a:custGeom>
            <a:solidFill>
              <a:srgbClr val="C00000"/>
            </a:solidFill>
          </p:spPr>
        </p:sp>
        <p:sp>
          <p:nvSpPr>
            <p:cNvPr id="36" name="TextBox 36"/>
            <p:cNvSpPr txBox="1"/>
            <p:nvPr/>
          </p:nvSpPr>
          <p:spPr>
            <a:xfrm>
              <a:off x="0" y="-66675"/>
              <a:ext cx="3714566" cy="3601933"/>
            </a:xfrm>
            <a:prstGeom prst="rect">
              <a:avLst/>
            </a:prstGeom>
          </p:spPr>
          <p:txBody>
            <a:bodyPr lIns="50800" tIns="50800" rIns="50800" bIns="50800" rtlCol="0" anchor="t"/>
            <a:lstStyle/>
            <a:p>
              <a:pPr algn="ctr">
                <a:lnSpc>
                  <a:spcPts val="4320"/>
                </a:lnSpc>
              </a:pPr>
              <a:r>
                <a:rPr lang="en-US" sz="3600">
                  <a:solidFill>
                    <a:srgbClr val="FFFFFF"/>
                  </a:solidFill>
                  <a:latin typeface="Calibri (MS)"/>
                  <a:ea typeface="Calibri (MS)"/>
                  <a:cs typeface="Calibri (MS)"/>
                  <a:sym typeface="Calibri (MS)"/>
                </a:rPr>
                <a:t>Komponen</a:t>
              </a:r>
            </a:p>
            <a:p>
              <a:pPr algn="ctr">
                <a:lnSpc>
                  <a:spcPts val="9720"/>
                </a:lnSpc>
              </a:pPr>
              <a:r>
                <a:rPr lang="en-US" sz="8100">
                  <a:solidFill>
                    <a:srgbClr val="FFFFFF"/>
                  </a:solidFill>
                  <a:latin typeface="Calibri (MS)"/>
                  <a:ea typeface="Calibri (MS)"/>
                  <a:cs typeface="Calibri (MS)"/>
                  <a:sym typeface="Calibri (MS)"/>
                </a:rPr>
                <a:t>4</a:t>
              </a:r>
            </a:p>
          </p:txBody>
        </p:sp>
      </p:grpSp>
      <p:grpSp>
        <p:nvGrpSpPr>
          <p:cNvPr id="37" name="Group 37"/>
          <p:cNvGrpSpPr/>
          <p:nvPr/>
        </p:nvGrpSpPr>
        <p:grpSpPr>
          <a:xfrm>
            <a:off x="14033460" y="4550273"/>
            <a:ext cx="3022020" cy="4782856"/>
            <a:chOff x="0" y="0"/>
            <a:chExt cx="4029360" cy="6377142"/>
          </a:xfrm>
        </p:grpSpPr>
        <p:sp>
          <p:nvSpPr>
            <p:cNvPr id="38" name="Freeform 38"/>
            <p:cNvSpPr/>
            <p:nvPr/>
          </p:nvSpPr>
          <p:spPr>
            <a:xfrm>
              <a:off x="0" y="0"/>
              <a:ext cx="4029329" cy="6377178"/>
            </a:xfrm>
            <a:custGeom>
              <a:avLst/>
              <a:gdLst/>
              <a:ahLst/>
              <a:cxnLst/>
              <a:rect l="l" t="t" r="r" b="b"/>
              <a:pathLst>
                <a:path w="4029329" h="6377178">
                  <a:moveTo>
                    <a:pt x="0" y="0"/>
                  </a:moveTo>
                  <a:lnTo>
                    <a:pt x="644271" y="0"/>
                  </a:lnTo>
                  <a:cubicBezTo>
                    <a:pt x="644271" y="649351"/>
                    <a:pt x="1257808" y="1175766"/>
                    <a:pt x="2014728" y="1175766"/>
                  </a:cubicBezTo>
                  <a:cubicBezTo>
                    <a:pt x="2771648" y="1175766"/>
                    <a:pt x="3385058" y="649351"/>
                    <a:pt x="3385058" y="0"/>
                  </a:cubicBezTo>
                  <a:lnTo>
                    <a:pt x="4029329" y="0"/>
                  </a:lnTo>
                  <a:lnTo>
                    <a:pt x="4029329" y="5800979"/>
                  </a:lnTo>
                  <a:cubicBezTo>
                    <a:pt x="4029329" y="6119241"/>
                    <a:pt x="3728593" y="6377178"/>
                    <a:pt x="3357753" y="6377178"/>
                  </a:cubicBezTo>
                  <a:lnTo>
                    <a:pt x="671576" y="6377178"/>
                  </a:lnTo>
                  <a:cubicBezTo>
                    <a:pt x="300736" y="6377178"/>
                    <a:pt x="0" y="6119114"/>
                    <a:pt x="0" y="5800979"/>
                  </a:cubicBezTo>
                  <a:close/>
                </a:path>
              </a:pathLst>
            </a:custGeom>
            <a:solidFill>
              <a:srgbClr val="FB7387"/>
            </a:solidFill>
          </p:spPr>
        </p:sp>
      </p:grpSp>
      <p:grpSp>
        <p:nvGrpSpPr>
          <p:cNvPr id="39" name="Group 39"/>
          <p:cNvGrpSpPr/>
          <p:nvPr/>
        </p:nvGrpSpPr>
        <p:grpSpPr>
          <a:xfrm>
            <a:off x="14588203" y="5836261"/>
            <a:ext cx="1927077" cy="1431160"/>
            <a:chOff x="0" y="0"/>
            <a:chExt cx="2569436" cy="1908214"/>
          </a:xfrm>
        </p:grpSpPr>
        <p:sp>
          <p:nvSpPr>
            <p:cNvPr id="40" name="Freeform 40"/>
            <p:cNvSpPr/>
            <p:nvPr/>
          </p:nvSpPr>
          <p:spPr>
            <a:xfrm>
              <a:off x="0" y="0"/>
              <a:ext cx="2569436" cy="1908214"/>
            </a:xfrm>
            <a:custGeom>
              <a:avLst/>
              <a:gdLst/>
              <a:ahLst/>
              <a:cxnLst/>
              <a:rect l="l" t="t" r="r" b="b"/>
              <a:pathLst>
                <a:path w="2569436" h="1908214">
                  <a:moveTo>
                    <a:pt x="0" y="0"/>
                  </a:moveTo>
                  <a:lnTo>
                    <a:pt x="2569436" y="0"/>
                  </a:lnTo>
                  <a:lnTo>
                    <a:pt x="2569436" y="1908214"/>
                  </a:lnTo>
                  <a:lnTo>
                    <a:pt x="0" y="1908214"/>
                  </a:lnTo>
                  <a:close/>
                </a:path>
              </a:pathLst>
            </a:custGeom>
            <a:solidFill>
              <a:srgbClr val="000000">
                <a:alpha val="0"/>
              </a:srgbClr>
            </a:solidFill>
          </p:spPr>
        </p:sp>
        <p:sp>
          <p:nvSpPr>
            <p:cNvPr id="41" name="TextBox 41"/>
            <p:cNvSpPr txBox="1"/>
            <p:nvPr/>
          </p:nvSpPr>
          <p:spPr>
            <a:xfrm>
              <a:off x="0" y="9525"/>
              <a:ext cx="2569436" cy="1898689"/>
            </a:xfrm>
            <a:prstGeom prst="rect">
              <a:avLst/>
            </a:prstGeom>
          </p:spPr>
          <p:txBody>
            <a:bodyPr lIns="0" tIns="0" rIns="0" bIns="0" rtlCol="0" anchor="t"/>
            <a:lstStyle/>
            <a:p>
              <a:pPr algn="ctr">
                <a:lnSpc>
                  <a:spcPts val="5759"/>
                </a:lnSpc>
              </a:pPr>
              <a:r>
                <a:rPr lang="en-US" sz="4800" b="1">
                  <a:solidFill>
                    <a:srgbClr val="FFFF00"/>
                  </a:solidFill>
                  <a:latin typeface="Arial Unicode Bold"/>
                  <a:ea typeface="Arial Unicode Bold"/>
                  <a:cs typeface="Arial Unicode Bold"/>
                  <a:sym typeface="Arial Unicode Bold"/>
                </a:rPr>
                <a:t>(15%)</a:t>
              </a:r>
            </a:p>
            <a:p>
              <a:pPr algn="ctr">
                <a:lnSpc>
                  <a:spcPts val="4320"/>
                </a:lnSpc>
              </a:pPr>
              <a:r>
                <a:rPr lang="en-US" sz="3600" b="1">
                  <a:solidFill>
                    <a:srgbClr val="FFFF00"/>
                  </a:solidFill>
                  <a:latin typeface="Calibri (MS) Bold"/>
                  <a:ea typeface="Calibri (MS) Bold"/>
                  <a:cs typeface="Calibri (MS) Bold"/>
                  <a:sym typeface="Calibri (MS) Bold"/>
                </a:rPr>
                <a:t>PKTBT</a:t>
              </a:r>
            </a:p>
          </p:txBody>
        </p:sp>
      </p:grpSp>
      <p:sp>
        <p:nvSpPr>
          <p:cNvPr id="42" name="Freeform 42" descr="Hasil gambar untuk icon competence png"/>
          <p:cNvSpPr/>
          <p:nvPr/>
        </p:nvSpPr>
        <p:spPr>
          <a:xfrm>
            <a:off x="15087939" y="8190751"/>
            <a:ext cx="1103354" cy="1103354"/>
          </a:xfrm>
          <a:custGeom>
            <a:avLst/>
            <a:gdLst/>
            <a:ahLst/>
            <a:cxnLst/>
            <a:rect l="l" t="t" r="r" b="b"/>
            <a:pathLst>
              <a:path w="1103354" h="1103354">
                <a:moveTo>
                  <a:pt x="0" y="0"/>
                </a:moveTo>
                <a:lnTo>
                  <a:pt x="1103354" y="0"/>
                </a:lnTo>
                <a:lnTo>
                  <a:pt x="1103354" y="1103354"/>
                </a:lnTo>
                <a:lnTo>
                  <a:pt x="0" y="1103354"/>
                </a:lnTo>
                <a:lnTo>
                  <a:pt x="0" y="0"/>
                </a:lnTo>
                <a:close/>
              </a:path>
            </a:pathLst>
          </a:custGeom>
          <a:blipFill>
            <a:blip r:embed="rId5"/>
            <a:stretch>
              <a:fillRect/>
            </a:stretch>
          </a:blipFill>
        </p:spPr>
      </p:sp>
      <p:grpSp>
        <p:nvGrpSpPr>
          <p:cNvPr id="43" name="Group 43"/>
          <p:cNvGrpSpPr/>
          <p:nvPr/>
        </p:nvGrpSpPr>
        <p:grpSpPr>
          <a:xfrm>
            <a:off x="1844134" y="924339"/>
            <a:ext cx="14174194" cy="1727454"/>
            <a:chOff x="0" y="0"/>
            <a:chExt cx="18898926" cy="2303272"/>
          </a:xfrm>
        </p:grpSpPr>
        <p:sp>
          <p:nvSpPr>
            <p:cNvPr id="44" name="Freeform 44"/>
            <p:cNvSpPr/>
            <p:nvPr/>
          </p:nvSpPr>
          <p:spPr>
            <a:xfrm>
              <a:off x="0" y="0"/>
              <a:ext cx="18898926" cy="2303272"/>
            </a:xfrm>
            <a:custGeom>
              <a:avLst/>
              <a:gdLst/>
              <a:ahLst/>
              <a:cxnLst/>
              <a:rect l="l" t="t" r="r" b="b"/>
              <a:pathLst>
                <a:path w="18898926" h="2303272">
                  <a:moveTo>
                    <a:pt x="0" y="0"/>
                  </a:moveTo>
                  <a:lnTo>
                    <a:pt x="18898926" y="0"/>
                  </a:lnTo>
                  <a:lnTo>
                    <a:pt x="18898926" y="2303272"/>
                  </a:lnTo>
                  <a:lnTo>
                    <a:pt x="0" y="2303272"/>
                  </a:lnTo>
                  <a:close/>
                </a:path>
              </a:pathLst>
            </a:custGeom>
            <a:solidFill>
              <a:srgbClr val="000000">
                <a:alpha val="0"/>
              </a:srgbClr>
            </a:solidFill>
          </p:spPr>
        </p:sp>
        <p:sp>
          <p:nvSpPr>
            <p:cNvPr id="45" name="TextBox 45"/>
            <p:cNvSpPr txBox="1"/>
            <p:nvPr/>
          </p:nvSpPr>
          <p:spPr>
            <a:xfrm>
              <a:off x="0" y="-47625"/>
              <a:ext cx="18898926" cy="2350897"/>
            </a:xfrm>
            <a:prstGeom prst="rect">
              <a:avLst/>
            </a:prstGeom>
          </p:spPr>
          <p:txBody>
            <a:bodyPr lIns="0" tIns="0" rIns="0" bIns="0" rtlCol="0" anchor="t"/>
            <a:lstStyle/>
            <a:p>
              <a:pPr algn="ctr">
                <a:lnSpc>
                  <a:spcPts val="5832"/>
                </a:lnSpc>
              </a:pPr>
              <a:r>
                <a:rPr lang="en-US" sz="5400" b="1" dirty="0">
                  <a:solidFill>
                    <a:srgbClr val="96212C"/>
                  </a:solidFill>
                  <a:latin typeface="Arial Bold"/>
                  <a:ea typeface="Arial Bold"/>
                  <a:cs typeface="Arial Bold"/>
                  <a:sym typeface="Arial Bold"/>
                </a:rPr>
                <a:t>Peran Coach dan Mentor </a:t>
              </a:r>
              <a:r>
                <a:rPr lang="en-US" sz="5400" b="1" dirty="0" err="1">
                  <a:solidFill>
                    <a:srgbClr val="96212C"/>
                  </a:solidFill>
                  <a:latin typeface="Arial Bold"/>
                  <a:ea typeface="Arial Bold"/>
                  <a:cs typeface="Arial Bold"/>
                  <a:sym typeface="Arial Bold"/>
                </a:rPr>
                <a:t>dalam</a:t>
              </a:r>
              <a:r>
                <a:rPr lang="en-US" sz="5400" b="1" dirty="0">
                  <a:solidFill>
                    <a:srgbClr val="96212C"/>
                  </a:solidFill>
                  <a:latin typeface="Arial Bold"/>
                  <a:ea typeface="Arial Bold"/>
                  <a:cs typeface="Arial Bold"/>
                  <a:sym typeface="Arial Bold"/>
                </a:rPr>
                <a:t> </a:t>
              </a:r>
              <a:r>
                <a:rPr lang="en-US" sz="5400" b="1" dirty="0" err="1">
                  <a:solidFill>
                    <a:srgbClr val="96212C"/>
                  </a:solidFill>
                  <a:latin typeface="Arial Bold"/>
                  <a:ea typeface="Arial Bold"/>
                  <a:cs typeface="Arial Bold"/>
                  <a:sym typeface="Arial Bold"/>
                </a:rPr>
                <a:t>Penilaian</a:t>
              </a:r>
              <a:r>
                <a:rPr lang="en-US" sz="5400" b="1" dirty="0">
                  <a:solidFill>
                    <a:srgbClr val="96212C"/>
                  </a:solidFill>
                  <a:latin typeface="Arial Bold"/>
                  <a:ea typeface="Arial Bold"/>
                  <a:cs typeface="Arial Bold"/>
                  <a:sym typeface="Arial Bold"/>
                </a:rPr>
                <a:t> Hasil </a:t>
              </a:r>
              <a:r>
                <a:rPr lang="en-US" sz="5400" b="1" dirty="0" err="1">
                  <a:solidFill>
                    <a:srgbClr val="96212C"/>
                  </a:solidFill>
                  <a:latin typeface="Arial Bold"/>
                  <a:ea typeface="Arial Bold"/>
                  <a:cs typeface="Arial Bold"/>
                  <a:sym typeface="Arial Bold"/>
                </a:rPr>
                <a:t>Pembelajaran</a:t>
              </a:r>
              <a:r>
                <a:rPr lang="en-US" sz="5400" b="1" dirty="0">
                  <a:solidFill>
                    <a:srgbClr val="96212C"/>
                  </a:solidFill>
                  <a:latin typeface="Arial Bold"/>
                  <a:ea typeface="Arial Bold"/>
                  <a:cs typeface="Arial Bold"/>
                  <a:sym typeface="Arial Bold"/>
                </a:rPr>
                <a:t> </a:t>
              </a:r>
              <a:r>
                <a:rPr lang="en-US" sz="5400" b="1" dirty="0" err="1">
                  <a:solidFill>
                    <a:srgbClr val="96212C"/>
                  </a:solidFill>
                  <a:latin typeface="Arial Bold"/>
                  <a:ea typeface="Arial Bold"/>
                  <a:cs typeface="Arial Bold"/>
                  <a:sym typeface="Arial Bold"/>
                </a:rPr>
                <a:t>Pelatihan</a:t>
              </a:r>
              <a:r>
                <a:rPr lang="en-US" sz="5400" b="1" dirty="0">
                  <a:solidFill>
                    <a:srgbClr val="96212C"/>
                  </a:solidFill>
                  <a:latin typeface="Arial Bold"/>
                  <a:ea typeface="Arial Bold"/>
                  <a:cs typeface="Arial Bold"/>
                  <a:sym typeface="Arial Bold"/>
                </a:rPr>
                <a:t> Dasar CPNS</a:t>
              </a:r>
            </a:p>
          </p:txBody>
        </p:sp>
      </p:grpSp>
      <p:grpSp>
        <p:nvGrpSpPr>
          <p:cNvPr id="46" name="Group 46"/>
          <p:cNvGrpSpPr/>
          <p:nvPr/>
        </p:nvGrpSpPr>
        <p:grpSpPr>
          <a:xfrm>
            <a:off x="13584067" y="2452726"/>
            <a:ext cx="4072222" cy="7218893"/>
            <a:chOff x="0" y="0"/>
            <a:chExt cx="5429630" cy="9625190"/>
          </a:xfrm>
        </p:grpSpPr>
        <p:sp>
          <p:nvSpPr>
            <p:cNvPr id="47" name="Freeform 47"/>
            <p:cNvSpPr/>
            <p:nvPr/>
          </p:nvSpPr>
          <p:spPr>
            <a:xfrm>
              <a:off x="-82677" y="0"/>
              <a:ext cx="5433441" cy="9549385"/>
            </a:xfrm>
            <a:custGeom>
              <a:avLst/>
              <a:gdLst/>
              <a:ahLst/>
              <a:cxnLst/>
              <a:rect l="l" t="t" r="r" b="b"/>
              <a:pathLst>
                <a:path w="5433441" h="9549385">
                  <a:moveTo>
                    <a:pt x="172339" y="528701"/>
                  </a:moveTo>
                  <a:cubicBezTo>
                    <a:pt x="197739" y="475107"/>
                    <a:pt x="228219" y="424434"/>
                    <a:pt x="263017" y="377190"/>
                  </a:cubicBezTo>
                  <a:lnTo>
                    <a:pt x="309118" y="411099"/>
                  </a:lnTo>
                  <a:cubicBezTo>
                    <a:pt x="276479" y="455422"/>
                    <a:pt x="247904" y="503047"/>
                    <a:pt x="224028" y="553339"/>
                  </a:cubicBezTo>
                  <a:close/>
                  <a:moveTo>
                    <a:pt x="476758" y="231521"/>
                  </a:moveTo>
                  <a:cubicBezTo>
                    <a:pt x="522351" y="194437"/>
                    <a:pt x="571500" y="161544"/>
                    <a:pt x="623697" y="133604"/>
                  </a:cubicBezTo>
                  <a:lnTo>
                    <a:pt x="650748" y="184023"/>
                  </a:lnTo>
                  <a:cubicBezTo>
                    <a:pt x="601853" y="210312"/>
                    <a:pt x="555625" y="241046"/>
                    <a:pt x="512826" y="275971"/>
                  </a:cubicBezTo>
                  <a:close/>
                  <a:moveTo>
                    <a:pt x="791972" y="25146"/>
                  </a:moveTo>
                  <a:cubicBezTo>
                    <a:pt x="848487" y="11684"/>
                    <a:pt x="906907" y="3429"/>
                    <a:pt x="966851" y="889"/>
                  </a:cubicBezTo>
                  <a:lnTo>
                    <a:pt x="969264" y="58039"/>
                  </a:lnTo>
                  <a:cubicBezTo>
                    <a:pt x="913003" y="60452"/>
                    <a:pt x="858139" y="68199"/>
                    <a:pt x="805307" y="80899"/>
                  </a:cubicBezTo>
                  <a:close/>
                  <a:moveTo>
                    <a:pt x="1196848" y="0"/>
                  </a:moveTo>
                  <a:lnTo>
                    <a:pt x="1368298" y="0"/>
                  </a:lnTo>
                  <a:lnTo>
                    <a:pt x="1368298" y="57150"/>
                  </a:lnTo>
                  <a:lnTo>
                    <a:pt x="1196848" y="57150"/>
                  </a:lnTo>
                  <a:close/>
                  <a:moveTo>
                    <a:pt x="1596898" y="57150"/>
                  </a:moveTo>
                  <a:lnTo>
                    <a:pt x="1768348" y="57150"/>
                  </a:lnTo>
                  <a:lnTo>
                    <a:pt x="1596898" y="57150"/>
                  </a:lnTo>
                  <a:close/>
                  <a:moveTo>
                    <a:pt x="1996948" y="57150"/>
                  </a:moveTo>
                  <a:lnTo>
                    <a:pt x="2168398" y="57150"/>
                  </a:lnTo>
                  <a:lnTo>
                    <a:pt x="1996948" y="57150"/>
                  </a:lnTo>
                  <a:close/>
                  <a:moveTo>
                    <a:pt x="2396998" y="57150"/>
                  </a:moveTo>
                  <a:lnTo>
                    <a:pt x="2568448" y="57150"/>
                  </a:lnTo>
                  <a:lnTo>
                    <a:pt x="2396998" y="57150"/>
                  </a:lnTo>
                  <a:close/>
                  <a:moveTo>
                    <a:pt x="2797048" y="57150"/>
                  </a:moveTo>
                  <a:lnTo>
                    <a:pt x="2968498" y="57150"/>
                  </a:lnTo>
                  <a:lnTo>
                    <a:pt x="2797048" y="57150"/>
                  </a:lnTo>
                  <a:close/>
                  <a:moveTo>
                    <a:pt x="3197098" y="57150"/>
                  </a:moveTo>
                  <a:lnTo>
                    <a:pt x="3368548" y="57150"/>
                  </a:lnTo>
                  <a:lnTo>
                    <a:pt x="3197098" y="57150"/>
                  </a:lnTo>
                  <a:close/>
                  <a:moveTo>
                    <a:pt x="3597148" y="57150"/>
                  </a:moveTo>
                  <a:lnTo>
                    <a:pt x="3768598" y="57150"/>
                  </a:lnTo>
                  <a:lnTo>
                    <a:pt x="3597148" y="57150"/>
                  </a:lnTo>
                  <a:close/>
                  <a:moveTo>
                    <a:pt x="3997198" y="57150"/>
                  </a:moveTo>
                  <a:lnTo>
                    <a:pt x="4168648" y="57150"/>
                  </a:lnTo>
                  <a:lnTo>
                    <a:pt x="3997198" y="57150"/>
                  </a:lnTo>
                  <a:close/>
                  <a:moveTo>
                    <a:pt x="4397248" y="57150"/>
                  </a:moveTo>
                  <a:lnTo>
                    <a:pt x="4568698" y="57150"/>
                  </a:lnTo>
                  <a:lnTo>
                    <a:pt x="4397248" y="57150"/>
                  </a:lnTo>
                  <a:close/>
                  <a:moveTo>
                    <a:pt x="4802124" y="82169"/>
                  </a:moveTo>
                  <a:cubicBezTo>
                    <a:pt x="4860163" y="96012"/>
                    <a:pt x="4916043" y="115316"/>
                    <a:pt x="4969256" y="139446"/>
                  </a:cubicBezTo>
                  <a:lnTo>
                    <a:pt x="4945634" y="191516"/>
                  </a:lnTo>
                  <a:cubicBezTo>
                    <a:pt x="4895723" y="168783"/>
                    <a:pt x="4843399" y="150749"/>
                    <a:pt x="4789043" y="137795"/>
                  </a:cubicBezTo>
                  <a:close/>
                  <a:moveTo>
                    <a:pt x="5155946" y="319024"/>
                  </a:moveTo>
                  <a:cubicBezTo>
                    <a:pt x="5201666" y="356235"/>
                    <a:pt x="5243830" y="397764"/>
                    <a:pt x="5281803" y="442976"/>
                  </a:cubicBezTo>
                  <a:lnTo>
                    <a:pt x="5237988" y="479679"/>
                  </a:lnTo>
                  <a:cubicBezTo>
                    <a:pt x="5202428" y="437261"/>
                    <a:pt x="5162804" y="398272"/>
                    <a:pt x="5119878" y="363347"/>
                  </a:cubicBezTo>
                  <a:close/>
                  <a:moveTo>
                    <a:pt x="5372989" y="685038"/>
                  </a:moveTo>
                  <a:cubicBezTo>
                    <a:pt x="5398135" y="737743"/>
                    <a:pt x="5418455" y="793242"/>
                    <a:pt x="5433441" y="851027"/>
                  </a:cubicBezTo>
                  <a:lnTo>
                    <a:pt x="5378069" y="865378"/>
                  </a:lnTo>
                  <a:cubicBezTo>
                    <a:pt x="5364099" y="811276"/>
                    <a:pt x="5345049" y="759206"/>
                    <a:pt x="5321427" y="709676"/>
                  </a:cubicBezTo>
                  <a:close/>
                  <a:moveTo>
                    <a:pt x="5411470" y="1109091"/>
                  </a:moveTo>
                  <a:cubicBezTo>
                    <a:pt x="5411470" y="1109345"/>
                    <a:pt x="5411470" y="1109599"/>
                    <a:pt x="5411470" y="1109980"/>
                  </a:cubicBezTo>
                  <a:lnTo>
                    <a:pt x="5382895" y="1109980"/>
                  </a:lnTo>
                  <a:lnTo>
                    <a:pt x="5411470" y="1109980"/>
                  </a:lnTo>
                  <a:lnTo>
                    <a:pt x="5411470" y="1098804"/>
                  </a:lnTo>
                  <a:lnTo>
                    <a:pt x="5354320" y="1098804"/>
                  </a:lnTo>
                  <a:lnTo>
                    <a:pt x="5354320" y="928116"/>
                  </a:lnTo>
                  <a:cubicBezTo>
                    <a:pt x="5354320" y="927862"/>
                    <a:pt x="5354320" y="927608"/>
                    <a:pt x="5354320" y="927354"/>
                  </a:cubicBezTo>
                  <a:close/>
                  <a:moveTo>
                    <a:pt x="5354320" y="1327404"/>
                  </a:moveTo>
                  <a:lnTo>
                    <a:pt x="5354320" y="1498854"/>
                  </a:lnTo>
                  <a:lnTo>
                    <a:pt x="5297170" y="1498854"/>
                  </a:lnTo>
                  <a:lnTo>
                    <a:pt x="5297170" y="1327404"/>
                  </a:lnTo>
                  <a:close/>
                  <a:moveTo>
                    <a:pt x="5297170" y="1727454"/>
                  </a:moveTo>
                  <a:lnTo>
                    <a:pt x="5297170" y="1898904"/>
                  </a:lnTo>
                  <a:lnTo>
                    <a:pt x="5240020" y="1898904"/>
                  </a:lnTo>
                  <a:lnTo>
                    <a:pt x="5240020" y="1727454"/>
                  </a:lnTo>
                  <a:close/>
                  <a:moveTo>
                    <a:pt x="5240020" y="2127504"/>
                  </a:moveTo>
                  <a:lnTo>
                    <a:pt x="5240020" y="2298954"/>
                  </a:lnTo>
                  <a:lnTo>
                    <a:pt x="5182870" y="2298954"/>
                  </a:lnTo>
                  <a:lnTo>
                    <a:pt x="5182870" y="2127504"/>
                  </a:lnTo>
                  <a:close/>
                  <a:moveTo>
                    <a:pt x="5182870" y="2527554"/>
                  </a:moveTo>
                  <a:lnTo>
                    <a:pt x="5182870" y="2699004"/>
                  </a:lnTo>
                  <a:lnTo>
                    <a:pt x="5125720" y="2699004"/>
                  </a:lnTo>
                  <a:lnTo>
                    <a:pt x="5125720" y="2527554"/>
                  </a:lnTo>
                  <a:close/>
                  <a:moveTo>
                    <a:pt x="5125720" y="2927604"/>
                  </a:moveTo>
                  <a:lnTo>
                    <a:pt x="5125720" y="3099054"/>
                  </a:lnTo>
                  <a:lnTo>
                    <a:pt x="5068570" y="3099054"/>
                  </a:lnTo>
                  <a:lnTo>
                    <a:pt x="5068570" y="2927604"/>
                  </a:lnTo>
                  <a:close/>
                  <a:moveTo>
                    <a:pt x="5068570" y="3327654"/>
                  </a:moveTo>
                  <a:lnTo>
                    <a:pt x="5068570" y="3499104"/>
                  </a:lnTo>
                  <a:lnTo>
                    <a:pt x="5011420" y="3499104"/>
                  </a:lnTo>
                  <a:lnTo>
                    <a:pt x="5011420" y="3327654"/>
                  </a:lnTo>
                  <a:close/>
                  <a:moveTo>
                    <a:pt x="5011420" y="3727704"/>
                  </a:moveTo>
                  <a:lnTo>
                    <a:pt x="5011420" y="3899154"/>
                  </a:lnTo>
                  <a:lnTo>
                    <a:pt x="4954270" y="3899154"/>
                  </a:lnTo>
                  <a:lnTo>
                    <a:pt x="4954270" y="3727704"/>
                  </a:lnTo>
                  <a:close/>
                  <a:moveTo>
                    <a:pt x="4954270" y="4127754"/>
                  </a:moveTo>
                  <a:lnTo>
                    <a:pt x="4954270" y="4299204"/>
                  </a:lnTo>
                  <a:lnTo>
                    <a:pt x="4897120" y="4299204"/>
                  </a:lnTo>
                  <a:lnTo>
                    <a:pt x="4897120" y="4127754"/>
                  </a:lnTo>
                  <a:close/>
                  <a:moveTo>
                    <a:pt x="4897120" y="4527804"/>
                  </a:moveTo>
                  <a:lnTo>
                    <a:pt x="4897120" y="4699254"/>
                  </a:lnTo>
                  <a:lnTo>
                    <a:pt x="4839970" y="4699254"/>
                  </a:lnTo>
                  <a:lnTo>
                    <a:pt x="4839970" y="4527804"/>
                  </a:lnTo>
                  <a:close/>
                  <a:moveTo>
                    <a:pt x="4839970" y="4927854"/>
                  </a:moveTo>
                  <a:lnTo>
                    <a:pt x="4839970" y="5099304"/>
                  </a:lnTo>
                  <a:lnTo>
                    <a:pt x="4782820" y="5099304"/>
                  </a:lnTo>
                  <a:lnTo>
                    <a:pt x="4782820" y="4927854"/>
                  </a:lnTo>
                  <a:close/>
                  <a:moveTo>
                    <a:pt x="4782820" y="5327904"/>
                  </a:moveTo>
                  <a:lnTo>
                    <a:pt x="4782820" y="5499354"/>
                  </a:lnTo>
                  <a:lnTo>
                    <a:pt x="4725670" y="5499354"/>
                  </a:lnTo>
                  <a:lnTo>
                    <a:pt x="4725670" y="5327904"/>
                  </a:lnTo>
                  <a:close/>
                  <a:moveTo>
                    <a:pt x="4725670" y="5727954"/>
                  </a:moveTo>
                  <a:lnTo>
                    <a:pt x="4725670" y="5899404"/>
                  </a:lnTo>
                  <a:lnTo>
                    <a:pt x="4668520" y="5899404"/>
                  </a:lnTo>
                  <a:lnTo>
                    <a:pt x="4668520" y="5727954"/>
                  </a:lnTo>
                  <a:close/>
                  <a:moveTo>
                    <a:pt x="4668520" y="6128004"/>
                  </a:moveTo>
                  <a:lnTo>
                    <a:pt x="4668520" y="6299454"/>
                  </a:lnTo>
                  <a:lnTo>
                    <a:pt x="4611370" y="6299454"/>
                  </a:lnTo>
                  <a:lnTo>
                    <a:pt x="4611370" y="6128004"/>
                  </a:lnTo>
                  <a:close/>
                  <a:moveTo>
                    <a:pt x="4611370" y="6528054"/>
                  </a:moveTo>
                  <a:lnTo>
                    <a:pt x="4611370" y="6699504"/>
                  </a:lnTo>
                  <a:lnTo>
                    <a:pt x="4554220" y="6699504"/>
                  </a:lnTo>
                  <a:lnTo>
                    <a:pt x="4554220" y="6528054"/>
                  </a:lnTo>
                  <a:close/>
                  <a:moveTo>
                    <a:pt x="4554220" y="6928104"/>
                  </a:moveTo>
                  <a:lnTo>
                    <a:pt x="4554220" y="7099554"/>
                  </a:lnTo>
                  <a:lnTo>
                    <a:pt x="4497070" y="7099554"/>
                  </a:lnTo>
                  <a:lnTo>
                    <a:pt x="4497070" y="6928104"/>
                  </a:lnTo>
                  <a:close/>
                  <a:moveTo>
                    <a:pt x="4497070" y="7328154"/>
                  </a:moveTo>
                  <a:lnTo>
                    <a:pt x="4497070" y="7499604"/>
                  </a:lnTo>
                  <a:lnTo>
                    <a:pt x="4439920" y="7499604"/>
                  </a:lnTo>
                  <a:lnTo>
                    <a:pt x="4439920" y="7328154"/>
                  </a:lnTo>
                  <a:close/>
                  <a:moveTo>
                    <a:pt x="4439920" y="7728204"/>
                  </a:moveTo>
                  <a:lnTo>
                    <a:pt x="4439920" y="7899654"/>
                  </a:lnTo>
                  <a:lnTo>
                    <a:pt x="4382770" y="7899654"/>
                  </a:lnTo>
                  <a:lnTo>
                    <a:pt x="4382770" y="7728204"/>
                  </a:lnTo>
                  <a:close/>
                  <a:moveTo>
                    <a:pt x="4382770" y="8128254"/>
                  </a:moveTo>
                  <a:lnTo>
                    <a:pt x="4382770" y="8299704"/>
                  </a:lnTo>
                  <a:lnTo>
                    <a:pt x="4325620" y="8299704"/>
                  </a:lnTo>
                  <a:lnTo>
                    <a:pt x="4325620" y="8128254"/>
                  </a:lnTo>
                  <a:close/>
                  <a:moveTo>
                    <a:pt x="4325620" y="8528304"/>
                  </a:moveTo>
                  <a:lnTo>
                    <a:pt x="4325620" y="8697087"/>
                  </a:lnTo>
                  <a:lnTo>
                    <a:pt x="4297045" y="8697087"/>
                  </a:lnTo>
                  <a:lnTo>
                    <a:pt x="4325620" y="8697087"/>
                  </a:lnTo>
                  <a:cubicBezTo>
                    <a:pt x="4325620" y="8697976"/>
                    <a:pt x="4325620" y="8698992"/>
                    <a:pt x="4325620" y="8699881"/>
                  </a:cubicBezTo>
                  <a:lnTo>
                    <a:pt x="4268470" y="8699754"/>
                  </a:lnTo>
                  <a:cubicBezTo>
                    <a:pt x="4268470" y="8698865"/>
                    <a:pt x="4268470" y="8697976"/>
                    <a:pt x="4268470" y="8697087"/>
                  </a:cubicBezTo>
                  <a:lnTo>
                    <a:pt x="4268470" y="8528304"/>
                  </a:lnTo>
                  <a:close/>
                  <a:moveTo>
                    <a:pt x="4238244" y="8933180"/>
                  </a:moveTo>
                  <a:cubicBezTo>
                    <a:pt x="4223131" y="8990838"/>
                    <a:pt x="4202811" y="9046337"/>
                    <a:pt x="4177538" y="9099042"/>
                  </a:cubicBezTo>
                  <a:lnTo>
                    <a:pt x="4125976" y="9074404"/>
                  </a:lnTo>
                  <a:cubicBezTo>
                    <a:pt x="4149725" y="9025001"/>
                    <a:pt x="4168775" y="8972931"/>
                    <a:pt x="4182999" y="8918829"/>
                  </a:cubicBezTo>
                  <a:close/>
                  <a:moveTo>
                    <a:pt x="3994658" y="9282176"/>
                  </a:moveTo>
                  <a:cubicBezTo>
                    <a:pt x="3956685" y="9327261"/>
                    <a:pt x="3914394" y="9368663"/>
                    <a:pt x="3868547" y="9405748"/>
                  </a:cubicBezTo>
                  <a:lnTo>
                    <a:pt x="3832606" y="9361298"/>
                  </a:lnTo>
                  <a:cubicBezTo>
                    <a:pt x="3875659" y="9326499"/>
                    <a:pt x="3915283" y="9287637"/>
                    <a:pt x="3950970" y="9245219"/>
                  </a:cubicBezTo>
                  <a:close/>
                  <a:moveTo>
                    <a:pt x="3624707" y="9492361"/>
                  </a:moveTo>
                  <a:cubicBezTo>
                    <a:pt x="3571494" y="9516491"/>
                    <a:pt x="3515487" y="9535668"/>
                    <a:pt x="3457448" y="9549385"/>
                  </a:cubicBezTo>
                  <a:lnTo>
                    <a:pt x="3444367" y="9493758"/>
                  </a:lnTo>
                  <a:cubicBezTo>
                    <a:pt x="3498723" y="9480931"/>
                    <a:pt x="3551174" y="9462898"/>
                    <a:pt x="3601085" y="9440418"/>
                  </a:cubicBezTo>
                  <a:close/>
                  <a:moveTo>
                    <a:pt x="3200400" y="9521952"/>
                  </a:moveTo>
                  <a:lnTo>
                    <a:pt x="3028950" y="9521952"/>
                  </a:lnTo>
                  <a:lnTo>
                    <a:pt x="3028950" y="9464802"/>
                  </a:lnTo>
                  <a:lnTo>
                    <a:pt x="3200400" y="9464802"/>
                  </a:lnTo>
                  <a:close/>
                  <a:moveTo>
                    <a:pt x="2800350" y="9464802"/>
                  </a:moveTo>
                  <a:lnTo>
                    <a:pt x="2628900" y="9464802"/>
                  </a:lnTo>
                  <a:lnTo>
                    <a:pt x="2628900" y="9407652"/>
                  </a:lnTo>
                  <a:lnTo>
                    <a:pt x="2800350" y="9407652"/>
                  </a:lnTo>
                  <a:close/>
                  <a:moveTo>
                    <a:pt x="2400300" y="9407652"/>
                  </a:moveTo>
                  <a:lnTo>
                    <a:pt x="2228850" y="9407652"/>
                  </a:lnTo>
                  <a:lnTo>
                    <a:pt x="2228850" y="9350502"/>
                  </a:lnTo>
                  <a:lnTo>
                    <a:pt x="2400300" y="9350502"/>
                  </a:lnTo>
                  <a:close/>
                  <a:moveTo>
                    <a:pt x="2000250" y="9350502"/>
                  </a:moveTo>
                  <a:lnTo>
                    <a:pt x="1828800" y="9350502"/>
                  </a:lnTo>
                  <a:lnTo>
                    <a:pt x="1828800" y="9293352"/>
                  </a:lnTo>
                  <a:lnTo>
                    <a:pt x="2000250" y="9293352"/>
                  </a:lnTo>
                  <a:close/>
                  <a:moveTo>
                    <a:pt x="1600200" y="9293352"/>
                  </a:moveTo>
                  <a:lnTo>
                    <a:pt x="1428750" y="9293352"/>
                  </a:lnTo>
                  <a:lnTo>
                    <a:pt x="1428750" y="9236202"/>
                  </a:lnTo>
                  <a:lnTo>
                    <a:pt x="1600200" y="9236202"/>
                  </a:lnTo>
                  <a:close/>
                  <a:moveTo>
                    <a:pt x="1200150" y="9236202"/>
                  </a:moveTo>
                  <a:lnTo>
                    <a:pt x="1028700" y="9236202"/>
                  </a:lnTo>
                  <a:lnTo>
                    <a:pt x="1028700" y="9179052"/>
                  </a:lnTo>
                  <a:lnTo>
                    <a:pt x="1200150" y="9179052"/>
                  </a:lnTo>
                  <a:close/>
                  <a:moveTo>
                    <a:pt x="800100" y="9179052"/>
                  </a:moveTo>
                  <a:lnTo>
                    <a:pt x="628650" y="9179052"/>
                  </a:lnTo>
                  <a:lnTo>
                    <a:pt x="628650" y="9121902"/>
                  </a:lnTo>
                  <a:lnTo>
                    <a:pt x="800100" y="9121902"/>
                  </a:lnTo>
                  <a:close/>
                  <a:moveTo>
                    <a:pt x="400050" y="9121902"/>
                  </a:moveTo>
                  <a:lnTo>
                    <a:pt x="228600" y="9121902"/>
                  </a:lnTo>
                  <a:lnTo>
                    <a:pt x="228600" y="9064752"/>
                  </a:lnTo>
                  <a:lnTo>
                    <a:pt x="400050" y="9064752"/>
                  </a:lnTo>
                  <a:close/>
                  <a:moveTo>
                    <a:pt x="0" y="9064752"/>
                  </a:moveTo>
                  <a:lnTo>
                    <a:pt x="1194943" y="9064752"/>
                  </a:lnTo>
                  <a:lnTo>
                    <a:pt x="1194943" y="9007602"/>
                  </a:lnTo>
                  <a:lnTo>
                    <a:pt x="1366393" y="9007602"/>
                  </a:lnTo>
                  <a:close/>
                  <a:moveTo>
                    <a:pt x="964819" y="9006713"/>
                  </a:moveTo>
                  <a:cubicBezTo>
                    <a:pt x="904875" y="9004047"/>
                    <a:pt x="846455" y="8995664"/>
                    <a:pt x="789940" y="8981948"/>
                  </a:cubicBezTo>
                  <a:lnTo>
                    <a:pt x="803402" y="8926449"/>
                  </a:lnTo>
                  <a:cubicBezTo>
                    <a:pt x="856361" y="8939276"/>
                    <a:pt x="911098" y="8947150"/>
                    <a:pt x="967359" y="8949690"/>
                  </a:cubicBezTo>
                  <a:close/>
                  <a:moveTo>
                    <a:pt x="572897" y="8840851"/>
                  </a:moveTo>
                  <a:cubicBezTo>
                    <a:pt x="520827" y="8812785"/>
                    <a:pt x="471678" y="8779764"/>
                    <a:pt x="426085" y="8742553"/>
                  </a:cubicBezTo>
                  <a:lnTo>
                    <a:pt x="462280" y="8698357"/>
                  </a:lnTo>
                  <a:cubicBezTo>
                    <a:pt x="504952" y="8733282"/>
                    <a:pt x="551053" y="8764270"/>
                    <a:pt x="599948" y="8790560"/>
                  </a:cubicBezTo>
                  <a:close/>
                  <a:moveTo>
                    <a:pt x="261874" y="9246489"/>
                  </a:moveTo>
                  <a:cubicBezTo>
                    <a:pt x="227203" y="9199118"/>
                    <a:pt x="196850" y="9148318"/>
                    <a:pt x="171577" y="9094724"/>
                  </a:cubicBezTo>
                  <a:lnTo>
                    <a:pt x="223266" y="9070340"/>
                  </a:lnTo>
                  <a:cubicBezTo>
                    <a:pt x="247015" y="9120632"/>
                    <a:pt x="275463" y="9168257"/>
                    <a:pt x="307975" y="9212707"/>
                  </a:cubicBezTo>
                  <a:close/>
                  <a:moveTo>
                    <a:pt x="98933" y="8870950"/>
                  </a:moveTo>
                  <a:cubicBezTo>
                    <a:pt x="88265" y="8814689"/>
                    <a:pt x="82677" y="8756523"/>
                    <a:pt x="82677" y="8697087"/>
                  </a:cubicBezTo>
                  <a:lnTo>
                    <a:pt x="82677" y="8695182"/>
                  </a:lnTo>
                  <a:lnTo>
                    <a:pt x="139827" y="8695182"/>
                  </a:lnTo>
                  <a:lnTo>
                    <a:pt x="139827" y="8697087"/>
                  </a:lnTo>
                  <a:lnTo>
                    <a:pt x="111252" y="8697087"/>
                  </a:lnTo>
                  <a:lnTo>
                    <a:pt x="139827" y="8697087"/>
                  </a:lnTo>
                  <a:cubicBezTo>
                    <a:pt x="139827" y="8752967"/>
                    <a:pt x="145034" y="8807577"/>
                    <a:pt x="155067" y="8860409"/>
                  </a:cubicBezTo>
                  <a:close/>
                  <a:moveTo>
                    <a:pt x="82677" y="8466582"/>
                  </a:moveTo>
                  <a:lnTo>
                    <a:pt x="82677" y="8295132"/>
                  </a:lnTo>
                  <a:lnTo>
                    <a:pt x="139827" y="8295132"/>
                  </a:lnTo>
                  <a:lnTo>
                    <a:pt x="139827" y="8466582"/>
                  </a:lnTo>
                  <a:close/>
                  <a:moveTo>
                    <a:pt x="139827" y="8066532"/>
                  </a:moveTo>
                  <a:lnTo>
                    <a:pt x="139827" y="7895082"/>
                  </a:lnTo>
                  <a:lnTo>
                    <a:pt x="139827" y="8066532"/>
                  </a:lnTo>
                  <a:close/>
                  <a:moveTo>
                    <a:pt x="139827" y="7666482"/>
                  </a:moveTo>
                  <a:lnTo>
                    <a:pt x="139827" y="7495032"/>
                  </a:lnTo>
                  <a:lnTo>
                    <a:pt x="139827" y="7666482"/>
                  </a:lnTo>
                  <a:close/>
                  <a:moveTo>
                    <a:pt x="139827" y="7266432"/>
                  </a:moveTo>
                  <a:lnTo>
                    <a:pt x="139827" y="7094982"/>
                  </a:lnTo>
                  <a:lnTo>
                    <a:pt x="139827" y="7266432"/>
                  </a:lnTo>
                  <a:close/>
                  <a:moveTo>
                    <a:pt x="139827" y="6866382"/>
                  </a:moveTo>
                  <a:lnTo>
                    <a:pt x="139827" y="6694932"/>
                  </a:lnTo>
                  <a:lnTo>
                    <a:pt x="139827" y="6866382"/>
                  </a:lnTo>
                  <a:close/>
                  <a:moveTo>
                    <a:pt x="139827" y="6466332"/>
                  </a:moveTo>
                  <a:lnTo>
                    <a:pt x="139827" y="6294882"/>
                  </a:lnTo>
                  <a:lnTo>
                    <a:pt x="139827" y="6466332"/>
                  </a:lnTo>
                  <a:close/>
                  <a:moveTo>
                    <a:pt x="139827" y="6066282"/>
                  </a:moveTo>
                  <a:lnTo>
                    <a:pt x="139827" y="5894832"/>
                  </a:lnTo>
                  <a:lnTo>
                    <a:pt x="139827" y="6066282"/>
                  </a:lnTo>
                  <a:close/>
                  <a:moveTo>
                    <a:pt x="139827" y="5666232"/>
                  </a:moveTo>
                  <a:lnTo>
                    <a:pt x="139827" y="5494782"/>
                  </a:lnTo>
                  <a:lnTo>
                    <a:pt x="139827" y="5666232"/>
                  </a:lnTo>
                  <a:close/>
                  <a:moveTo>
                    <a:pt x="139827" y="5266182"/>
                  </a:moveTo>
                  <a:lnTo>
                    <a:pt x="139827" y="5094732"/>
                  </a:lnTo>
                  <a:lnTo>
                    <a:pt x="139827" y="5266182"/>
                  </a:lnTo>
                  <a:close/>
                  <a:moveTo>
                    <a:pt x="139827" y="4866132"/>
                  </a:moveTo>
                  <a:lnTo>
                    <a:pt x="139827" y="4694682"/>
                  </a:lnTo>
                  <a:lnTo>
                    <a:pt x="139827" y="4866132"/>
                  </a:lnTo>
                  <a:close/>
                  <a:moveTo>
                    <a:pt x="139827" y="4466082"/>
                  </a:moveTo>
                  <a:lnTo>
                    <a:pt x="139827" y="4294632"/>
                  </a:lnTo>
                  <a:lnTo>
                    <a:pt x="139827" y="4466082"/>
                  </a:lnTo>
                  <a:close/>
                  <a:moveTo>
                    <a:pt x="139827" y="4066032"/>
                  </a:moveTo>
                  <a:lnTo>
                    <a:pt x="139827" y="3894582"/>
                  </a:lnTo>
                  <a:lnTo>
                    <a:pt x="139827" y="4066032"/>
                  </a:lnTo>
                  <a:close/>
                  <a:moveTo>
                    <a:pt x="139827" y="3665982"/>
                  </a:moveTo>
                  <a:lnTo>
                    <a:pt x="139827" y="3494532"/>
                  </a:lnTo>
                  <a:lnTo>
                    <a:pt x="139827" y="3665982"/>
                  </a:lnTo>
                  <a:close/>
                  <a:moveTo>
                    <a:pt x="139827" y="3265932"/>
                  </a:moveTo>
                  <a:lnTo>
                    <a:pt x="139827" y="3094482"/>
                  </a:lnTo>
                  <a:lnTo>
                    <a:pt x="139827" y="3265932"/>
                  </a:lnTo>
                  <a:close/>
                  <a:moveTo>
                    <a:pt x="139827" y="2865882"/>
                  </a:moveTo>
                  <a:lnTo>
                    <a:pt x="139827" y="2694432"/>
                  </a:lnTo>
                  <a:lnTo>
                    <a:pt x="139827" y="2865882"/>
                  </a:lnTo>
                  <a:close/>
                  <a:moveTo>
                    <a:pt x="139827" y="2465832"/>
                  </a:moveTo>
                  <a:lnTo>
                    <a:pt x="139827" y="2294382"/>
                  </a:lnTo>
                  <a:lnTo>
                    <a:pt x="139827" y="2465832"/>
                  </a:lnTo>
                  <a:close/>
                  <a:moveTo>
                    <a:pt x="139827" y="2065782"/>
                  </a:moveTo>
                  <a:lnTo>
                    <a:pt x="139827" y="1894332"/>
                  </a:lnTo>
                  <a:lnTo>
                    <a:pt x="139827" y="2065782"/>
                  </a:lnTo>
                  <a:close/>
                  <a:moveTo>
                    <a:pt x="139827" y="1665732"/>
                  </a:moveTo>
                  <a:lnTo>
                    <a:pt x="139827" y="1494282"/>
                  </a:lnTo>
                  <a:lnTo>
                    <a:pt x="139827" y="1665732"/>
                  </a:lnTo>
                  <a:close/>
                  <a:moveTo>
                    <a:pt x="139827" y="1265682"/>
                  </a:moveTo>
                  <a:lnTo>
                    <a:pt x="139827" y="1094232"/>
                  </a:lnTo>
                  <a:lnTo>
                    <a:pt x="139827" y="1265682"/>
                  </a:lnTo>
                  <a:close/>
                  <a:moveTo>
                    <a:pt x="82677" y="928116"/>
                  </a:moveTo>
                  <a:cubicBezTo>
                    <a:pt x="82677" y="868045"/>
                    <a:pt x="88392" y="809244"/>
                    <a:pt x="99187" y="752221"/>
                  </a:cubicBezTo>
                  <a:lnTo>
                    <a:pt x="155321" y="762889"/>
                  </a:lnTo>
                  <a:cubicBezTo>
                    <a:pt x="145161" y="816356"/>
                    <a:pt x="139700" y="871601"/>
                    <a:pt x="139700" y="927989"/>
                  </a:cubicBezTo>
                  <a:close/>
                </a:path>
              </a:pathLst>
            </a:custGeom>
            <a:solidFill>
              <a:srgbClr val="FF0000"/>
            </a:solidFill>
          </p:spPr>
        </p:sp>
      </p:grpSp>
      <p:sp>
        <p:nvSpPr>
          <p:cNvPr id="48" name="Freeform 48"/>
          <p:cNvSpPr/>
          <p:nvPr/>
        </p:nvSpPr>
        <p:spPr>
          <a:xfrm>
            <a:off x="10587716" y="8190751"/>
            <a:ext cx="1266613" cy="777384"/>
          </a:xfrm>
          <a:custGeom>
            <a:avLst/>
            <a:gdLst/>
            <a:ahLst/>
            <a:cxnLst/>
            <a:rect l="l" t="t" r="r" b="b"/>
            <a:pathLst>
              <a:path w="1266613" h="777384">
                <a:moveTo>
                  <a:pt x="0" y="0"/>
                </a:moveTo>
                <a:lnTo>
                  <a:pt x="1266614" y="0"/>
                </a:lnTo>
                <a:lnTo>
                  <a:pt x="1266614" y="777384"/>
                </a:lnTo>
                <a:lnTo>
                  <a:pt x="0" y="777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9" name="Freeform 49"/>
          <p:cNvSpPr/>
          <p:nvPr/>
        </p:nvSpPr>
        <p:spPr>
          <a:xfrm>
            <a:off x="1992561" y="7904366"/>
            <a:ext cx="1431561" cy="878621"/>
          </a:xfrm>
          <a:custGeom>
            <a:avLst/>
            <a:gdLst/>
            <a:ahLst/>
            <a:cxnLst/>
            <a:rect l="l" t="t" r="r" b="b"/>
            <a:pathLst>
              <a:path w="1431561" h="878621">
                <a:moveTo>
                  <a:pt x="0" y="0"/>
                </a:moveTo>
                <a:lnTo>
                  <a:pt x="1431561" y="0"/>
                </a:lnTo>
                <a:lnTo>
                  <a:pt x="1431561" y="878621"/>
                </a:lnTo>
                <a:lnTo>
                  <a:pt x="0" y="878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0" name="Freeform 50"/>
          <p:cNvSpPr/>
          <p:nvPr/>
        </p:nvSpPr>
        <p:spPr>
          <a:xfrm>
            <a:off x="14911163" y="8311116"/>
            <a:ext cx="1266613" cy="777384"/>
          </a:xfrm>
          <a:custGeom>
            <a:avLst/>
            <a:gdLst/>
            <a:ahLst/>
            <a:cxnLst/>
            <a:rect l="l" t="t" r="r" b="b"/>
            <a:pathLst>
              <a:path w="1266613" h="777384">
                <a:moveTo>
                  <a:pt x="0" y="0"/>
                </a:moveTo>
                <a:lnTo>
                  <a:pt x="1266614" y="0"/>
                </a:lnTo>
                <a:lnTo>
                  <a:pt x="1266614" y="777384"/>
                </a:lnTo>
                <a:lnTo>
                  <a:pt x="0" y="777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7E2F2"/>
        </a:solidFill>
        <a:effectLst/>
      </p:bgPr>
    </p:bg>
    <p:spTree>
      <p:nvGrpSpPr>
        <p:cNvPr id="1" name=""/>
        <p:cNvGrpSpPr/>
        <p:nvPr/>
      </p:nvGrpSpPr>
      <p:grpSpPr>
        <a:xfrm>
          <a:off x="0" y="0"/>
          <a:ext cx="0" cy="0"/>
          <a:chOff x="0" y="0"/>
          <a:chExt cx="0" cy="0"/>
        </a:xfrm>
      </p:grpSpPr>
      <p:sp>
        <p:nvSpPr>
          <p:cNvPr id="2" name="Freeform 2" descr="102"/>
          <p:cNvSpPr/>
          <p:nvPr/>
        </p:nvSpPr>
        <p:spPr>
          <a:xfrm>
            <a:off x="6167262" y="1416388"/>
            <a:ext cx="5992439" cy="8594074"/>
          </a:xfrm>
          <a:custGeom>
            <a:avLst/>
            <a:gdLst/>
            <a:ahLst/>
            <a:cxnLst/>
            <a:rect l="l" t="t" r="r" b="b"/>
            <a:pathLst>
              <a:path w="5992439" h="8594074">
                <a:moveTo>
                  <a:pt x="0" y="0"/>
                </a:moveTo>
                <a:lnTo>
                  <a:pt x="5992438" y="0"/>
                </a:lnTo>
                <a:lnTo>
                  <a:pt x="5992438" y="8594075"/>
                </a:lnTo>
                <a:lnTo>
                  <a:pt x="0" y="8594075"/>
                </a:lnTo>
                <a:lnTo>
                  <a:pt x="0" y="0"/>
                </a:lnTo>
                <a:close/>
              </a:path>
            </a:pathLst>
          </a:custGeom>
          <a:blipFill>
            <a:blip r:embed="rId3"/>
            <a:stretch>
              <a:fillRect l="-18476" t="-15628" r="-18409" b="-34314"/>
            </a:stretch>
          </a:blipFill>
        </p:spPr>
      </p:sp>
      <p:sp>
        <p:nvSpPr>
          <p:cNvPr id="3" name="Freeform 3" descr="103"/>
          <p:cNvSpPr/>
          <p:nvPr/>
        </p:nvSpPr>
        <p:spPr>
          <a:xfrm>
            <a:off x="12262628" y="1416387"/>
            <a:ext cx="5992438" cy="8609310"/>
          </a:xfrm>
          <a:custGeom>
            <a:avLst/>
            <a:gdLst/>
            <a:ahLst/>
            <a:cxnLst/>
            <a:rect l="l" t="t" r="r" b="b"/>
            <a:pathLst>
              <a:path w="5992438" h="8609310">
                <a:moveTo>
                  <a:pt x="0" y="0"/>
                </a:moveTo>
                <a:lnTo>
                  <a:pt x="5992438" y="0"/>
                </a:lnTo>
                <a:lnTo>
                  <a:pt x="5992438" y="8609310"/>
                </a:lnTo>
                <a:lnTo>
                  <a:pt x="0" y="8609310"/>
                </a:lnTo>
                <a:lnTo>
                  <a:pt x="0" y="0"/>
                </a:lnTo>
                <a:close/>
              </a:path>
            </a:pathLst>
          </a:custGeom>
          <a:blipFill>
            <a:blip r:embed="rId4"/>
            <a:stretch>
              <a:fillRect l="-21450" t="-15483" r="-35396" b="-56019"/>
            </a:stretch>
          </a:blipFill>
        </p:spPr>
      </p:sp>
      <p:sp>
        <p:nvSpPr>
          <p:cNvPr id="4" name="Freeform 4" descr="101"/>
          <p:cNvSpPr/>
          <p:nvPr/>
        </p:nvSpPr>
        <p:spPr>
          <a:xfrm>
            <a:off x="59518" y="1401150"/>
            <a:ext cx="5992438" cy="8568495"/>
          </a:xfrm>
          <a:custGeom>
            <a:avLst/>
            <a:gdLst/>
            <a:ahLst/>
            <a:cxnLst/>
            <a:rect l="l" t="t" r="r" b="b"/>
            <a:pathLst>
              <a:path w="5992438" h="8568495">
                <a:moveTo>
                  <a:pt x="0" y="0"/>
                </a:moveTo>
                <a:lnTo>
                  <a:pt x="5992439" y="0"/>
                </a:lnTo>
                <a:lnTo>
                  <a:pt x="5992439" y="8568495"/>
                </a:lnTo>
                <a:lnTo>
                  <a:pt x="0" y="8568495"/>
                </a:lnTo>
                <a:lnTo>
                  <a:pt x="0" y="0"/>
                </a:lnTo>
                <a:close/>
              </a:path>
            </a:pathLst>
          </a:custGeom>
          <a:blipFill>
            <a:blip r:embed="rId5"/>
            <a:stretch>
              <a:fillRect l="-19411" t="-15013" r="-31956" b="-51287"/>
            </a:stretch>
          </a:blipFill>
        </p:spPr>
      </p:sp>
      <p:grpSp>
        <p:nvGrpSpPr>
          <p:cNvPr id="5" name="Group 5"/>
          <p:cNvGrpSpPr/>
          <p:nvPr/>
        </p:nvGrpSpPr>
        <p:grpSpPr>
          <a:xfrm>
            <a:off x="4702362" y="481908"/>
            <a:ext cx="12930114" cy="784830"/>
            <a:chOff x="0" y="0"/>
            <a:chExt cx="17240152" cy="1046440"/>
          </a:xfrm>
        </p:grpSpPr>
        <p:sp>
          <p:nvSpPr>
            <p:cNvPr id="6" name="Freeform 6"/>
            <p:cNvSpPr/>
            <p:nvPr/>
          </p:nvSpPr>
          <p:spPr>
            <a:xfrm>
              <a:off x="0" y="0"/>
              <a:ext cx="17240152" cy="1046440"/>
            </a:xfrm>
            <a:custGeom>
              <a:avLst/>
              <a:gdLst/>
              <a:ahLst/>
              <a:cxnLst/>
              <a:rect l="l" t="t" r="r" b="b"/>
              <a:pathLst>
                <a:path w="17240152" h="1046440">
                  <a:moveTo>
                    <a:pt x="0" y="0"/>
                  </a:moveTo>
                  <a:lnTo>
                    <a:pt x="17240152" y="0"/>
                  </a:lnTo>
                  <a:lnTo>
                    <a:pt x="17240152" y="1046440"/>
                  </a:lnTo>
                  <a:lnTo>
                    <a:pt x="0" y="1046440"/>
                  </a:lnTo>
                  <a:close/>
                </a:path>
              </a:pathLst>
            </a:custGeom>
            <a:solidFill>
              <a:srgbClr val="000000">
                <a:alpha val="0"/>
              </a:srgbClr>
            </a:solidFill>
          </p:spPr>
        </p:sp>
        <p:sp>
          <p:nvSpPr>
            <p:cNvPr id="7" name="TextBox 7"/>
            <p:cNvSpPr txBox="1"/>
            <p:nvPr/>
          </p:nvSpPr>
          <p:spPr>
            <a:xfrm>
              <a:off x="0" y="-85725"/>
              <a:ext cx="17240152" cy="1132165"/>
            </a:xfrm>
            <a:prstGeom prst="rect">
              <a:avLst/>
            </a:prstGeom>
          </p:spPr>
          <p:txBody>
            <a:bodyPr lIns="0" tIns="0" rIns="0" bIns="0" rtlCol="0" anchor="t"/>
            <a:lstStyle/>
            <a:p>
              <a:pPr algn="l">
                <a:lnSpc>
                  <a:spcPts val="5040"/>
                </a:lnSpc>
              </a:pPr>
              <a:r>
                <a:rPr lang="en-US" sz="4200" b="1">
                  <a:solidFill>
                    <a:srgbClr val="7030A0"/>
                  </a:solidFill>
                  <a:latin typeface="Calibri (MS) Bold"/>
                  <a:ea typeface="Calibri (MS) Bold"/>
                  <a:cs typeface="Calibri (MS) Bold"/>
                  <a:sym typeface="Calibri (MS) Bold"/>
                </a:rPr>
                <a:t>EVALUASI PENGUJI, COACH DAN MENTOR</a:t>
              </a:r>
            </a:p>
          </p:txBody>
        </p:sp>
      </p:gr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6148" y="1442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4" name="Group 4"/>
          <p:cNvGrpSpPr/>
          <p:nvPr/>
        </p:nvGrpSpPr>
        <p:grpSpPr>
          <a:xfrm>
            <a:off x="3125550" y="-3296953"/>
            <a:ext cx="8555124" cy="4688015"/>
            <a:chOff x="0" y="0"/>
            <a:chExt cx="999749" cy="547840"/>
          </a:xfrm>
        </p:grpSpPr>
        <p:sp>
          <p:nvSpPr>
            <p:cNvPr id="5" name="Freeform 5"/>
            <p:cNvSpPr/>
            <p:nvPr/>
          </p:nvSpPr>
          <p:spPr>
            <a:xfrm>
              <a:off x="3284" y="0"/>
              <a:ext cx="993180" cy="547840"/>
            </a:xfrm>
            <a:custGeom>
              <a:avLst/>
              <a:gdLst/>
              <a:ahLst/>
              <a:cxnLst/>
              <a:rect l="l" t="t" r="r" b="b"/>
              <a:pathLst>
                <a:path w="993180" h="547840">
                  <a:moveTo>
                    <a:pt x="988377" y="284822"/>
                  </a:moveTo>
                  <a:lnTo>
                    <a:pt x="801352" y="536938"/>
                  </a:lnTo>
                  <a:cubicBezTo>
                    <a:pt x="796264" y="543796"/>
                    <a:pt x="788230" y="547840"/>
                    <a:pt x="779690" y="547840"/>
                  </a:cubicBezTo>
                  <a:lnTo>
                    <a:pt x="213490" y="547840"/>
                  </a:lnTo>
                  <a:cubicBezTo>
                    <a:pt x="204951" y="547840"/>
                    <a:pt x="196916" y="543796"/>
                    <a:pt x="191829" y="536938"/>
                  </a:cubicBezTo>
                  <a:lnTo>
                    <a:pt x="4803" y="284822"/>
                  </a:lnTo>
                  <a:cubicBezTo>
                    <a:pt x="0" y="278347"/>
                    <a:pt x="0" y="269492"/>
                    <a:pt x="4803" y="263018"/>
                  </a:cubicBezTo>
                  <a:lnTo>
                    <a:pt x="191829" y="10902"/>
                  </a:lnTo>
                  <a:cubicBezTo>
                    <a:pt x="196916" y="4044"/>
                    <a:pt x="204951" y="0"/>
                    <a:pt x="213490" y="0"/>
                  </a:cubicBezTo>
                  <a:lnTo>
                    <a:pt x="779690" y="0"/>
                  </a:lnTo>
                  <a:cubicBezTo>
                    <a:pt x="788230" y="0"/>
                    <a:pt x="796264" y="4044"/>
                    <a:pt x="801352" y="10902"/>
                  </a:cubicBezTo>
                  <a:lnTo>
                    <a:pt x="988377" y="263018"/>
                  </a:lnTo>
                  <a:cubicBezTo>
                    <a:pt x="993180" y="269492"/>
                    <a:pt x="993180" y="278347"/>
                    <a:pt x="988377" y="284822"/>
                  </a:cubicBezTo>
                  <a:close/>
                </a:path>
              </a:pathLst>
            </a:custGeom>
            <a:solidFill>
              <a:srgbClr val="243B55">
                <a:alpha val="4706"/>
              </a:srgbClr>
            </a:solidFill>
            <a:ln cap="sq">
              <a:noFill/>
              <a:prstDash val="solid"/>
              <a:miter/>
            </a:ln>
          </p:spPr>
        </p:sp>
        <p:sp>
          <p:nvSpPr>
            <p:cNvPr id="6" name="TextBox 6"/>
            <p:cNvSpPr txBox="1"/>
            <p:nvPr/>
          </p:nvSpPr>
          <p:spPr>
            <a:xfrm>
              <a:off x="114300" y="-47625"/>
              <a:ext cx="771149" cy="59546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 name="Group 7"/>
          <p:cNvGrpSpPr/>
          <p:nvPr/>
        </p:nvGrpSpPr>
        <p:grpSpPr>
          <a:xfrm>
            <a:off x="-5420831" y="9381085"/>
            <a:ext cx="18874441" cy="3332081"/>
            <a:chOff x="0" y="0"/>
            <a:chExt cx="25165922" cy="4442774"/>
          </a:xfrm>
        </p:grpSpPr>
        <p:grpSp>
          <p:nvGrpSpPr>
            <p:cNvPr id="8" name="Group 8"/>
            <p:cNvGrpSpPr/>
            <p:nvPr/>
          </p:nvGrpSpPr>
          <p:grpSpPr>
            <a:xfrm>
              <a:off x="0" y="292233"/>
              <a:ext cx="25165922" cy="1401607"/>
              <a:chOff x="0" y="-47625"/>
              <a:chExt cx="5569319" cy="310181"/>
            </a:xfrm>
          </p:grpSpPr>
          <p:sp>
            <p:nvSpPr>
              <p:cNvPr id="9" name="Freeform 9"/>
              <p:cNvSpPr/>
              <p:nvPr/>
            </p:nvSpPr>
            <p:spPr>
              <a:xfrm>
                <a:off x="1356356" y="0"/>
                <a:ext cx="4212963" cy="155013"/>
              </a:xfrm>
              <a:custGeom>
                <a:avLst/>
                <a:gdLst/>
                <a:ahLst/>
                <a:cxnLst/>
                <a:rect l="l" t="t" r="r" b="b"/>
                <a:pathLst>
                  <a:path w="5569319" h="262556">
                    <a:moveTo>
                      <a:pt x="20919" y="0"/>
                    </a:moveTo>
                    <a:lnTo>
                      <a:pt x="5548400" y="0"/>
                    </a:lnTo>
                    <a:cubicBezTo>
                      <a:pt x="5559953" y="0"/>
                      <a:pt x="5569319" y="9366"/>
                      <a:pt x="5569319" y="20919"/>
                    </a:cubicBezTo>
                    <a:lnTo>
                      <a:pt x="5569319" y="241637"/>
                    </a:lnTo>
                    <a:cubicBezTo>
                      <a:pt x="5569319" y="247185"/>
                      <a:pt x="5567115" y="252506"/>
                      <a:pt x="5563192" y="256429"/>
                    </a:cubicBezTo>
                    <a:cubicBezTo>
                      <a:pt x="5559269" y="260352"/>
                      <a:pt x="5553948" y="262556"/>
                      <a:pt x="5548400" y="262556"/>
                    </a:cubicBezTo>
                    <a:lnTo>
                      <a:pt x="20919" y="262556"/>
                    </a:lnTo>
                    <a:cubicBezTo>
                      <a:pt x="15371" y="262556"/>
                      <a:pt x="10050" y="260352"/>
                      <a:pt x="6127" y="256429"/>
                    </a:cubicBezTo>
                    <a:cubicBezTo>
                      <a:pt x="2204" y="252506"/>
                      <a:pt x="0" y="247185"/>
                      <a:pt x="0" y="241637"/>
                    </a:cubicBezTo>
                    <a:lnTo>
                      <a:pt x="0" y="20919"/>
                    </a:lnTo>
                    <a:cubicBezTo>
                      <a:pt x="0" y="9366"/>
                      <a:pt x="9366" y="0"/>
                      <a:pt x="20919" y="0"/>
                    </a:cubicBezTo>
                    <a:close/>
                  </a:path>
                </a:pathLst>
              </a:custGeom>
              <a:solidFill>
                <a:srgbClr val="16578D"/>
              </a:solidFill>
            </p:spPr>
          </p:sp>
          <p:sp>
            <p:nvSpPr>
              <p:cNvPr id="10" name="TextBox 10"/>
              <p:cNvSpPr txBox="1"/>
              <p:nvPr/>
            </p:nvSpPr>
            <p:spPr>
              <a:xfrm>
                <a:off x="0" y="-47625"/>
                <a:ext cx="5569319" cy="31018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22681970" y="990243"/>
              <a:ext cx="1801345" cy="605702"/>
            </a:xfrm>
            <a:custGeom>
              <a:avLst/>
              <a:gdLst/>
              <a:ahLst/>
              <a:cxnLst/>
              <a:rect l="l" t="t" r="r" b="b"/>
              <a:pathLst>
                <a:path w="1801345" h="605702">
                  <a:moveTo>
                    <a:pt x="0" y="0"/>
                  </a:moveTo>
                  <a:lnTo>
                    <a:pt x="1801345" y="0"/>
                  </a:lnTo>
                  <a:lnTo>
                    <a:pt x="1801345" y="605702"/>
                  </a:lnTo>
                  <a:lnTo>
                    <a:pt x="0" y="6057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flipV="1">
              <a:off x="12538166" y="0"/>
              <a:ext cx="5013003" cy="4442774"/>
            </a:xfrm>
            <a:custGeom>
              <a:avLst/>
              <a:gdLst/>
              <a:ahLst/>
              <a:cxnLst/>
              <a:rect l="l" t="t" r="r" b="b"/>
              <a:pathLst>
                <a:path w="5013003" h="4442774">
                  <a:moveTo>
                    <a:pt x="0" y="4442774"/>
                  </a:moveTo>
                  <a:lnTo>
                    <a:pt x="5013004" y="4442774"/>
                  </a:lnTo>
                  <a:lnTo>
                    <a:pt x="5013004" y="0"/>
                  </a:lnTo>
                  <a:lnTo>
                    <a:pt x="0" y="0"/>
                  </a:lnTo>
                  <a:lnTo>
                    <a:pt x="0" y="4442774"/>
                  </a:lnTo>
                  <a:close/>
                </a:path>
              </a:pathLst>
            </a:custGeom>
            <a:blipFill>
              <a:blip r:embed="rId5">
                <a:alphaModFix amt="5000"/>
                <a:extLst>
                  <a:ext uri="{96DAC541-7B7A-43D3-8B79-37D633B846F1}">
                    <asvg:svgBlip xmlns:asvg="http://schemas.microsoft.com/office/drawing/2016/SVG/main" r:embed="rId6"/>
                  </a:ext>
                </a:extLst>
              </a:blip>
              <a:stretch>
                <a:fillRect/>
              </a:stretch>
            </a:blipFill>
          </p:spPr>
        </p:sp>
        <p:sp>
          <p:nvSpPr>
            <p:cNvPr id="13" name="Freeform 13"/>
            <p:cNvSpPr/>
            <p:nvPr/>
          </p:nvSpPr>
          <p:spPr>
            <a:xfrm>
              <a:off x="8741763" y="670481"/>
              <a:ext cx="365752" cy="365752"/>
            </a:xfrm>
            <a:custGeom>
              <a:avLst/>
              <a:gdLst/>
              <a:ahLst/>
              <a:cxnLst/>
              <a:rect l="l" t="t" r="r" b="b"/>
              <a:pathLst>
                <a:path w="365752" h="365752">
                  <a:moveTo>
                    <a:pt x="0" y="0"/>
                  </a:moveTo>
                  <a:lnTo>
                    <a:pt x="365751" y="0"/>
                  </a:lnTo>
                  <a:lnTo>
                    <a:pt x="365751" y="365751"/>
                  </a:lnTo>
                  <a:lnTo>
                    <a:pt x="0" y="3657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1166319" y="670481"/>
              <a:ext cx="404151" cy="404151"/>
            </a:xfrm>
            <a:custGeom>
              <a:avLst/>
              <a:gdLst/>
              <a:ahLst/>
              <a:cxnLst/>
              <a:rect l="l" t="t" r="r" b="b"/>
              <a:pathLst>
                <a:path w="404151" h="404151">
                  <a:moveTo>
                    <a:pt x="0" y="0"/>
                  </a:moveTo>
                  <a:lnTo>
                    <a:pt x="404152" y="0"/>
                  </a:lnTo>
                  <a:lnTo>
                    <a:pt x="404152" y="404151"/>
                  </a:lnTo>
                  <a:lnTo>
                    <a:pt x="0" y="4041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11672071" y="704070"/>
              <a:ext cx="1957003" cy="298872"/>
            </a:xfrm>
            <a:prstGeom prst="rect">
              <a:avLst/>
            </a:prstGeom>
          </p:spPr>
          <p:txBody>
            <a:bodyPr lIns="0" tIns="0" rIns="0" bIns="0" rtlCol="0" anchor="t">
              <a:spAutoFit/>
            </a:bodyPr>
            <a:lstStyle/>
            <a:p>
              <a:pPr algn="l">
                <a:lnSpc>
                  <a:spcPts val="1820"/>
                </a:lnSpc>
              </a:pPr>
              <a:r>
                <a:rPr lang="en-US" sz="1300">
                  <a:solidFill>
                    <a:srgbClr val="FFFFFF"/>
                  </a:solidFill>
                  <a:latin typeface="Poppins"/>
                  <a:ea typeface="Poppins"/>
                  <a:cs typeface="Poppins"/>
                  <a:sym typeface="Poppins"/>
                </a:rPr>
                <a:t>humas_lan</a:t>
              </a:r>
            </a:p>
          </p:txBody>
        </p:sp>
        <p:sp>
          <p:nvSpPr>
            <p:cNvPr id="16" name="TextBox 16"/>
            <p:cNvSpPr txBox="1"/>
            <p:nvPr/>
          </p:nvSpPr>
          <p:spPr>
            <a:xfrm>
              <a:off x="13892322" y="704070"/>
              <a:ext cx="1957003" cy="298872"/>
            </a:xfrm>
            <a:prstGeom prst="rect">
              <a:avLst/>
            </a:prstGeom>
          </p:spPr>
          <p:txBody>
            <a:bodyPr lIns="0" tIns="0" rIns="0" bIns="0" rtlCol="0" anchor="t">
              <a:spAutoFit/>
            </a:bodyPr>
            <a:lstStyle/>
            <a:p>
              <a:pPr algn="l">
                <a:lnSpc>
                  <a:spcPts val="1820"/>
                </a:lnSpc>
              </a:pPr>
              <a:r>
                <a:rPr lang="en-US" sz="1300">
                  <a:solidFill>
                    <a:srgbClr val="FFFFFF"/>
                  </a:solidFill>
                  <a:latin typeface="Poppins"/>
                  <a:ea typeface="Poppins"/>
                  <a:cs typeface="Poppins"/>
                  <a:sym typeface="Poppins"/>
                </a:rPr>
                <a:t>LAN_RI</a:t>
              </a:r>
            </a:p>
          </p:txBody>
        </p:sp>
        <p:sp>
          <p:nvSpPr>
            <p:cNvPr id="17" name="Freeform 17"/>
            <p:cNvSpPr/>
            <p:nvPr/>
          </p:nvSpPr>
          <p:spPr>
            <a:xfrm>
              <a:off x="17700108" y="676701"/>
              <a:ext cx="397931" cy="397931"/>
            </a:xfrm>
            <a:custGeom>
              <a:avLst/>
              <a:gdLst/>
              <a:ahLst/>
              <a:cxnLst/>
              <a:rect l="l" t="t" r="r" b="b"/>
              <a:pathLst>
                <a:path w="397931" h="397931">
                  <a:moveTo>
                    <a:pt x="0" y="0"/>
                  </a:moveTo>
                  <a:lnTo>
                    <a:pt x="397931" y="0"/>
                  </a:lnTo>
                  <a:lnTo>
                    <a:pt x="397931" y="397931"/>
                  </a:lnTo>
                  <a:lnTo>
                    <a:pt x="0" y="3979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8" name="Group 18"/>
            <p:cNvGrpSpPr/>
            <p:nvPr/>
          </p:nvGrpSpPr>
          <p:grpSpPr>
            <a:xfrm>
              <a:off x="13386571" y="691349"/>
              <a:ext cx="383283" cy="38328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3474567" y="784247"/>
              <a:ext cx="207291" cy="205996"/>
            </a:xfrm>
            <a:custGeom>
              <a:avLst/>
              <a:gdLst/>
              <a:ahLst/>
              <a:cxnLst/>
              <a:rect l="l" t="t" r="r" b="b"/>
              <a:pathLst>
                <a:path w="207291" h="205996">
                  <a:moveTo>
                    <a:pt x="0" y="0"/>
                  </a:moveTo>
                  <a:lnTo>
                    <a:pt x="207291" y="0"/>
                  </a:lnTo>
                  <a:lnTo>
                    <a:pt x="207291" y="205996"/>
                  </a:lnTo>
                  <a:lnTo>
                    <a:pt x="0" y="2059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2" name="Group 22"/>
            <p:cNvGrpSpPr/>
            <p:nvPr/>
          </p:nvGrpSpPr>
          <p:grpSpPr>
            <a:xfrm>
              <a:off x="15170490" y="670481"/>
              <a:ext cx="383283" cy="38328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5295988" y="735680"/>
              <a:ext cx="132287" cy="279972"/>
            </a:xfrm>
            <a:custGeom>
              <a:avLst/>
              <a:gdLst/>
              <a:ahLst/>
              <a:cxnLst/>
              <a:rect l="l" t="t" r="r" b="b"/>
              <a:pathLst>
                <a:path w="132287" h="279972">
                  <a:moveTo>
                    <a:pt x="0" y="0"/>
                  </a:moveTo>
                  <a:lnTo>
                    <a:pt x="132287" y="0"/>
                  </a:lnTo>
                  <a:lnTo>
                    <a:pt x="132287" y="279973"/>
                  </a:lnTo>
                  <a:lnTo>
                    <a:pt x="0" y="2799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6" name="TextBox 26"/>
            <p:cNvSpPr txBox="1"/>
            <p:nvPr/>
          </p:nvSpPr>
          <p:spPr>
            <a:xfrm>
              <a:off x="9209317" y="684870"/>
              <a:ext cx="1957003" cy="298872"/>
            </a:xfrm>
            <a:prstGeom prst="rect">
              <a:avLst/>
            </a:prstGeom>
          </p:spPr>
          <p:txBody>
            <a:bodyPr lIns="0" tIns="0" rIns="0" bIns="0" rtlCol="0" anchor="t">
              <a:spAutoFit/>
            </a:bodyPr>
            <a:lstStyle/>
            <a:p>
              <a:pPr algn="l">
                <a:lnSpc>
                  <a:spcPts val="1820"/>
                </a:lnSpc>
              </a:pPr>
              <a:r>
                <a:rPr lang="en-US" sz="1300">
                  <a:solidFill>
                    <a:srgbClr val="FFFFFF"/>
                  </a:solidFill>
                  <a:latin typeface="Poppins"/>
                  <a:ea typeface="Poppins"/>
                  <a:cs typeface="Poppins"/>
                  <a:sym typeface="Poppins"/>
                </a:rPr>
                <a:t>www.lan.go.id</a:t>
              </a:r>
            </a:p>
          </p:txBody>
        </p:sp>
        <p:sp>
          <p:nvSpPr>
            <p:cNvPr id="27" name="TextBox 27"/>
            <p:cNvSpPr txBox="1"/>
            <p:nvPr/>
          </p:nvSpPr>
          <p:spPr>
            <a:xfrm>
              <a:off x="15668073" y="704070"/>
              <a:ext cx="1957003" cy="298872"/>
            </a:xfrm>
            <a:prstGeom prst="rect">
              <a:avLst/>
            </a:prstGeom>
          </p:spPr>
          <p:txBody>
            <a:bodyPr lIns="0" tIns="0" rIns="0" bIns="0" rtlCol="0" anchor="t">
              <a:spAutoFit/>
            </a:bodyPr>
            <a:lstStyle/>
            <a:p>
              <a:pPr algn="l">
                <a:lnSpc>
                  <a:spcPts val="1820"/>
                </a:lnSpc>
              </a:pPr>
              <a:r>
                <a:rPr lang="en-US" sz="1300">
                  <a:solidFill>
                    <a:srgbClr val="FFFFFF"/>
                  </a:solidFill>
                  <a:latin typeface="Poppins"/>
                  <a:ea typeface="Poppins"/>
                  <a:cs typeface="Poppins"/>
                  <a:sym typeface="Poppins"/>
                </a:rPr>
                <a:t>Humas LAN RI</a:t>
              </a:r>
            </a:p>
          </p:txBody>
        </p:sp>
        <p:sp>
          <p:nvSpPr>
            <p:cNvPr id="28" name="TextBox 28"/>
            <p:cNvSpPr txBox="1"/>
            <p:nvPr/>
          </p:nvSpPr>
          <p:spPr>
            <a:xfrm>
              <a:off x="18194327" y="704070"/>
              <a:ext cx="4172891" cy="298872"/>
            </a:xfrm>
            <a:prstGeom prst="rect">
              <a:avLst/>
            </a:prstGeom>
          </p:spPr>
          <p:txBody>
            <a:bodyPr lIns="0" tIns="0" rIns="0" bIns="0" rtlCol="0" anchor="t">
              <a:spAutoFit/>
            </a:bodyPr>
            <a:lstStyle/>
            <a:p>
              <a:pPr algn="l">
                <a:lnSpc>
                  <a:spcPts val="1820"/>
                </a:lnSpc>
              </a:pPr>
              <a:r>
                <a:rPr lang="en-US" sz="1300">
                  <a:solidFill>
                    <a:srgbClr val="FFFFFF"/>
                  </a:solidFill>
                  <a:latin typeface="Poppins"/>
                  <a:ea typeface="Poppins"/>
                  <a:cs typeface="Poppins"/>
                  <a:sym typeface="Poppins"/>
                </a:rPr>
                <a:t>Lembaga Administrasi Negara</a:t>
              </a:r>
            </a:p>
          </p:txBody>
        </p:sp>
      </p:grpSp>
      <p:grpSp>
        <p:nvGrpSpPr>
          <p:cNvPr id="30" name="Group 30"/>
          <p:cNvGrpSpPr/>
          <p:nvPr/>
        </p:nvGrpSpPr>
        <p:grpSpPr>
          <a:xfrm>
            <a:off x="13103379" y="8592533"/>
            <a:ext cx="3297214" cy="2833543"/>
            <a:chOff x="0" y="0"/>
            <a:chExt cx="812800" cy="698500"/>
          </a:xfrm>
        </p:grpSpPr>
        <p:sp>
          <p:nvSpPr>
            <p:cNvPr id="31" name="Freeform 31"/>
            <p:cNvSpPr/>
            <p:nvPr/>
          </p:nvSpPr>
          <p:spPr>
            <a:xfrm>
              <a:off x="4058" y="0"/>
              <a:ext cx="804684" cy="698500"/>
            </a:xfrm>
            <a:custGeom>
              <a:avLst/>
              <a:gdLst/>
              <a:ahLst/>
              <a:cxnLst/>
              <a:rect l="l" t="t" r="r" b="b"/>
              <a:pathLst>
                <a:path w="804684" h="698500">
                  <a:moveTo>
                    <a:pt x="798115" y="367516"/>
                  </a:moveTo>
                  <a:lnTo>
                    <a:pt x="616169" y="680234"/>
                  </a:lnTo>
                  <a:cubicBezTo>
                    <a:pt x="609590" y="691543"/>
                    <a:pt x="597493" y="698500"/>
                    <a:pt x="584410" y="698500"/>
                  </a:cubicBezTo>
                  <a:lnTo>
                    <a:pt x="220274" y="698500"/>
                  </a:lnTo>
                  <a:cubicBezTo>
                    <a:pt x="207191" y="698500"/>
                    <a:pt x="195094" y="691543"/>
                    <a:pt x="188515" y="680234"/>
                  </a:cubicBezTo>
                  <a:lnTo>
                    <a:pt x="6569" y="367516"/>
                  </a:lnTo>
                  <a:cubicBezTo>
                    <a:pt x="0" y="356225"/>
                    <a:pt x="0" y="342275"/>
                    <a:pt x="6569" y="330984"/>
                  </a:cubicBezTo>
                  <a:lnTo>
                    <a:pt x="188515" y="18266"/>
                  </a:lnTo>
                  <a:cubicBezTo>
                    <a:pt x="195094" y="6957"/>
                    <a:pt x="207191" y="0"/>
                    <a:pt x="220274" y="0"/>
                  </a:cubicBezTo>
                  <a:lnTo>
                    <a:pt x="584410" y="0"/>
                  </a:lnTo>
                  <a:cubicBezTo>
                    <a:pt x="597493" y="0"/>
                    <a:pt x="609590" y="6957"/>
                    <a:pt x="616169" y="18266"/>
                  </a:cubicBezTo>
                  <a:lnTo>
                    <a:pt x="798115" y="330984"/>
                  </a:lnTo>
                  <a:cubicBezTo>
                    <a:pt x="804684" y="342275"/>
                    <a:pt x="804684" y="356225"/>
                    <a:pt x="798115" y="367516"/>
                  </a:cubicBezTo>
                  <a:close/>
                </a:path>
              </a:pathLst>
            </a:custGeom>
            <a:solidFill>
              <a:srgbClr val="000000">
                <a:alpha val="0"/>
              </a:srgbClr>
            </a:solidFill>
            <a:ln w="28575" cap="sq">
              <a:gradFill>
                <a:gsLst>
                  <a:gs pos="0">
                    <a:srgbClr val="FFFFFF">
                      <a:alpha val="100000"/>
                    </a:srgbClr>
                  </a:gs>
                  <a:gs pos="100000">
                    <a:srgbClr val="FFFFFF">
                      <a:alpha val="0"/>
                    </a:srgbClr>
                  </a:gs>
                </a:gsLst>
                <a:lin ang="5400000"/>
              </a:gradFill>
              <a:prstDash val="solid"/>
              <a:miter/>
            </a:ln>
          </p:spPr>
        </p:sp>
        <p:sp>
          <p:nvSpPr>
            <p:cNvPr id="32" name="TextBox 32"/>
            <p:cNvSpPr txBox="1"/>
            <p:nvPr/>
          </p:nvSpPr>
          <p:spPr>
            <a:xfrm>
              <a:off x="114300" y="-47625"/>
              <a:ext cx="584200" cy="7461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6" name="Group 36"/>
          <p:cNvGrpSpPr/>
          <p:nvPr/>
        </p:nvGrpSpPr>
        <p:grpSpPr>
          <a:xfrm>
            <a:off x="-3634036" y="-4274165"/>
            <a:ext cx="12935908" cy="5977256"/>
            <a:chOff x="0" y="0"/>
            <a:chExt cx="1511686" cy="698500"/>
          </a:xfrm>
        </p:grpSpPr>
        <p:sp>
          <p:nvSpPr>
            <p:cNvPr id="37" name="Freeform 37"/>
            <p:cNvSpPr/>
            <p:nvPr/>
          </p:nvSpPr>
          <p:spPr>
            <a:xfrm>
              <a:off x="3907" y="0"/>
              <a:ext cx="1503871" cy="698500"/>
            </a:xfrm>
            <a:custGeom>
              <a:avLst/>
              <a:gdLst/>
              <a:ahLst/>
              <a:cxnLst/>
              <a:rect l="l" t="t" r="r" b="b"/>
              <a:pathLst>
                <a:path w="1503871" h="698500">
                  <a:moveTo>
                    <a:pt x="1497545" y="366838"/>
                  </a:moveTo>
                  <a:lnTo>
                    <a:pt x="1314812" y="680912"/>
                  </a:lnTo>
                  <a:cubicBezTo>
                    <a:pt x="1308476" y="691801"/>
                    <a:pt x="1296828" y="698500"/>
                    <a:pt x="1284230" y="698500"/>
                  </a:cubicBezTo>
                  <a:lnTo>
                    <a:pt x="219641" y="698500"/>
                  </a:lnTo>
                  <a:cubicBezTo>
                    <a:pt x="207043" y="698500"/>
                    <a:pt x="195395" y="691801"/>
                    <a:pt x="189060" y="680912"/>
                  </a:cubicBezTo>
                  <a:lnTo>
                    <a:pt x="6326" y="366838"/>
                  </a:lnTo>
                  <a:cubicBezTo>
                    <a:pt x="0" y="355966"/>
                    <a:pt x="0" y="342534"/>
                    <a:pt x="6326" y="331662"/>
                  </a:cubicBezTo>
                  <a:lnTo>
                    <a:pt x="189060" y="17588"/>
                  </a:lnTo>
                  <a:cubicBezTo>
                    <a:pt x="195395" y="6699"/>
                    <a:pt x="207043" y="0"/>
                    <a:pt x="219641" y="0"/>
                  </a:cubicBezTo>
                  <a:lnTo>
                    <a:pt x="1284230" y="0"/>
                  </a:lnTo>
                  <a:cubicBezTo>
                    <a:pt x="1296828" y="0"/>
                    <a:pt x="1308476" y="6699"/>
                    <a:pt x="1314812" y="17588"/>
                  </a:cubicBezTo>
                  <a:lnTo>
                    <a:pt x="1497545" y="331662"/>
                  </a:lnTo>
                  <a:cubicBezTo>
                    <a:pt x="1503871" y="342534"/>
                    <a:pt x="1503871" y="355966"/>
                    <a:pt x="1497545" y="366838"/>
                  </a:cubicBezTo>
                  <a:close/>
                </a:path>
              </a:pathLst>
            </a:custGeom>
            <a:solidFill>
              <a:srgbClr val="3781C8"/>
            </a:solidFill>
          </p:spPr>
        </p:sp>
        <p:sp>
          <p:nvSpPr>
            <p:cNvPr id="38" name="TextBox 38"/>
            <p:cNvSpPr txBox="1"/>
            <p:nvPr/>
          </p:nvSpPr>
          <p:spPr>
            <a:xfrm>
              <a:off x="114300" y="-47625"/>
              <a:ext cx="1283086" cy="746125"/>
            </a:xfrm>
            <a:prstGeom prst="rect">
              <a:avLst/>
            </a:prstGeom>
          </p:spPr>
          <p:txBody>
            <a:bodyPr lIns="50800" tIns="50800" rIns="50800" bIns="50800" rtlCol="0" anchor="ctr"/>
            <a:lstStyle/>
            <a:p>
              <a:pPr algn="ctr">
                <a:lnSpc>
                  <a:spcPts val="2659"/>
                </a:lnSpc>
              </a:pPr>
              <a:endParaRPr/>
            </a:p>
          </p:txBody>
        </p:sp>
      </p:grpSp>
      <p:sp>
        <p:nvSpPr>
          <p:cNvPr id="39" name="Freeform 39"/>
          <p:cNvSpPr/>
          <p:nvPr/>
        </p:nvSpPr>
        <p:spPr>
          <a:xfrm rot="3827403">
            <a:off x="11612214" y="5316481"/>
            <a:ext cx="6279545" cy="1610757"/>
          </a:xfrm>
          <a:custGeom>
            <a:avLst/>
            <a:gdLst/>
            <a:ahLst/>
            <a:cxnLst/>
            <a:rect l="l" t="t" r="r" b="b"/>
            <a:pathLst>
              <a:path w="6279545" h="1610757">
                <a:moveTo>
                  <a:pt x="0" y="0"/>
                </a:moveTo>
                <a:lnTo>
                  <a:pt x="6279545" y="0"/>
                </a:lnTo>
                <a:lnTo>
                  <a:pt x="6279545" y="1610757"/>
                </a:lnTo>
                <a:lnTo>
                  <a:pt x="0" y="1610757"/>
                </a:lnTo>
                <a:lnTo>
                  <a:pt x="0" y="0"/>
                </a:lnTo>
                <a:close/>
              </a:path>
            </a:pathLst>
          </a:custGeom>
          <a:blipFill>
            <a:blip r:embed="rId17">
              <a:alphaModFix amt="35000"/>
            </a:blip>
            <a:stretch>
              <a:fillRect t="-1167" b="-1167"/>
            </a:stretch>
          </a:blipFill>
        </p:spPr>
      </p:sp>
      <p:grpSp>
        <p:nvGrpSpPr>
          <p:cNvPr id="42" name="Group 42"/>
          <p:cNvGrpSpPr/>
          <p:nvPr/>
        </p:nvGrpSpPr>
        <p:grpSpPr>
          <a:xfrm>
            <a:off x="-1322822" y="-976131"/>
            <a:ext cx="2809969" cy="2414817"/>
            <a:chOff x="0" y="0"/>
            <a:chExt cx="812800" cy="698500"/>
          </a:xfrm>
        </p:grpSpPr>
        <p:sp>
          <p:nvSpPr>
            <p:cNvPr id="43" name="Freeform 43"/>
            <p:cNvSpPr/>
            <p:nvPr/>
          </p:nvSpPr>
          <p:spPr>
            <a:xfrm>
              <a:off x="4762" y="0"/>
              <a:ext cx="803277" cy="698500"/>
            </a:xfrm>
            <a:custGeom>
              <a:avLst/>
              <a:gdLst/>
              <a:ahLst/>
              <a:cxnLst/>
              <a:rect l="l" t="t" r="r" b="b"/>
              <a:pathLst>
                <a:path w="803277" h="698500">
                  <a:moveTo>
                    <a:pt x="795568" y="370683"/>
                  </a:moveTo>
                  <a:lnTo>
                    <a:pt x="617308" y="677067"/>
                  </a:lnTo>
                  <a:cubicBezTo>
                    <a:pt x="609588" y="690337"/>
                    <a:pt x="595394" y="698500"/>
                    <a:pt x="580042" y="698500"/>
                  </a:cubicBezTo>
                  <a:lnTo>
                    <a:pt x="223234" y="698500"/>
                  </a:lnTo>
                  <a:cubicBezTo>
                    <a:pt x="207882" y="698500"/>
                    <a:pt x="193688" y="690337"/>
                    <a:pt x="185968" y="677067"/>
                  </a:cubicBezTo>
                  <a:lnTo>
                    <a:pt x="7708" y="370683"/>
                  </a:lnTo>
                  <a:cubicBezTo>
                    <a:pt x="0" y="357434"/>
                    <a:pt x="0" y="341066"/>
                    <a:pt x="7708" y="327817"/>
                  </a:cubicBezTo>
                  <a:lnTo>
                    <a:pt x="185968" y="21433"/>
                  </a:lnTo>
                  <a:cubicBezTo>
                    <a:pt x="193688" y="8163"/>
                    <a:pt x="207882" y="0"/>
                    <a:pt x="223234" y="0"/>
                  </a:cubicBezTo>
                  <a:lnTo>
                    <a:pt x="580042" y="0"/>
                  </a:lnTo>
                  <a:cubicBezTo>
                    <a:pt x="595394" y="0"/>
                    <a:pt x="609588" y="8163"/>
                    <a:pt x="617308" y="21433"/>
                  </a:cubicBezTo>
                  <a:lnTo>
                    <a:pt x="795568" y="327817"/>
                  </a:lnTo>
                  <a:cubicBezTo>
                    <a:pt x="803276" y="341066"/>
                    <a:pt x="803276" y="357434"/>
                    <a:pt x="795568" y="370683"/>
                  </a:cubicBezTo>
                  <a:close/>
                </a:path>
              </a:pathLst>
            </a:custGeom>
            <a:solidFill>
              <a:srgbClr val="000000">
                <a:alpha val="0"/>
              </a:srgbClr>
            </a:solidFill>
            <a:ln w="28575" cap="sq">
              <a:solidFill>
                <a:srgbClr val="F2BD1D"/>
              </a:solidFill>
              <a:prstDash val="solid"/>
              <a:miter/>
            </a:ln>
          </p:spPr>
        </p:sp>
        <p:sp>
          <p:nvSpPr>
            <p:cNvPr id="44" name="TextBox 44"/>
            <p:cNvSpPr txBox="1"/>
            <p:nvPr/>
          </p:nvSpPr>
          <p:spPr>
            <a:xfrm>
              <a:off x="114300" y="-57150"/>
              <a:ext cx="584200" cy="75565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45" name="Freeform 45"/>
          <p:cNvSpPr/>
          <p:nvPr/>
        </p:nvSpPr>
        <p:spPr>
          <a:xfrm>
            <a:off x="4389859" y="579997"/>
            <a:ext cx="713771" cy="732699"/>
          </a:xfrm>
          <a:custGeom>
            <a:avLst/>
            <a:gdLst/>
            <a:ahLst/>
            <a:cxnLst/>
            <a:rect l="l" t="t" r="r" b="b"/>
            <a:pathLst>
              <a:path w="713771" h="732699">
                <a:moveTo>
                  <a:pt x="0" y="0"/>
                </a:moveTo>
                <a:lnTo>
                  <a:pt x="713771" y="0"/>
                </a:lnTo>
                <a:lnTo>
                  <a:pt x="713771" y="732699"/>
                </a:lnTo>
                <a:lnTo>
                  <a:pt x="0" y="732699"/>
                </a:lnTo>
                <a:lnTo>
                  <a:pt x="0" y="0"/>
                </a:lnTo>
                <a:close/>
              </a:path>
            </a:pathLst>
          </a:custGeom>
          <a:blipFill>
            <a:blip r:embed="rId18"/>
            <a:stretch>
              <a:fillRect/>
            </a:stretch>
          </a:blipFill>
        </p:spPr>
      </p:sp>
      <p:sp>
        <p:nvSpPr>
          <p:cNvPr id="46" name="Freeform 46"/>
          <p:cNvSpPr/>
          <p:nvPr/>
        </p:nvSpPr>
        <p:spPr>
          <a:xfrm>
            <a:off x="1259429" y="246139"/>
            <a:ext cx="2899538" cy="1552463"/>
          </a:xfrm>
          <a:custGeom>
            <a:avLst/>
            <a:gdLst/>
            <a:ahLst/>
            <a:cxnLst/>
            <a:rect l="l" t="t" r="r" b="b"/>
            <a:pathLst>
              <a:path w="2288188" h="1016337">
                <a:moveTo>
                  <a:pt x="0" y="0"/>
                </a:moveTo>
                <a:lnTo>
                  <a:pt x="2288188" y="0"/>
                </a:lnTo>
                <a:lnTo>
                  <a:pt x="2288188" y="1016337"/>
                </a:lnTo>
                <a:lnTo>
                  <a:pt x="0" y="1016337"/>
                </a:lnTo>
                <a:lnTo>
                  <a:pt x="0" y="0"/>
                </a:lnTo>
                <a:close/>
              </a:path>
            </a:pathLst>
          </a:custGeom>
          <a:blipFill>
            <a:blip r:embed="rId19"/>
            <a:stretch>
              <a:fillRect/>
            </a:stretch>
          </a:blipFill>
        </p:spPr>
      </p:sp>
      <p:sp>
        <p:nvSpPr>
          <p:cNvPr id="47" name="TextBox 47"/>
          <p:cNvSpPr txBox="1"/>
          <p:nvPr/>
        </p:nvSpPr>
        <p:spPr>
          <a:xfrm>
            <a:off x="297204" y="6446974"/>
            <a:ext cx="10979064" cy="1584986"/>
          </a:xfrm>
          <a:prstGeom prst="rect">
            <a:avLst/>
          </a:prstGeom>
        </p:spPr>
        <p:txBody>
          <a:bodyPr wrap="square" lIns="0" tIns="0" rIns="0" bIns="0" rtlCol="0" anchor="t">
            <a:spAutoFit/>
          </a:bodyPr>
          <a:lstStyle/>
          <a:p>
            <a:pPr algn="l">
              <a:lnSpc>
                <a:spcPts val="11999"/>
              </a:lnSpc>
            </a:pPr>
            <a:r>
              <a:rPr lang="en-US" sz="11999" b="1" dirty="0">
                <a:solidFill>
                  <a:srgbClr val="243B55"/>
                </a:solidFill>
                <a:latin typeface="Poppins Bold"/>
                <a:ea typeface="Poppins Bold"/>
                <a:cs typeface="Poppins Bold"/>
                <a:sym typeface="Poppins Bold"/>
              </a:rPr>
              <a:t>TERIMA KASIH</a:t>
            </a:r>
          </a:p>
        </p:txBody>
      </p:sp>
      <p:sp>
        <p:nvSpPr>
          <p:cNvPr id="49" name="Freeform 49"/>
          <p:cNvSpPr/>
          <p:nvPr/>
        </p:nvSpPr>
        <p:spPr>
          <a:xfrm>
            <a:off x="1833821" y="-647700"/>
            <a:ext cx="3691580" cy="973654"/>
          </a:xfrm>
          <a:custGeom>
            <a:avLst/>
            <a:gdLst/>
            <a:ahLst/>
            <a:cxnLst/>
            <a:rect l="l" t="t" r="r" b="b"/>
            <a:pathLst>
              <a:path w="3691580" h="973654">
                <a:moveTo>
                  <a:pt x="0" y="0"/>
                </a:moveTo>
                <a:lnTo>
                  <a:pt x="3691580" y="0"/>
                </a:lnTo>
                <a:lnTo>
                  <a:pt x="3691580" y="973654"/>
                </a:lnTo>
                <a:lnTo>
                  <a:pt x="0" y="97365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50" name="Group 50"/>
          <p:cNvGrpSpPr/>
          <p:nvPr/>
        </p:nvGrpSpPr>
        <p:grpSpPr>
          <a:xfrm>
            <a:off x="6300740" y="711323"/>
            <a:ext cx="2809969" cy="2414817"/>
            <a:chOff x="0" y="0"/>
            <a:chExt cx="812800" cy="698500"/>
          </a:xfrm>
        </p:grpSpPr>
        <p:sp>
          <p:nvSpPr>
            <p:cNvPr id="51" name="Freeform 51"/>
            <p:cNvSpPr/>
            <p:nvPr/>
          </p:nvSpPr>
          <p:spPr>
            <a:xfrm>
              <a:off x="4762" y="0"/>
              <a:ext cx="803277" cy="698500"/>
            </a:xfrm>
            <a:custGeom>
              <a:avLst/>
              <a:gdLst/>
              <a:ahLst/>
              <a:cxnLst/>
              <a:rect l="l" t="t" r="r" b="b"/>
              <a:pathLst>
                <a:path w="803277" h="698500">
                  <a:moveTo>
                    <a:pt x="795568" y="370683"/>
                  </a:moveTo>
                  <a:lnTo>
                    <a:pt x="617308" y="677067"/>
                  </a:lnTo>
                  <a:cubicBezTo>
                    <a:pt x="609588" y="690337"/>
                    <a:pt x="595394" y="698500"/>
                    <a:pt x="580042" y="698500"/>
                  </a:cubicBezTo>
                  <a:lnTo>
                    <a:pt x="223234" y="698500"/>
                  </a:lnTo>
                  <a:cubicBezTo>
                    <a:pt x="207882" y="698500"/>
                    <a:pt x="193688" y="690337"/>
                    <a:pt x="185968" y="677067"/>
                  </a:cubicBezTo>
                  <a:lnTo>
                    <a:pt x="7708" y="370683"/>
                  </a:lnTo>
                  <a:cubicBezTo>
                    <a:pt x="0" y="357434"/>
                    <a:pt x="0" y="341066"/>
                    <a:pt x="7708" y="327817"/>
                  </a:cubicBezTo>
                  <a:lnTo>
                    <a:pt x="185968" y="21433"/>
                  </a:lnTo>
                  <a:cubicBezTo>
                    <a:pt x="193688" y="8163"/>
                    <a:pt x="207882" y="0"/>
                    <a:pt x="223234" y="0"/>
                  </a:cubicBezTo>
                  <a:lnTo>
                    <a:pt x="580042" y="0"/>
                  </a:lnTo>
                  <a:cubicBezTo>
                    <a:pt x="595394" y="0"/>
                    <a:pt x="609588" y="8163"/>
                    <a:pt x="617308" y="21433"/>
                  </a:cubicBezTo>
                  <a:lnTo>
                    <a:pt x="795568" y="327817"/>
                  </a:lnTo>
                  <a:cubicBezTo>
                    <a:pt x="803276" y="341066"/>
                    <a:pt x="803276" y="357434"/>
                    <a:pt x="795568" y="370683"/>
                  </a:cubicBezTo>
                  <a:close/>
                </a:path>
              </a:pathLst>
            </a:custGeom>
            <a:solidFill>
              <a:srgbClr val="000000">
                <a:alpha val="0"/>
              </a:srgbClr>
            </a:solidFill>
            <a:ln w="28575" cap="sq">
              <a:solidFill>
                <a:srgbClr val="FFFFFF"/>
              </a:solidFill>
              <a:prstDash val="solid"/>
              <a:miter/>
            </a:ln>
          </p:spPr>
        </p:sp>
        <p:sp>
          <p:nvSpPr>
            <p:cNvPr id="52" name="TextBox 52"/>
            <p:cNvSpPr txBox="1"/>
            <p:nvPr/>
          </p:nvSpPr>
          <p:spPr>
            <a:xfrm>
              <a:off x="114300" y="-57150"/>
              <a:ext cx="584200" cy="7556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3" name="Group 53"/>
          <p:cNvGrpSpPr/>
          <p:nvPr/>
        </p:nvGrpSpPr>
        <p:grpSpPr>
          <a:xfrm>
            <a:off x="11591700" y="4994142"/>
            <a:ext cx="4679399" cy="4300369"/>
            <a:chOff x="0" y="0"/>
            <a:chExt cx="6239199" cy="5733825"/>
          </a:xfrm>
        </p:grpSpPr>
        <p:grpSp>
          <p:nvGrpSpPr>
            <p:cNvPr id="54" name="Group 54"/>
            <p:cNvGrpSpPr/>
            <p:nvPr/>
          </p:nvGrpSpPr>
          <p:grpSpPr>
            <a:xfrm>
              <a:off x="0" y="539163"/>
              <a:ext cx="4633407" cy="3981834"/>
              <a:chOff x="0" y="0"/>
              <a:chExt cx="812800" cy="698500"/>
            </a:xfrm>
          </p:grpSpPr>
          <p:sp>
            <p:nvSpPr>
              <p:cNvPr id="55" name="Freeform 55"/>
              <p:cNvSpPr/>
              <p:nvPr/>
            </p:nvSpPr>
            <p:spPr>
              <a:xfrm>
                <a:off x="3850" y="0"/>
                <a:ext cx="805100" cy="698500"/>
              </a:xfrm>
              <a:custGeom>
                <a:avLst/>
                <a:gdLst/>
                <a:ahLst/>
                <a:cxnLst/>
                <a:rect l="l" t="t" r="r" b="b"/>
                <a:pathLst>
                  <a:path w="805100" h="698500">
                    <a:moveTo>
                      <a:pt x="798867" y="366581"/>
                    </a:moveTo>
                    <a:lnTo>
                      <a:pt x="615833" y="681169"/>
                    </a:lnTo>
                    <a:cubicBezTo>
                      <a:pt x="609591" y="691899"/>
                      <a:pt x="598113" y="698500"/>
                      <a:pt x="585699" y="698500"/>
                    </a:cubicBezTo>
                    <a:lnTo>
                      <a:pt x="219401" y="698500"/>
                    </a:lnTo>
                    <a:cubicBezTo>
                      <a:pt x="206987" y="698500"/>
                      <a:pt x="195509" y="691899"/>
                      <a:pt x="189267" y="681169"/>
                    </a:cubicBezTo>
                    <a:lnTo>
                      <a:pt x="6233" y="366581"/>
                    </a:lnTo>
                    <a:cubicBezTo>
                      <a:pt x="0" y="355868"/>
                      <a:pt x="0" y="342632"/>
                      <a:pt x="6233" y="331919"/>
                    </a:cubicBezTo>
                    <a:lnTo>
                      <a:pt x="189267" y="17331"/>
                    </a:lnTo>
                    <a:cubicBezTo>
                      <a:pt x="195509" y="6601"/>
                      <a:pt x="206987" y="0"/>
                      <a:pt x="219401" y="0"/>
                    </a:cubicBezTo>
                    <a:lnTo>
                      <a:pt x="585699" y="0"/>
                    </a:lnTo>
                    <a:cubicBezTo>
                      <a:pt x="598113" y="0"/>
                      <a:pt x="609591" y="6601"/>
                      <a:pt x="615833" y="17331"/>
                    </a:cubicBezTo>
                    <a:lnTo>
                      <a:pt x="798867" y="331919"/>
                    </a:lnTo>
                    <a:cubicBezTo>
                      <a:pt x="805100" y="342632"/>
                      <a:pt x="805100" y="355868"/>
                      <a:pt x="798867" y="366581"/>
                    </a:cubicBezTo>
                    <a:close/>
                  </a:path>
                </a:pathLst>
              </a:custGeom>
              <a:solidFill>
                <a:srgbClr val="000000">
                  <a:alpha val="0"/>
                </a:srgbClr>
              </a:solidFill>
              <a:ln w="28575" cap="sq">
                <a:solidFill>
                  <a:srgbClr val="FFFFFF"/>
                </a:solidFill>
                <a:prstDash val="solid"/>
                <a:miter/>
              </a:ln>
            </p:spPr>
          </p:sp>
          <p:sp>
            <p:nvSpPr>
              <p:cNvPr id="56" name="TextBox 56"/>
              <p:cNvSpPr txBox="1"/>
              <p:nvPr/>
            </p:nvSpPr>
            <p:spPr>
              <a:xfrm>
                <a:off x="114300" y="-47625"/>
                <a:ext cx="584200" cy="74612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3027615" y="0"/>
              <a:ext cx="3211584" cy="2759955"/>
              <a:chOff x="0" y="0"/>
              <a:chExt cx="812800" cy="698500"/>
            </a:xfrm>
          </p:grpSpPr>
          <p:sp>
            <p:nvSpPr>
              <p:cNvPr id="58" name="Freeform 58"/>
              <p:cNvSpPr/>
              <p:nvPr/>
            </p:nvSpPr>
            <p:spPr>
              <a:xfrm>
                <a:off x="5555" y="0"/>
                <a:ext cx="801690" cy="698500"/>
              </a:xfrm>
              <a:custGeom>
                <a:avLst/>
                <a:gdLst/>
                <a:ahLst/>
                <a:cxnLst/>
                <a:rect l="l" t="t" r="r" b="b"/>
                <a:pathLst>
                  <a:path w="801690" h="698500">
                    <a:moveTo>
                      <a:pt x="792698" y="374253"/>
                    </a:moveTo>
                    <a:lnTo>
                      <a:pt x="618592" y="673497"/>
                    </a:lnTo>
                    <a:cubicBezTo>
                      <a:pt x="609586" y="688977"/>
                      <a:pt x="593027" y="698500"/>
                      <a:pt x="575118" y="698500"/>
                    </a:cubicBezTo>
                    <a:lnTo>
                      <a:pt x="226572" y="698500"/>
                    </a:lnTo>
                    <a:cubicBezTo>
                      <a:pt x="208663" y="698500"/>
                      <a:pt x="192104" y="688977"/>
                      <a:pt x="183098" y="673497"/>
                    </a:cubicBezTo>
                    <a:lnTo>
                      <a:pt x="8992" y="374253"/>
                    </a:lnTo>
                    <a:cubicBezTo>
                      <a:pt x="0" y="358797"/>
                      <a:pt x="0" y="339703"/>
                      <a:pt x="8992" y="324247"/>
                    </a:cubicBezTo>
                    <a:lnTo>
                      <a:pt x="183098" y="25003"/>
                    </a:lnTo>
                    <a:cubicBezTo>
                      <a:pt x="192104" y="9523"/>
                      <a:pt x="208663" y="0"/>
                      <a:pt x="226572" y="0"/>
                    </a:cubicBezTo>
                    <a:lnTo>
                      <a:pt x="575118" y="0"/>
                    </a:lnTo>
                    <a:cubicBezTo>
                      <a:pt x="593027" y="0"/>
                      <a:pt x="609586" y="9523"/>
                      <a:pt x="618592" y="25003"/>
                    </a:cubicBezTo>
                    <a:lnTo>
                      <a:pt x="792698" y="324247"/>
                    </a:lnTo>
                    <a:cubicBezTo>
                      <a:pt x="801690" y="339703"/>
                      <a:pt x="801690" y="358797"/>
                      <a:pt x="792698" y="374253"/>
                    </a:cubicBezTo>
                    <a:close/>
                  </a:path>
                </a:pathLst>
              </a:custGeom>
              <a:solidFill>
                <a:srgbClr val="000000">
                  <a:alpha val="0"/>
                </a:srgbClr>
              </a:solidFill>
              <a:ln w="28575" cap="sq">
                <a:solidFill>
                  <a:srgbClr val="FFFFFF"/>
                </a:solidFill>
                <a:prstDash val="solid"/>
                <a:miter/>
              </a:ln>
            </p:spPr>
          </p:sp>
          <p:sp>
            <p:nvSpPr>
              <p:cNvPr id="59" name="TextBox 59"/>
              <p:cNvSpPr txBox="1"/>
              <p:nvPr/>
            </p:nvSpPr>
            <p:spPr>
              <a:xfrm>
                <a:off x="114300" y="-47625"/>
                <a:ext cx="584200" cy="746125"/>
              </a:xfrm>
              <a:prstGeom prst="rect">
                <a:avLst/>
              </a:prstGeom>
            </p:spPr>
            <p:txBody>
              <a:bodyPr lIns="50800" tIns="50800" rIns="50800" bIns="50800" rtlCol="0" anchor="ctr"/>
              <a:lstStyle/>
              <a:p>
                <a:pPr algn="ctr">
                  <a:lnSpc>
                    <a:spcPts val="2659"/>
                  </a:lnSpc>
                </a:pPr>
                <a:endParaRPr/>
              </a:p>
            </p:txBody>
          </p:sp>
        </p:grpSp>
        <p:grpSp>
          <p:nvGrpSpPr>
            <p:cNvPr id="60" name="Group 60"/>
            <p:cNvGrpSpPr/>
            <p:nvPr/>
          </p:nvGrpSpPr>
          <p:grpSpPr>
            <a:xfrm>
              <a:off x="3622127" y="3484778"/>
              <a:ext cx="2617073" cy="2249047"/>
              <a:chOff x="0" y="0"/>
              <a:chExt cx="812800" cy="698500"/>
            </a:xfrm>
          </p:grpSpPr>
          <p:sp>
            <p:nvSpPr>
              <p:cNvPr id="61" name="Freeform 61"/>
              <p:cNvSpPr/>
              <p:nvPr/>
            </p:nvSpPr>
            <p:spPr>
              <a:xfrm>
                <a:off x="6817" y="0"/>
                <a:ext cx="799167" cy="698500"/>
              </a:xfrm>
              <a:custGeom>
                <a:avLst/>
                <a:gdLst/>
                <a:ahLst/>
                <a:cxnLst/>
                <a:rect l="l" t="t" r="r" b="b"/>
                <a:pathLst>
                  <a:path w="799167" h="698500">
                    <a:moveTo>
                      <a:pt x="788131" y="379933"/>
                    </a:moveTo>
                    <a:lnTo>
                      <a:pt x="620635" y="667817"/>
                    </a:lnTo>
                    <a:cubicBezTo>
                      <a:pt x="609582" y="686813"/>
                      <a:pt x="589262" y="698500"/>
                      <a:pt x="567284" y="698500"/>
                    </a:cubicBezTo>
                    <a:lnTo>
                      <a:pt x="231882" y="698500"/>
                    </a:lnTo>
                    <a:cubicBezTo>
                      <a:pt x="209904" y="698500"/>
                      <a:pt x="189584" y="686813"/>
                      <a:pt x="178531" y="667817"/>
                    </a:cubicBezTo>
                    <a:lnTo>
                      <a:pt x="11035" y="379933"/>
                    </a:lnTo>
                    <a:cubicBezTo>
                      <a:pt x="0" y="360966"/>
                      <a:pt x="0" y="337534"/>
                      <a:pt x="11035" y="318567"/>
                    </a:cubicBezTo>
                    <a:lnTo>
                      <a:pt x="178531" y="30683"/>
                    </a:lnTo>
                    <a:cubicBezTo>
                      <a:pt x="189584" y="11687"/>
                      <a:pt x="209904" y="0"/>
                      <a:pt x="231882" y="0"/>
                    </a:cubicBezTo>
                    <a:lnTo>
                      <a:pt x="567284" y="0"/>
                    </a:lnTo>
                    <a:cubicBezTo>
                      <a:pt x="589262" y="0"/>
                      <a:pt x="609582" y="11687"/>
                      <a:pt x="620635" y="30683"/>
                    </a:cubicBezTo>
                    <a:lnTo>
                      <a:pt x="788131" y="318567"/>
                    </a:lnTo>
                    <a:cubicBezTo>
                      <a:pt x="799166" y="337534"/>
                      <a:pt x="799166" y="360966"/>
                      <a:pt x="788131" y="379933"/>
                    </a:cubicBezTo>
                    <a:close/>
                  </a:path>
                </a:pathLst>
              </a:custGeom>
              <a:solidFill>
                <a:srgbClr val="000000">
                  <a:alpha val="0"/>
                </a:srgbClr>
              </a:solidFill>
              <a:ln w="28575" cap="sq">
                <a:solidFill>
                  <a:srgbClr val="FFFFFF"/>
                </a:solidFill>
                <a:prstDash val="solid"/>
                <a:miter/>
              </a:ln>
            </p:spPr>
          </p:sp>
          <p:sp>
            <p:nvSpPr>
              <p:cNvPr id="62" name="TextBox 62"/>
              <p:cNvSpPr txBox="1"/>
              <p:nvPr/>
            </p:nvSpPr>
            <p:spPr>
              <a:xfrm>
                <a:off x="114300" y="-47625"/>
                <a:ext cx="584200" cy="746125"/>
              </a:xfrm>
              <a:prstGeom prst="rect">
                <a:avLst/>
              </a:prstGeom>
            </p:spPr>
            <p:txBody>
              <a:bodyPr lIns="50800" tIns="50800" rIns="50800" bIns="50800" rtlCol="0" anchor="ctr"/>
              <a:lstStyle/>
              <a:p>
                <a:pPr algn="ctr">
                  <a:lnSpc>
                    <a:spcPts val="2659"/>
                  </a:lnSpc>
                </a:pPr>
                <a:endParaRPr/>
              </a:p>
            </p:txBody>
          </p:sp>
        </p:grpSp>
      </p:grpSp>
      <p:grpSp>
        <p:nvGrpSpPr>
          <p:cNvPr id="63" name="Group 2">
            <a:extLst>
              <a:ext uri="{FF2B5EF4-FFF2-40B4-BE49-F238E27FC236}">
                <a16:creationId xmlns:a16="http://schemas.microsoft.com/office/drawing/2014/main" id="{E9BCE495-D732-484E-A370-7C0C88F0C14A}"/>
              </a:ext>
            </a:extLst>
          </p:cNvPr>
          <p:cNvGrpSpPr/>
          <p:nvPr/>
        </p:nvGrpSpPr>
        <p:grpSpPr>
          <a:xfrm>
            <a:off x="10726417" y="276203"/>
            <a:ext cx="9798988" cy="10298377"/>
            <a:chOff x="0" y="0"/>
            <a:chExt cx="24566252" cy="13716000"/>
          </a:xfrm>
        </p:grpSpPr>
        <p:sp>
          <p:nvSpPr>
            <p:cNvPr id="64" name="Freeform 3">
              <a:extLst>
                <a:ext uri="{FF2B5EF4-FFF2-40B4-BE49-F238E27FC236}">
                  <a16:creationId xmlns:a16="http://schemas.microsoft.com/office/drawing/2014/main" id="{4A490E09-EB28-4E25-9230-2A7C6115375A}"/>
                </a:ext>
              </a:extLst>
            </p:cNvPr>
            <p:cNvSpPr/>
            <p:nvPr/>
          </p:nvSpPr>
          <p:spPr>
            <a:xfrm>
              <a:off x="0" y="0"/>
              <a:ext cx="24566245" cy="13716000"/>
            </a:xfrm>
            <a:prstGeom prst="hexagon">
              <a:avLst/>
            </a:prstGeom>
            <a:blipFill>
              <a:blip r:embed="rId22">
                <a:alphaModFix amt="64000"/>
              </a:blip>
              <a:stretch>
                <a:fillRect t="-373" b="-373"/>
              </a:stretch>
            </a:blipFill>
          </p:spPr>
        </p:sp>
      </p:grpSp>
      <p:sp>
        <p:nvSpPr>
          <p:cNvPr id="65" name="Freeform 10">
            <a:extLst>
              <a:ext uri="{FF2B5EF4-FFF2-40B4-BE49-F238E27FC236}">
                <a16:creationId xmlns:a16="http://schemas.microsoft.com/office/drawing/2014/main" id="{32015F62-3755-4EDA-A8EC-DC0A019CA333}"/>
              </a:ext>
            </a:extLst>
          </p:cNvPr>
          <p:cNvSpPr/>
          <p:nvPr/>
        </p:nvSpPr>
        <p:spPr>
          <a:xfrm>
            <a:off x="9719246" y="1834942"/>
            <a:ext cx="1533236" cy="903708"/>
          </a:xfrm>
          <a:custGeom>
            <a:avLst/>
            <a:gdLst/>
            <a:ahLst/>
            <a:cxnLst/>
            <a:rect l="l" t="t" r="r" b="b"/>
            <a:pathLst>
              <a:path w="1221613" h="534737">
                <a:moveTo>
                  <a:pt x="0" y="0"/>
                </a:moveTo>
                <a:lnTo>
                  <a:pt x="1221613" y="0"/>
                </a:lnTo>
                <a:lnTo>
                  <a:pt x="1221613" y="534737"/>
                </a:lnTo>
                <a:lnTo>
                  <a:pt x="0" y="534737"/>
                </a:lnTo>
                <a:lnTo>
                  <a:pt x="0" y="0"/>
                </a:lnTo>
                <a:close/>
              </a:path>
            </a:pathLst>
          </a:custGeom>
          <a:blipFill>
            <a:blip r:embed="rId23"/>
            <a:stretch>
              <a:fillRect t="-119" b="-119"/>
            </a:stretch>
          </a:blipFill>
        </p:spPr>
      </p:sp>
      <p:sp>
        <p:nvSpPr>
          <p:cNvPr id="66" name="Freeform 11">
            <a:extLst>
              <a:ext uri="{FF2B5EF4-FFF2-40B4-BE49-F238E27FC236}">
                <a16:creationId xmlns:a16="http://schemas.microsoft.com/office/drawing/2014/main" id="{999FE07B-D84A-49C1-B8ED-08CD629A3949}"/>
              </a:ext>
            </a:extLst>
          </p:cNvPr>
          <p:cNvSpPr/>
          <p:nvPr/>
        </p:nvSpPr>
        <p:spPr>
          <a:xfrm>
            <a:off x="9352840" y="261756"/>
            <a:ext cx="2699475" cy="1382688"/>
          </a:xfrm>
          <a:custGeom>
            <a:avLst/>
            <a:gdLst/>
            <a:ahLst/>
            <a:cxnLst/>
            <a:rect l="l" t="t" r="r" b="b"/>
            <a:pathLst>
              <a:path w="2150820" h="818156">
                <a:moveTo>
                  <a:pt x="0" y="0"/>
                </a:moveTo>
                <a:lnTo>
                  <a:pt x="2150820" y="0"/>
                </a:lnTo>
                <a:lnTo>
                  <a:pt x="2150820" y="818156"/>
                </a:lnTo>
                <a:lnTo>
                  <a:pt x="0" y="818156"/>
                </a:lnTo>
                <a:lnTo>
                  <a:pt x="0" y="0"/>
                </a:lnTo>
                <a:close/>
              </a:path>
            </a:pathLst>
          </a:custGeom>
          <a:blipFill>
            <a:blip r:embed="rId24"/>
            <a:stretch>
              <a:fillRect t="-85" b="-85"/>
            </a:stretch>
          </a:blipFill>
        </p:spPr>
      </p:sp>
      <p:sp>
        <p:nvSpPr>
          <p:cNvPr id="67" name="Freeform 60">
            <a:extLst>
              <a:ext uri="{FF2B5EF4-FFF2-40B4-BE49-F238E27FC236}">
                <a16:creationId xmlns:a16="http://schemas.microsoft.com/office/drawing/2014/main" id="{1EFA95B9-92E9-4E33-9B6D-C5F147D2C0D5}"/>
              </a:ext>
            </a:extLst>
          </p:cNvPr>
          <p:cNvSpPr/>
          <p:nvPr/>
        </p:nvSpPr>
        <p:spPr>
          <a:xfrm>
            <a:off x="784086" y="4446358"/>
            <a:ext cx="8951077" cy="604198"/>
          </a:xfrm>
          <a:custGeom>
            <a:avLst/>
            <a:gdLst/>
            <a:ahLst/>
            <a:cxnLst/>
            <a:rect l="l" t="t" r="r" b="b"/>
            <a:pathLst>
              <a:path w="8951077" h="604198">
                <a:moveTo>
                  <a:pt x="0" y="0"/>
                </a:moveTo>
                <a:lnTo>
                  <a:pt x="8951077" y="0"/>
                </a:lnTo>
                <a:lnTo>
                  <a:pt x="8951077" y="604198"/>
                </a:lnTo>
                <a:lnTo>
                  <a:pt x="0" y="604198"/>
                </a:lnTo>
                <a:lnTo>
                  <a:pt x="0" y="0"/>
                </a:lnTo>
                <a:close/>
              </a:path>
            </a:pathLst>
          </a:custGeom>
          <a:blipFill>
            <a:blip r:embed="rId2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65525" y="483565"/>
            <a:ext cx="14648221" cy="9377115"/>
          </a:xfrm>
          <a:custGeom>
            <a:avLst/>
            <a:gdLst/>
            <a:ahLst/>
            <a:cxnLst/>
            <a:rect l="l" t="t" r="r" b="b"/>
            <a:pathLst>
              <a:path w="14648221" h="9377115">
                <a:moveTo>
                  <a:pt x="0" y="0"/>
                </a:moveTo>
                <a:lnTo>
                  <a:pt x="14648222" y="0"/>
                </a:lnTo>
                <a:lnTo>
                  <a:pt x="14648222" y="9377115"/>
                </a:lnTo>
                <a:lnTo>
                  <a:pt x="0" y="9377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428265" y="238487"/>
            <a:ext cx="713137" cy="732663"/>
          </a:xfrm>
          <a:custGeom>
            <a:avLst/>
            <a:gdLst/>
            <a:ahLst/>
            <a:cxnLst/>
            <a:rect l="l" t="t" r="r" b="b"/>
            <a:pathLst>
              <a:path w="713137" h="732663">
                <a:moveTo>
                  <a:pt x="0" y="0"/>
                </a:moveTo>
                <a:lnTo>
                  <a:pt x="713137" y="0"/>
                </a:lnTo>
                <a:lnTo>
                  <a:pt x="713137" y="732663"/>
                </a:lnTo>
                <a:lnTo>
                  <a:pt x="0" y="732663"/>
                </a:lnTo>
                <a:lnTo>
                  <a:pt x="0" y="0"/>
                </a:lnTo>
                <a:close/>
              </a:path>
            </a:pathLst>
          </a:custGeom>
          <a:blipFill>
            <a:blip r:embed="rId4"/>
            <a:stretch>
              <a:fillRect l="-89" b="-85"/>
            </a:stretch>
          </a:blipFill>
        </p:spPr>
      </p:sp>
      <p:sp>
        <p:nvSpPr>
          <p:cNvPr id="4" name="Freeform 4"/>
          <p:cNvSpPr/>
          <p:nvPr/>
        </p:nvSpPr>
        <p:spPr>
          <a:xfrm>
            <a:off x="111500" y="124787"/>
            <a:ext cx="2286762" cy="1016318"/>
          </a:xfrm>
          <a:custGeom>
            <a:avLst/>
            <a:gdLst/>
            <a:ahLst/>
            <a:cxnLst/>
            <a:rect l="l" t="t" r="r" b="b"/>
            <a:pathLst>
              <a:path w="2286762" h="1016318">
                <a:moveTo>
                  <a:pt x="0" y="0"/>
                </a:moveTo>
                <a:lnTo>
                  <a:pt x="2286762" y="0"/>
                </a:lnTo>
                <a:lnTo>
                  <a:pt x="2286762" y="1016318"/>
                </a:lnTo>
                <a:lnTo>
                  <a:pt x="0" y="1016318"/>
                </a:lnTo>
                <a:lnTo>
                  <a:pt x="0" y="0"/>
                </a:lnTo>
                <a:close/>
              </a:path>
            </a:pathLst>
          </a:custGeom>
          <a:blipFill>
            <a:blip r:embed="rId5"/>
            <a:stretch>
              <a:fillRect t="-168" b="-223"/>
            </a:stretch>
          </a:blipFill>
        </p:spPr>
      </p:sp>
      <p:sp>
        <p:nvSpPr>
          <p:cNvPr id="5" name="TextBox 5"/>
          <p:cNvSpPr txBox="1"/>
          <p:nvPr/>
        </p:nvSpPr>
        <p:spPr>
          <a:xfrm>
            <a:off x="4209069" y="4769910"/>
            <a:ext cx="9395412" cy="2817374"/>
          </a:xfrm>
          <a:prstGeom prst="rect">
            <a:avLst/>
          </a:prstGeom>
        </p:spPr>
        <p:txBody>
          <a:bodyPr lIns="0" tIns="0" rIns="0" bIns="0" rtlCol="0" anchor="t">
            <a:spAutoFit/>
          </a:bodyPr>
          <a:lstStyle/>
          <a:p>
            <a:pPr algn="l">
              <a:lnSpc>
                <a:spcPts val="8400"/>
              </a:lnSpc>
            </a:pPr>
            <a:r>
              <a:rPr lang="en-US" sz="6000" dirty="0">
                <a:solidFill>
                  <a:srgbClr val="000000"/>
                </a:solidFill>
                <a:latin typeface="Calibri (MS)"/>
                <a:ea typeface="Calibri (MS)"/>
                <a:cs typeface="Calibri (MS)"/>
                <a:sym typeface="Calibri (MS)"/>
              </a:rPr>
              <a:t>LANDASAN HUKUM</a:t>
            </a:r>
          </a:p>
          <a:p>
            <a:pPr algn="l">
              <a:lnSpc>
                <a:spcPts val="6999"/>
              </a:lnSpc>
            </a:pPr>
            <a:r>
              <a:rPr lang="en-US" sz="4999" b="1" dirty="0" err="1">
                <a:solidFill>
                  <a:srgbClr val="000000"/>
                </a:solidFill>
                <a:latin typeface="Calibri (MS) Bold"/>
                <a:ea typeface="Calibri (MS) Bold"/>
                <a:cs typeface="Calibri (MS) Bold"/>
                <a:sym typeface="Calibri (MS) Bold"/>
              </a:rPr>
              <a:t>Penyelenggaraan</a:t>
            </a:r>
            <a:r>
              <a:rPr lang="en-US" sz="4999" b="1" dirty="0">
                <a:solidFill>
                  <a:srgbClr val="000000"/>
                </a:solidFill>
                <a:latin typeface="Calibri (MS) Bold"/>
                <a:ea typeface="Calibri (MS) Bold"/>
                <a:cs typeface="Calibri (MS) Bold"/>
                <a:sym typeface="Calibri (MS) Bold"/>
              </a:rPr>
              <a:t> </a:t>
            </a:r>
            <a:r>
              <a:rPr lang="en-US" sz="4999" b="1" dirty="0" err="1">
                <a:solidFill>
                  <a:srgbClr val="000000"/>
                </a:solidFill>
                <a:latin typeface="Calibri (MS) Bold"/>
                <a:ea typeface="Calibri (MS) Bold"/>
                <a:cs typeface="Calibri (MS) Bold"/>
                <a:sym typeface="Calibri (MS) Bold"/>
              </a:rPr>
              <a:t>Pelatihan</a:t>
            </a:r>
            <a:r>
              <a:rPr lang="en-US" sz="4999" b="1" dirty="0">
                <a:solidFill>
                  <a:srgbClr val="000000"/>
                </a:solidFill>
                <a:latin typeface="Calibri (MS) Bold"/>
                <a:ea typeface="Calibri (MS) Bold"/>
                <a:cs typeface="Calibri (MS) Bold"/>
                <a:sym typeface="Calibri (MS) Bold"/>
              </a:rPr>
              <a:t> Dasar CPNS</a:t>
            </a:r>
          </a:p>
        </p:txBody>
      </p:sp>
      <p:sp>
        <p:nvSpPr>
          <p:cNvPr id="6" name="TextBox 6"/>
          <p:cNvSpPr txBox="1"/>
          <p:nvPr/>
        </p:nvSpPr>
        <p:spPr>
          <a:xfrm>
            <a:off x="4100130" y="1892513"/>
            <a:ext cx="2605469" cy="1625894"/>
          </a:xfrm>
          <a:prstGeom prst="rect">
            <a:avLst/>
          </a:prstGeom>
        </p:spPr>
        <p:txBody>
          <a:bodyPr wrap="square" lIns="0" tIns="0" rIns="0" bIns="0" rtlCol="0" anchor="t">
            <a:spAutoFit/>
          </a:bodyPr>
          <a:lstStyle/>
          <a:p>
            <a:pPr algn="l">
              <a:lnSpc>
                <a:spcPts val="13860"/>
              </a:lnSpc>
            </a:pPr>
            <a:r>
              <a:rPr lang="en-US" sz="9900" b="1" spc="445" dirty="0">
                <a:solidFill>
                  <a:srgbClr val="000000"/>
                </a:solidFill>
                <a:latin typeface="Oswald Bold"/>
                <a:ea typeface="Oswald Bold"/>
                <a:cs typeface="Oswald Bold"/>
                <a:sym typeface="Oswald Bold"/>
              </a:rPr>
              <a:t>01</a:t>
            </a:r>
          </a:p>
        </p:txBody>
      </p:sp>
    </p:spTree>
    <p:extLst>
      <p:ext uri="{BB962C8B-B14F-4D97-AF65-F5344CB8AC3E}">
        <p14:creationId xmlns:p14="http://schemas.microsoft.com/office/powerpoint/2010/main" val="1335766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10012" y="-1287217"/>
            <a:ext cx="3380209" cy="3084698"/>
          </a:xfrm>
          <a:custGeom>
            <a:avLst/>
            <a:gdLst/>
            <a:ahLst/>
            <a:cxnLst/>
            <a:rect l="l" t="t" r="r" b="b"/>
            <a:pathLst>
              <a:path w="3380209" h="3084698">
                <a:moveTo>
                  <a:pt x="0" y="0"/>
                </a:moveTo>
                <a:lnTo>
                  <a:pt x="3380209" y="0"/>
                </a:lnTo>
                <a:lnTo>
                  <a:pt x="3380209" y="3084699"/>
                </a:lnTo>
                <a:lnTo>
                  <a:pt x="0" y="3084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9129" y="9586247"/>
            <a:ext cx="18874442" cy="1051205"/>
          </a:xfrm>
          <a:custGeom>
            <a:avLst/>
            <a:gdLst/>
            <a:ahLst/>
            <a:cxnLst/>
            <a:rect l="l" t="t" r="r" b="b"/>
            <a:pathLst>
              <a:path w="18874442" h="1051205">
                <a:moveTo>
                  <a:pt x="0" y="0"/>
                </a:moveTo>
                <a:lnTo>
                  <a:pt x="18874441" y="0"/>
                </a:lnTo>
                <a:lnTo>
                  <a:pt x="18874441" y="1051205"/>
                </a:lnTo>
                <a:lnTo>
                  <a:pt x="0" y="1051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170606" y="10109755"/>
            <a:ext cx="1351009" cy="454276"/>
          </a:xfrm>
          <a:custGeom>
            <a:avLst/>
            <a:gdLst/>
            <a:ahLst/>
            <a:cxnLst/>
            <a:rect l="l" t="t" r="r" b="b"/>
            <a:pathLst>
              <a:path w="1351009" h="454276">
                <a:moveTo>
                  <a:pt x="0" y="0"/>
                </a:moveTo>
                <a:lnTo>
                  <a:pt x="1351009" y="0"/>
                </a:lnTo>
                <a:lnTo>
                  <a:pt x="1351009" y="454276"/>
                </a:lnTo>
                <a:lnTo>
                  <a:pt x="0" y="454276"/>
                </a:lnTo>
                <a:lnTo>
                  <a:pt x="0" y="0"/>
                </a:lnTo>
                <a:close/>
              </a:path>
            </a:pathLst>
          </a:custGeom>
          <a:blipFill>
            <a:blip r:embed="rId6">
              <a:extLst>
                <a:ext uri="{96DAC541-7B7A-43D3-8B79-37D633B846F1}">
                  <asvg:svgBlip xmlns:asvg="http://schemas.microsoft.com/office/drawing/2016/SVG/main" r:embed="rId7"/>
                </a:ext>
              </a:extLst>
            </a:blip>
            <a:stretch>
              <a:fillRect t="-264" b="-264"/>
            </a:stretch>
          </a:blipFill>
        </p:spPr>
      </p:sp>
      <p:sp>
        <p:nvSpPr>
          <p:cNvPr id="5" name="Freeform 5"/>
          <p:cNvSpPr/>
          <p:nvPr/>
        </p:nvSpPr>
        <p:spPr>
          <a:xfrm flipV="1">
            <a:off x="9562754" y="9367072"/>
            <a:ext cx="3759752" cy="3332080"/>
          </a:xfrm>
          <a:custGeom>
            <a:avLst/>
            <a:gdLst/>
            <a:ahLst/>
            <a:cxnLst/>
            <a:rect l="l" t="t" r="r" b="b"/>
            <a:pathLst>
              <a:path w="3759752" h="3332080">
                <a:moveTo>
                  <a:pt x="0" y="3332081"/>
                </a:moveTo>
                <a:lnTo>
                  <a:pt x="3759752" y="3332081"/>
                </a:lnTo>
                <a:lnTo>
                  <a:pt x="3759752" y="0"/>
                </a:lnTo>
                <a:lnTo>
                  <a:pt x="0" y="0"/>
                </a:lnTo>
                <a:lnTo>
                  <a:pt x="0" y="3332081"/>
                </a:lnTo>
                <a:close/>
              </a:path>
            </a:pathLst>
          </a:custGeom>
          <a:blipFill>
            <a:blip r:embed="rId8">
              <a:alphaModFix amt="5000"/>
              <a:extLst>
                <a:ext uri="{96DAC541-7B7A-43D3-8B79-37D633B846F1}">
                  <asvg:svgBlip xmlns:asvg="http://schemas.microsoft.com/office/drawing/2016/SVG/main" r:embed="rId9"/>
                </a:ext>
              </a:extLst>
            </a:blip>
            <a:stretch>
              <a:fillRect l="-9" r="-9"/>
            </a:stretch>
          </a:blipFill>
        </p:spPr>
      </p:sp>
      <p:sp>
        <p:nvSpPr>
          <p:cNvPr id="6" name="Freeform 6"/>
          <p:cNvSpPr/>
          <p:nvPr/>
        </p:nvSpPr>
        <p:spPr>
          <a:xfrm>
            <a:off x="6715451" y="9869933"/>
            <a:ext cx="274314" cy="274314"/>
          </a:xfrm>
          <a:custGeom>
            <a:avLst/>
            <a:gdLst/>
            <a:ahLst/>
            <a:cxnLst/>
            <a:rect l="l" t="t" r="r" b="b"/>
            <a:pathLst>
              <a:path w="274314" h="274314">
                <a:moveTo>
                  <a:pt x="0" y="0"/>
                </a:moveTo>
                <a:lnTo>
                  <a:pt x="274314" y="0"/>
                </a:lnTo>
                <a:lnTo>
                  <a:pt x="274314" y="274314"/>
                </a:lnTo>
                <a:lnTo>
                  <a:pt x="0" y="2743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8533868" y="9869933"/>
            <a:ext cx="303113" cy="303113"/>
          </a:xfrm>
          <a:custGeom>
            <a:avLst/>
            <a:gdLst/>
            <a:ahLst/>
            <a:cxnLst/>
            <a:rect l="l" t="t" r="r" b="b"/>
            <a:pathLst>
              <a:path w="303113" h="303113">
                <a:moveTo>
                  <a:pt x="0" y="0"/>
                </a:moveTo>
                <a:lnTo>
                  <a:pt x="303113" y="0"/>
                </a:lnTo>
                <a:lnTo>
                  <a:pt x="303113" y="303113"/>
                </a:lnTo>
                <a:lnTo>
                  <a:pt x="0" y="3031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8" name="Group 8"/>
          <p:cNvGrpSpPr/>
          <p:nvPr/>
        </p:nvGrpSpPr>
        <p:grpSpPr>
          <a:xfrm>
            <a:off x="8913183" y="9895126"/>
            <a:ext cx="1467753" cy="211116"/>
            <a:chOff x="0" y="0"/>
            <a:chExt cx="1957004" cy="281488"/>
          </a:xfrm>
        </p:grpSpPr>
        <p:sp>
          <p:nvSpPr>
            <p:cNvPr id="9" name="Freeform 9"/>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10" name="TextBox 10"/>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humas_lan</a:t>
              </a:r>
            </a:p>
          </p:txBody>
        </p:sp>
      </p:grpSp>
      <p:grpSp>
        <p:nvGrpSpPr>
          <p:cNvPr id="11" name="Group 11"/>
          <p:cNvGrpSpPr/>
          <p:nvPr/>
        </p:nvGrpSpPr>
        <p:grpSpPr>
          <a:xfrm>
            <a:off x="10578370" y="9895126"/>
            <a:ext cx="1467753" cy="211116"/>
            <a:chOff x="0" y="0"/>
            <a:chExt cx="1957004" cy="281488"/>
          </a:xfrm>
        </p:grpSpPr>
        <p:sp>
          <p:nvSpPr>
            <p:cNvPr id="12" name="Freeform 12"/>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13" name="TextBox 13"/>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LAN_RI</a:t>
              </a:r>
            </a:p>
          </p:txBody>
        </p:sp>
      </p:grpSp>
      <p:sp>
        <p:nvSpPr>
          <p:cNvPr id="14" name="Freeform 14"/>
          <p:cNvSpPr/>
          <p:nvPr/>
        </p:nvSpPr>
        <p:spPr>
          <a:xfrm>
            <a:off x="13434210" y="9874598"/>
            <a:ext cx="298448" cy="298448"/>
          </a:xfrm>
          <a:custGeom>
            <a:avLst/>
            <a:gdLst/>
            <a:ahLst/>
            <a:cxnLst/>
            <a:rect l="l" t="t" r="r" b="b"/>
            <a:pathLst>
              <a:path w="298448" h="298448">
                <a:moveTo>
                  <a:pt x="0" y="0"/>
                </a:moveTo>
                <a:lnTo>
                  <a:pt x="298448" y="0"/>
                </a:lnTo>
                <a:lnTo>
                  <a:pt x="298448" y="298448"/>
                </a:lnTo>
                <a:lnTo>
                  <a:pt x="0" y="2984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0199057" y="9885584"/>
            <a:ext cx="287462" cy="287462"/>
          </a:xfrm>
          <a:custGeom>
            <a:avLst/>
            <a:gdLst/>
            <a:ahLst/>
            <a:cxnLst/>
            <a:rect l="l" t="t" r="r" b="b"/>
            <a:pathLst>
              <a:path w="287462" h="287462">
                <a:moveTo>
                  <a:pt x="0" y="0"/>
                </a:moveTo>
                <a:lnTo>
                  <a:pt x="287463" y="0"/>
                </a:lnTo>
                <a:lnTo>
                  <a:pt x="287463" y="287462"/>
                </a:lnTo>
                <a:lnTo>
                  <a:pt x="0" y="2874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10265054" y="9955258"/>
            <a:ext cx="155468" cy="154497"/>
          </a:xfrm>
          <a:custGeom>
            <a:avLst/>
            <a:gdLst/>
            <a:ahLst/>
            <a:cxnLst/>
            <a:rect l="l" t="t" r="r" b="b"/>
            <a:pathLst>
              <a:path w="155468" h="154497">
                <a:moveTo>
                  <a:pt x="0" y="0"/>
                </a:moveTo>
                <a:lnTo>
                  <a:pt x="155469" y="0"/>
                </a:lnTo>
                <a:lnTo>
                  <a:pt x="155469" y="154497"/>
                </a:lnTo>
                <a:lnTo>
                  <a:pt x="0" y="154497"/>
                </a:lnTo>
                <a:lnTo>
                  <a:pt x="0" y="0"/>
                </a:lnTo>
                <a:close/>
              </a:path>
            </a:pathLst>
          </a:custGeom>
          <a:blipFill>
            <a:blip r:embed="rId18">
              <a:extLst>
                <a:ext uri="{96DAC541-7B7A-43D3-8B79-37D633B846F1}">
                  <asvg:svgBlip xmlns:asvg="http://schemas.microsoft.com/office/drawing/2016/SVG/main" r:embed="rId19"/>
                </a:ext>
              </a:extLst>
            </a:blip>
            <a:stretch>
              <a:fillRect t="-314" b="-314"/>
            </a:stretch>
          </a:blipFill>
        </p:spPr>
      </p:sp>
      <p:sp>
        <p:nvSpPr>
          <p:cNvPr id="17" name="Freeform 17"/>
          <p:cNvSpPr/>
          <p:nvPr/>
        </p:nvSpPr>
        <p:spPr>
          <a:xfrm>
            <a:off x="11536997" y="9869933"/>
            <a:ext cx="287462" cy="287462"/>
          </a:xfrm>
          <a:custGeom>
            <a:avLst/>
            <a:gdLst/>
            <a:ahLst/>
            <a:cxnLst/>
            <a:rect l="l" t="t" r="r" b="b"/>
            <a:pathLst>
              <a:path w="287462" h="287462">
                <a:moveTo>
                  <a:pt x="0" y="0"/>
                </a:moveTo>
                <a:lnTo>
                  <a:pt x="287462" y="0"/>
                </a:lnTo>
                <a:lnTo>
                  <a:pt x="287462" y="287463"/>
                </a:lnTo>
                <a:lnTo>
                  <a:pt x="0" y="2874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1631120" y="9918832"/>
            <a:ext cx="99215" cy="209979"/>
          </a:xfrm>
          <a:custGeom>
            <a:avLst/>
            <a:gdLst/>
            <a:ahLst/>
            <a:cxnLst/>
            <a:rect l="l" t="t" r="r" b="b"/>
            <a:pathLst>
              <a:path w="99215" h="209979">
                <a:moveTo>
                  <a:pt x="0" y="0"/>
                </a:moveTo>
                <a:lnTo>
                  <a:pt x="99215" y="0"/>
                </a:lnTo>
                <a:lnTo>
                  <a:pt x="99215" y="209980"/>
                </a:lnTo>
                <a:lnTo>
                  <a:pt x="0" y="209980"/>
                </a:lnTo>
                <a:lnTo>
                  <a:pt x="0" y="0"/>
                </a:lnTo>
                <a:close/>
              </a:path>
            </a:pathLst>
          </a:custGeom>
          <a:blipFill>
            <a:blip r:embed="rId20">
              <a:extLst>
                <a:ext uri="{96DAC541-7B7A-43D3-8B79-37D633B846F1}">
                  <asvg:svgBlip xmlns:asvg="http://schemas.microsoft.com/office/drawing/2016/SVG/main" r:embed="rId21"/>
                </a:ext>
              </a:extLst>
            </a:blip>
            <a:stretch>
              <a:fillRect l="-609" r="-609"/>
            </a:stretch>
          </a:blipFill>
        </p:spPr>
      </p:sp>
      <p:grpSp>
        <p:nvGrpSpPr>
          <p:cNvPr id="19" name="Group 19"/>
          <p:cNvGrpSpPr/>
          <p:nvPr/>
        </p:nvGrpSpPr>
        <p:grpSpPr>
          <a:xfrm>
            <a:off x="7066118" y="9880726"/>
            <a:ext cx="1467753" cy="211116"/>
            <a:chOff x="0" y="0"/>
            <a:chExt cx="1957004" cy="281488"/>
          </a:xfrm>
        </p:grpSpPr>
        <p:sp>
          <p:nvSpPr>
            <p:cNvPr id="20" name="Freeform 20"/>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21" name="TextBox 21"/>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www.lan.go.id</a:t>
              </a:r>
            </a:p>
          </p:txBody>
        </p:sp>
      </p:grpSp>
      <p:grpSp>
        <p:nvGrpSpPr>
          <p:cNvPr id="22" name="Group 22"/>
          <p:cNvGrpSpPr/>
          <p:nvPr/>
        </p:nvGrpSpPr>
        <p:grpSpPr>
          <a:xfrm>
            <a:off x="11910183" y="9895126"/>
            <a:ext cx="1467753" cy="211116"/>
            <a:chOff x="0" y="0"/>
            <a:chExt cx="1957004" cy="281488"/>
          </a:xfrm>
        </p:grpSpPr>
        <p:sp>
          <p:nvSpPr>
            <p:cNvPr id="23" name="Freeform 23"/>
            <p:cNvSpPr/>
            <p:nvPr/>
          </p:nvSpPr>
          <p:spPr>
            <a:xfrm>
              <a:off x="0" y="0"/>
              <a:ext cx="1957004" cy="281488"/>
            </a:xfrm>
            <a:custGeom>
              <a:avLst/>
              <a:gdLst/>
              <a:ahLst/>
              <a:cxnLst/>
              <a:rect l="l" t="t" r="r" b="b"/>
              <a:pathLst>
                <a:path w="1957004" h="281488">
                  <a:moveTo>
                    <a:pt x="0" y="0"/>
                  </a:moveTo>
                  <a:lnTo>
                    <a:pt x="1957004" y="0"/>
                  </a:lnTo>
                  <a:lnTo>
                    <a:pt x="1957004" y="281488"/>
                  </a:lnTo>
                  <a:lnTo>
                    <a:pt x="0" y="281488"/>
                  </a:lnTo>
                  <a:close/>
                </a:path>
              </a:pathLst>
            </a:custGeom>
            <a:solidFill>
              <a:srgbClr val="000000">
                <a:alpha val="0"/>
              </a:srgbClr>
            </a:solidFill>
          </p:spPr>
        </p:sp>
        <p:sp>
          <p:nvSpPr>
            <p:cNvPr id="24" name="TextBox 24"/>
            <p:cNvSpPr txBox="1"/>
            <p:nvPr/>
          </p:nvSpPr>
          <p:spPr>
            <a:xfrm>
              <a:off x="0" y="-38100"/>
              <a:ext cx="1957004"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Humas LAN RI</a:t>
              </a:r>
            </a:p>
          </p:txBody>
        </p:sp>
      </p:grpSp>
      <p:grpSp>
        <p:nvGrpSpPr>
          <p:cNvPr id="25" name="Group 25"/>
          <p:cNvGrpSpPr/>
          <p:nvPr/>
        </p:nvGrpSpPr>
        <p:grpSpPr>
          <a:xfrm>
            <a:off x="13804875" y="9895126"/>
            <a:ext cx="3129669" cy="211116"/>
            <a:chOff x="0" y="0"/>
            <a:chExt cx="4172892" cy="281488"/>
          </a:xfrm>
        </p:grpSpPr>
        <p:sp>
          <p:nvSpPr>
            <p:cNvPr id="26" name="Freeform 26"/>
            <p:cNvSpPr/>
            <p:nvPr/>
          </p:nvSpPr>
          <p:spPr>
            <a:xfrm>
              <a:off x="0" y="0"/>
              <a:ext cx="4172892" cy="281488"/>
            </a:xfrm>
            <a:custGeom>
              <a:avLst/>
              <a:gdLst/>
              <a:ahLst/>
              <a:cxnLst/>
              <a:rect l="l" t="t" r="r" b="b"/>
              <a:pathLst>
                <a:path w="4172892" h="281488">
                  <a:moveTo>
                    <a:pt x="0" y="0"/>
                  </a:moveTo>
                  <a:lnTo>
                    <a:pt x="4172892" y="0"/>
                  </a:lnTo>
                  <a:lnTo>
                    <a:pt x="4172892" y="281488"/>
                  </a:lnTo>
                  <a:lnTo>
                    <a:pt x="0" y="281488"/>
                  </a:lnTo>
                  <a:close/>
                </a:path>
              </a:pathLst>
            </a:custGeom>
            <a:solidFill>
              <a:srgbClr val="000000">
                <a:alpha val="0"/>
              </a:srgbClr>
            </a:solidFill>
          </p:spPr>
        </p:sp>
        <p:sp>
          <p:nvSpPr>
            <p:cNvPr id="27" name="TextBox 27"/>
            <p:cNvSpPr txBox="1"/>
            <p:nvPr/>
          </p:nvSpPr>
          <p:spPr>
            <a:xfrm>
              <a:off x="0" y="-38100"/>
              <a:ext cx="4172892" cy="319588"/>
            </a:xfrm>
            <a:prstGeom prst="rect">
              <a:avLst/>
            </a:prstGeom>
          </p:spPr>
          <p:txBody>
            <a:bodyPr lIns="0" tIns="0" rIns="0" bIns="0" rtlCol="0" anchor="t"/>
            <a:lstStyle/>
            <a:p>
              <a:pPr algn="l">
                <a:lnSpc>
                  <a:spcPts val="1819"/>
                </a:lnSpc>
              </a:pPr>
              <a:r>
                <a:rPr lang="en-US" sz="1300">
                  <a:solidFill>
                    <a:srgbClr val="FFFFFF"/>
                  </a:solidFill>
                  <a:latin typeface="Poppins"/>
                  <a:ea typeface="Poppins"/>
                  <a:cs typeface="Poppins"/>
                  <a:sym typeface="Poppins"/>
                </a:rPr>
                <a:t>Lembaga Administrasi Negara</a:t>
              </a:r>
            </a:p>
          </p:txBody>
        </p:sp>
      </p:grpSp>
      <p:sp>
        <p:nvSpPr>
          <p:cNvPr id="28" name="Freeform 28"/>
          <p:cNvSpPr/>
          <p:nvPr/>
        </p:nvSpPr>
        <p:spPr>
          <a:xfrm>
            <a:off x="-1704872" y="7906531"/>
            <a:ext cx="5086150" cy="4783097"/>
          </a:xfrm>
          <a:custGeom>
            <a:avLst/>
            <a:gdLst/>
            <a:ahLst/>
            <a:cxnLst/>
            <a:rect l="l" t="t" r="r" b="b"/>
            <a:pathLst>
              <a:path w="5086150" h="4783097">
                <a:moveTo>
                  <a:pt x="0" y="0"/>
                </a:moveTo>
                <a:lnTo>
                  <a:pt x="5086149" y="0"/>
                </a:lnTo>
                <a:lnTo>
                  <a:pt x="5086149" y="4783097"/>
                </a:lnTo>
                <a:lnTo>
                  <a:pt x="0" y="478309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a:off x="609732" y="9019633"/>
            <a:ext cx="3380209" cy="3084698"/>
          </a:xfrm>
          <a:custGeom>
            <a:avLst/>
            <a:gdLst/>
            <a:ahLst/>
            <a:cxnLst/>
            <a:rect l="l" t="t" r="r" b="b"/>
            <a:pathLst>
              <a:path w="3380209" h="3084698">
                <a:moveTo>
                  <a:pt x="0" y="0"/>
                </a:moveTo>
                <a:lnTo>
                  <a:pt x="3380209" y="0"/>
                </a:lnTo>
                <a:lnTo>
                  <a:pt x="3380209" y="3084698"/>
                </a:lnTo>
                <a:lnTo>
                  <a:pt x="0" y="3084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Freeform 30"/>
          <p:cNvSpPr/>
          <p:nvPr/>
        </p:nvSpPr>
        <p:spPr>
          <a:xfrm>
            <a:off x="16489650" y="-463234"/>
            <a:ext cx="2875835" cy="2628858"/>
          </a:xfrm>
          <a:custGeom>
            <a:avLst/>
            <a:gdLst/>
            <a:ahLst/>
            <a:cxnLst/>
            <a:rect l="l" t="t" r="r" b="b"/>
            <a:pathLst>
              <a:path w="2875835" h="2628858">
                <a:moveTo>
                  <a:pt x="0" y="0"/>
                </a:moveTo>
                <a:lnTo>
                  <a:pt x="2875835" y="0"/>
                </a:lnTo>
                <a:lnTo>
                  <a:pt x="2875835" y="2628858"/>
                </a:lnTo>
                <a:lnTo>
                  <a:pt x="0" y="262885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1" name="Freeform 31"/>
          <p:cNvSpPr/>
          <p:nvPr/>
        </p:nvSpPr>
        <p:spPr>
          <a:xfrm>
            <a:off x="16232722" y="-1100306"/>
            <a:ext cx="2215935" cy="1963872"/>
          </a:xfrm>
          <a:custGeom>
            <a:avLst/>
            <a:gdLst/>
            <a:ahLst/>
            <a:cxnLst/>
            <a:rect l="l" t="t" r="r" b="b"/>
            <a:pathLst>
              <a:path w="2215935" h="1963872">
                <a:moveTo>
                  <a:pt x="0" y="0"/>
                </a:moveTo>
                <a:lnTo>
                  <a:pt x="2215936" y="0"/>
                </a:lnTo>
                <a:lnTo>
                  <a:pt x="2215936" y="1963873"/>
                </a:lnTo>
                <a:lnTo>
                  <a:pt x="0" y="1963873"/>
                </a:lnTo>
                <a:lnTo>
                  <a:pt x="0" y="0"/>
                </a:lnTo>
                <a:close/>
              </a:path>
            </a:pathLst>
          </a:custGeom>
          <a:blipFill>
            <a:blip r:embed="rId8">
              <a:alphaModFix amt="5000"/>
              <a:extLst>
                <a:ext uri="{96DAC541-7B7A-43D3-8B79-37D633B846F1}">
                  <asvg:svgBlip xmlns:asvg="http://schemas.microsoft.com/office/drawing/2016/SVG/main" r:embed="rId9"/>
                </a:ext>
              </a:extLst>
            </a:blip>
            <a:stretch>
              <a:fillRect t="-121" b="-121"/>
            </a:stretch>
          </a:blipFill>
        </p:spPr>
      </p:sp>
      <p:sp>
        <p:nvSpPr>
          <p:cNvPr id="32" name="Freeform 32"/>
          <p:cNvSpPr/>
          <p:nvPr/>
        </p:nvSpPr>
        <p:spPr>
          <a:xfrm>
            <a:off x="15998054" y="8614508"/>
            <a:ext cx="3859024" cy="3342880"/>
          </a:xfrm>
          <a:custGeom>
            <a:avLst/>
            <a:gdLst/>
            <a:ahLst/>
            <a:cxnLst/>
            <a:rect l="l" t="t" r="r" b="b"/>
            <a:pathLst>
              <a:path w="3859024" h="3342880">
                <a:moveTo>
                  <a:pt x="0" y="0"/>
                </a:moveTo>
                <a:lnTo>
                  <a:pt x="3859024" y="0"/>
                </a:lnTo>
                <a:lnTo>
                  <a:pt x="3859024" y="3342880"/>
                </a:lnTo>
                <a:lnTo>
                  <a:pt x="0" y="3342880"/>
                </a:lnTo>
                <a:lnTo>
                  <a:pt x="0" y="0"/>
                </a:lnTo>
                <a:close/>
              </a:path>
            </a:pathLst>
          </a:custGeom>
          <a:blipFill>
            <a:blip r:embed="rId26">
              <a:alphaModFix amt="5000"/>
              <a:extLst>
                <a:ext uri="{96DAC541-7B7A-43D3-8B79-37D633B846F1}">
                  <asvg:svgBlip xmlns:asvg="http://schemas.microsoft.com/office/drawing/2016/SVG/main" r:embed="rId27"/>
                </a:ext>
              </a:extLst>
            </a:blip>
            <a:stretch>
              <a:fillRect l="-99" r="-99"/>
            </a:stretch>
          </a:blipFill>
        </p:spPr>
      </p:sp>
      <p:sp>
        <p:nvSpPr>
          <p:cNvPr id="33" name="Freeform 33"/>
          <p:cNvSpPr/>
          <p:nvPr/>
        </p:nvSpPr>
        <p:spPr>
          <a:xfrm>
            <a:off x="-894147" y="8813949"/>
            <a:ext cx="1177504" cy="797759"/>
          </a:xfrm>
          <a:custGeom>
            <a:avLst/>
            <a:gdLst/>
            <a:ahLst/>
            <a:cxnLst/>
            <a:rect l="l" t="t" r="r" b="b"/>
            <a:pathLst>
              <a:path w="1177504" h="797759">
                <a:moveTo>
                  <a:pt x="0" y="0"/>
                </a:moveTo>
                <a:lnTo>
                  <a:pt x="1177504" y="0"/>
                </a:lnTo>
                <a:lnTo>
                  <a:pt x="1177504" y="797759"/>
                </a:lnTo>
                <a:lnTo>
                  <a:pt x="0" y="797759"/>
                </a:lnTo>
                <a:lnTo>
                  <a:pt x="0" y="0"/>
                </a:lnTo>
                <a:close/>
              </a:path>
            </a:pathLst>
          </a:custGeom>
          <a:blipFill>
            <a:blip r:embed="rId28">
              <a:extLst>
                <a:ext uri="{96DAC541-7B7A-43D3-8B79-37D633B846F1}">
                  <asvg:svgBlip xmlns:asvg="http://schemas.microsoft.com/office/drawing/2016/SVG/main" r:embed="rId29"/>
                </a:ext>
              </a:extLst>
            </a:blip>
            <a:stretch>
              <a:fillRect l="-5" r="-5"/>
            </a:stretch>
          </a:blipFill>
        </p:spPr>
      </p:sp>
      <p:sp>
        <p:nvSpPr>
          <p:cNvPr id="34" name="Freeform 34"/>
          <p:cNvSpPr/>
          <p:nvPr/>
        </p:nvSpPr>
        <p:spPr>
          <a:xfrm>
            <a:off x="-2104488" y="-2010198"/>
            <a:ext cx="3859025" cy="3342880"/>
          </a:xfrm>
          <a:custGeom>
            <a:avLst/>
            <a:gdLst/>
            <a:ahLst/>
            <a:cxnLst/>
            <a:rect l="l" t="t" r="r" b="b"/>
            <a:pathLst>
              <a:path w="3859025" h="3342880">
                <a:moveTo>
                  <a:pt x="0" y="0"/>
                </a:moveTo>
                <a:lnTo>
                  <a:pt x="3859025" y="0"/>
                </a:lnTo>
                <a:lnTo>
                  <a:pt x="3859025" y="3342880"/>
                </a:lnTo>
                <a:lnTo>
                  <a:pt x="0" y="3342880"/>
                </a:lnTo>
                <a:lnTo>
                  <a:pt x="0" y="0"/>
                </a:lnTo>
                <a:close/>
              </a:path>
            </a:pathLst>
          </a:custGeom>
          <a:blipFill>
            <a:blip r:embed="rId26">
              <a:alphaModFix amt="5000"/>
              <a:extLst>
                <a:ext uri="{96DAC541-7B7A-43D3-8B79-37D633B846F1}">
                  <asvg:svgBlip xmlns:asvg="http://schemas.microsoft.com/office/drawing/2016/SVG/main" r:embed="rId27"/>
                </a:ext>
              </a:extLst>
            </a:blip>
            <a:stretch>
              <a:fillRect l="-99" r="-99"/>
            </a:stretch>
          </a:blipFill>
        </p:spPr>
      </p:sp>
      <p:grpSp>
        <p:nvGrpSpPr>
          <p:cNvPr id="35" name="Group 35"/>
          <p:cNvGrpSpPr/>
          <p:nvPr/>
        </p:nvGrpSpPr>
        <p:grpSpPr>
          <a:xfrm>
            <a:off x="2428268" y="238486"/>
            <a:ext cx="713770" cy="732699"/>
            <a:chOff x="0" y="0"/>
            <a:chExt cx="951694" cy="976932"/>
          </a:xfrm>
        </p:grpSpPr>
        <p:sp>
          <p:nvSpPr>
            <p:cNvPr id="36" name="Freeform 36"/>
            <p:cNvSpPr/>
            <p:nvPr/>
          </p:nvSpPr>
          <p:spPr>
            <a:xfrm>
              <a:off x="0" y="0"/>
              <a:ext cx="951738" cy="976884"/>
            </a:xfrm>
            <a:custGeom>
              <a:avLst/>
              <a:gdLst/>
              <a:ahLst/>
              <a:cxnLst/>
              <a:rect l="l" t="t" r="r" b="b"/>
              <a:pathLst>
                <a:path w="951738" h="976884">
                  <a:moveTo>
                    <a:pt x="0" y="0"/>
                  </a:moveTo>
                  <a:lnTo>
                    <a:pt x="951738" y="0"/>
                  </a:lnTo>
                  <a:lnTo>
                    <a:pt x="951738" y="976884"/>
                  </a:lnTo>
                  <a:lnTo>
                    <a:pt x="0" y="976884"/>
                  </a:lnTo>
                  <a:lnTo>
                    <a:pt x="0" y="0"/>
                  </a:lnTo>
                  <a:close/>
                </a:path>
              </a:pathLst>
            </a:custGeom>
            <a:blipFill>
              <a:blip r:embed="rId30"/>
              <a:stretch>
                <a:fillRect l="-89" r="-84" b="-4"/>
              </a:stretch>
            </a:blipFill>
          </p:spPr>
        </p:sp>
      </p:grpSp>
      <p:grpSp>
        <p:nvGrpSpPr>
          <p:cNvPr id="37" name="Group 37"/>
          <p:cNvGrpSpPr/>
          <p:nvPr/>
        </p:nvGrpSpPr>
        <p:grpSpPr>
          <a:xfrm>
            <a:off x="111503" y="124791"/>
            <a:ext cx="2288188" cy="1016337"/>
            <a:chOff x="0" y="0"/>
            <a:chExt cx="3050918" cy="1355116"/>
          </a:xfrm>
        </p:grpSpPr>
        <p:sp>
          <p:nvSpPr>
            <p:cNvPr id="38" name="Freeform 38"/>
            <p:cNvSpPr/>
            <p:nvPr/>
          </p:nvSpPr>
          <p:spPr>
            <a:xfrm>
              <a:off x="0" y="0"/>
              <a:ext cx="3050921" cy="1355090"/>
            </a:xfrm>
            <a:custGeom>
              <a:avLst/>
              <a:gdLst/>
              <a:ahLst/>
              <a:cxnLst/>
              <a:rect l="l" t="t" r="r" b="b"/>
              <a:pathLst>
                <a:path w="3050921" h="1355090">
                  <a:moveTo>
                    <a:pt x="0" y="0"/>
                  </a:moveTo>
                  <a:lnTo>
                    <a:pt x="3050921" y="0"/>
                  </a:lnTo>
                  <a:lnTo>
                    <a:pt x="3050921" y="1355090"/>
                  </a:lnTo>
                  <a:lnTo>
                    <a:pt x="0" y="1355090"/>
                  </a:lnTo>
                  <a:lnTo>
                    <a:pt x="0" y="0"/>
                  </a:lnTo>
                  <a:close/>
                </a:path>
              </a:pathLst>
            </a:custGeom>
            <a:blipFill>
              <a:blip r:embed="rId31"/>
              <a:stretch>
                <a:fillRect t="-169" b="-171"/>
              </a:stretch>
            </a:blipFill>
          </p:spPr>
        </p:sp>
      </p:grpSp>
      <p:grpSp>
        <p:nvGrpSpPr>
          <p:cNvPr id="39" name="Group 39"/>
          <p:cNvGrpSpPr/>
          <p:nvPr/>
        </p:nvGrpSpPr>
        <p:grpSpPr>
          <a:xfrm>
            <a:off x="1070197" y="1255072"/>
            <a:ext cx="15606074" cy="8331175"/>
            <a:chOff x="0" y="0"/>
            <a:chExt cx="20808098" cy="11108234"/>
          </a:xfrm>
        </p:grpSpPr>
        <p:sp>
          <p:nvSpPr>
            <p:cNvPr id="40" name="Freeform 40"/>
            <p:cNvSpPr/>
            <p:nvPr/>
          </p:nvSpPr>
          <p:spPr>
            <a:xfrm>
              <a:off x="0" y="0"/>
              <a:ext cx="20808097" cy="11108234"/>
            </a:xfrm>
            <a:custGeom>
              <a:avLst/>
              <a:gdLst/>
              <a:ahLst/>
              <a:cxnLst/>
              <a:rect l="l" t="t" r="r" b="b"/>
              <a:pathLst>
                <a:path w="20808097" h="11108234">
                  <a:moveTo>
                    <a:pt x="0" y="0"/>
                  </a:moveTo>
                  <a:lnTo>
                    <a:pt x="20808097" y="0"/>
                  </a:lnTo>
                  <a:lnTo>
                    <a:pt x="20808097" y="11108234"/>
                  </a:lnTo>
                  <a:lnTo>
                    <a:pt x="0" y="11108234"/>
                  </a:lnTo>
                  <a:close/>
                </a:path>
              </a:pathLst>
            </a:custGeom>
            <a:solidFill>
              <a:srgbClr val="000000">
                <a:alpha val="0"/>
              </a:srgbClr>
            </a:solidFill>
          </p:spPr>
        </p:sp>
        <p:sp>
          <p:nvSpPr>
            <p:cNvPr id="41" name="TextBox 41"/>
            <p:cNvSpPr txBox="1"/>
            <p:nvPr/>
          </p:nvSpPr>
          <p:spPr>
            <a:xfrm>
              <a:off x="0" y="-28575"/>
              <a:ext cx="20808098" cy="11136809"/>
            </a:xfrm>
            <a:prstGeom prst="rect">
              <a:avLst/>
            </a:prstGeom>
          </p:spPr>
          <p:txBody>
            <a:bodyPr lIns="0" tIns="0" rIns="0" bIns="0" rtlCol="0" anchor="t"/>
            <a:lstStyle/>
            <a:p>
              <a:pPr marL="651510" lvl="1" indent="-325755" algn="l">
                <a:lnSpc>
                  <a:spcPts val="4320"/>
                </a:lnSpc>
                <a:buFont typeface="Arial"/>
                <a:buChar char="•"/>
              </a:pPr>
              <a:r>
                <a:rPr lang="en-US" sz="3600" b="1">
                  <a:solidFill>
                    <a:srgbClr val="000000"/>
                  </a:solidFill>
                  <a:latin typeface="Arimo Bold"/>
                  <a:ea typeface="Arimo Bold"/>
                  <a:cs typeface="Arimo Bold"/>
                  <a:sym typeface="Arimo Bold"/>
                </a:rPr>
                <a:t>Peraturan Lembaga Administrasi Negara Nomor 1 Tahun 2021 Tentang Pelatihan Dasar Calon Pegawai Negeri Sipil;</a:t>
              </a:r>
            </a:p>
            <a:p>
              <a:pPr marL="651510" lvl="1" indent="-325755" algn="l">
                <a:lnSpc>
                  <a:spcPts val="4320"/>
                </a:lnSpc>
                <a:buFont typeface="Arial"/>
                <a:buChar char="•"/>
              </a:pPr>
              <a:r>
                <a:rPr lang="en-US" sz="3600" b="1">
                  <a:solidFill>
                    <a:srgbClr val="000000"/>
                  </a:solidFill>
                  <a:latin typeface="Arimo Bold"/>
                  <a:ea typeface="Arimo Bold"/>
                  <a:cs typeface="Arimo Bold"/>
                  <a:sym typeface="Arimo Bold"/>
                </a:rPr>
                <a:t>Perlan Nomor 10 Tahun 2021 tentang Perubahan Atas Peraturan Lembaga Administrasi Negara Nomor 1 Tahun 2021 Tentang Pelatihan Dasar Calon Pegawai Negeri Sipil;</a:t>
              </a:r>
            </a:p>
            <a:p>
              <a:pPr marL="651510" lvl="1" indent="-325755" algn="l">
                <a:lnSpc>
                  <a:spcPts val="4320"/>
                </a:lnSpc>
                <a:buFont typeface="Arial"/>
                <a:buChar char="•"/>
              </a:pPr>
              <a:r>
                <a:rPr lang="en-US" sz="3600" b="1">
                  <a:solidFill>
                    <a:srgbClr val="000000"/>
                  </a:solidFill>
                  <a:latin typeface="Arimo Bold"/>
                  <a:ea typeface="Arimo Bold"/>
                  <a:cs typeface="Arimo Bold"/>
                  <a:sym typeface="Arimo Bold"/>
                </a:rPr>
                <a:t>Keputusan Kepala Lembaga Administrasi Negara Nomor: 580/K.1/PDP.07/2024 Tentang Kurikulum Pelatihan Dasar Calon Pegawai Negeri Sipil;</a:t>
              </a:r>
            </a:p>
            <a:p>
              <a:pPr marL="651510" lvl="1" indent="-325755" algn="l">
                <a:lnSpc>
                  <a:spcPts val="4320"/>
                </a:lnSpc>
                <a:buFont typeface="Arial"/>
                <a:buChar char="•"/>
              </a:pPr>
              <a:r>
                <a:rPr lang="en-US" sz="3600" b="1">
                  <a:solidFill>
                    <a:srgbClr val="000000"/>
                  </a:solidFill>
                  <a:latin typeface="Arimo Bold"/>
                  <a:ea typeface="Arimo Bold"/>
                  <a:cs typeface="Arimo Bold"/>
                  <a:sym typeface="Arimo Bold"/>
                </a:rPr>
                <a:t>Keputusan Kepala Lembaga Administrasi Negara Nomor: 581/K.1/PDP.07/2024 Tentang Pedoman Penyelenggaraan Pelatihan Dasar Calon Pegawai Negeri Sipil.</a:t>
              </a:r>
            </a:p>
            <a:p>
              <a:pPr marL="651510" lvl="1" indent="-325755" algn="l">
                <a:lnSpc>
                  <a:spcPts val="4320"/>
                </a:lnSpc>
                <a:buFont typeface="Arial"/>
                <a:buChar char="•"/>
              </a:pPr>
              <a:r>
                <a:rPr lang="en-US" sz="3600" b="1">
                  <a:solidFill>
                    <a:srgbClr val="000000"/>
                  </a:solidFill>
                  <a:latin typeface="Arimo Bold"/>
                  <a:ea typeface="Arimo Bold"/>
                  <a:cs typeface="Arimo Bold"/>
                  <a:sym typeface="Arimo Bold"/>
                </a:rPr>
                <a:t>Surat Edaran LAN Nomor: 3/K.1/HKM.02.3/2025 Tentang  Penyelenggaraan Pelatihan Struktural, Kepemimpinan Dan Pelatihan Dasar Calon Pegawai Negeri Sipil, serta Akreditasi Pelatihan ASN Berbasis Efisiensi Anggaran;</a:t>
              </a:r>
            </a:p>
          </p:txBody>
        </p:sp>
      </p:grpSp>
      <p:grpSp>
        <p:nvGrpSpPr>
          <p:cNvPr id="42" name="Group 42"/>
          <p:cNvGrpSpPr/>
          <p:nvPr/>
        </p:nvGrpSpPr>
        <p:grpSpPr>
          <a:xfrm>
            <a:off x="5959929" y="538845"/>
            <a:ext cx="5261161" cy="824848"/>
            <a:chOff x="0" y="0"/>
            <a:chExt cx="7014882" cy="1099798"/>
          </a:xfrm>
        </p:grpSpPr>
        <p:sp>
          <p:nvSpPr>
            <p:cNvPr id="43" name="Freeform 43"/>
            <p:cNvSpPr/>
            <p:nvPr/>
          </p:nvSpPr>
          <p:spPr>
            <a:xfrm>
              <a:off x="0" y="0"/>
              <a:ext cx="7014882" cy="1099798"/>
            </a:xfrm>
            <a:custGeom>
              <a:avLst/>
              <a:gdLst/>
              <a:ahLst/>
              <a:cxnLst/>
              <a:rect l="l" t="t" r="r" b="b"/>
              <a:pathLst>
                <a:path w="7014882" h="1099798">
                  <a:moveTo>
                    <a:pt x="0" y="0"/>
                  </a:moveTo>
                  <a:lnTo>
                    <a:pt x="7014882" y="0"/>
                  </a:lnTo>
                  <a:lnTo>
                    <a:pt x="7014882" y="1099798"/>
                  </a:lnTo>
                  <a:lnTo>
                    <a:pt x="0" y="1099798"/>
                  </a:lnTo>
                  <a:close/>
                </a:path>
              </a:pathLst>
            </a:custGeom>
            <a:solidFill>
              <a:srgbClr val="000000">
                <a:alpha val="0"/>
              </a:srgbClr>
            </a:solidFill>
          </p:spPr>
        </p:sp>
        <p:sp>
          <p:nvSpPr>
            <p:cNvPr id="44" name="TextBox 44"/>
            <p:cNvSpPr txBox="1"/>
            <p:nvPr/>
          </p:nvSpPr>
          <p:spPr>
            <a:xfrm>
              <a:off x="0" y="-85725"/>
              <a:ext cx="7014882" cy="1185523"/>
            </a:xfrm>
            <a:prstGeom prst="rect">
              <a:avLst/>
            </a:prstGeom>
          </p:spPr>
          <p:txBody>
            <a:bodyPr lIns="0" tIns="0" rIns="0" bIns="0" rtlCol="0" anchor="t"/>
            <a:lstStyle/>
            <a:p>
              <a:pPr algn="ctr">
                <a:lnSpc>
                  <a:spcPts val="5399"/>
                </a:lnSpc>
              </a:pPr>
              <a:r>
                <a:rPr lang="en-US" sz="4499" b="1">
                  <a:solidFill>
                    <a:srgbClr val="96212C"/>
                  </a:solidFill>
                  <a:latin typeface="Arial Bold"/>
                  <a:ea typeface="Arial Bold"/>
                  <a:cs typeface="Arial Bold"/>
                  <a:sym typeface="Arial Bold"/>
                </a:rPr>
                <a:t>DASAR HUKUM</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a:grpSpLocks noChangeAspect="1"/>
          </p:cNvGrpSpPr>
          <p:nvPr/>
        </p:nvGrpSpPr>
        <p:grpSpPr>
          <a:xfrm>
            <a:off x="-63503" y="-63503"/>
            <a:ext cx="11766556" cy="1518380"/>
            <a:chOff x="0" y="0"/>
            <a:chExt cx="11766550" cy="1518387"/>
          </a:xfrm>
        </p:grpSpPr>
        <p:sp>
          <p:nvSpPr>
            <p:cNvPr id="4" name="Freeform 4"/>
            <p:cNvSpPr/>
            <p:nvPr/>
          </p:nvSpPr>
          <p:spPr>
            <a:xfrm>
              <a:off x="3895471" y="63500"/>
              <a:ext cx="7139686" cy="1391285"/>
            </a:xfrm>
            <a:custGeom>
              <a:avLst/>
              <a:gdLst/>
              <a:ahLst/>
              <a:cxnLst/>
              <a:rect l="l" t="t" r="r" b="b"/>
              <a:pathLst>
                <a:path w="7139686" h="1391285">
                  <a:moveTo>
                    <a:pt x="0" y="0"/>
                  </a:moveTo>
                  <a:lnTo>
                    <a:pt x="962787" y="1298321"/>
                  </a:lnTo>
                  <a:cubicBezTo>
                    <a:pt x="1004316" y="1354201"/>
                    <a:pt x="1068705" y="1388237"/>
                    <a:pt x="1137793" y="1391285"/>
                  </a:cubicBezTo>
                  <a:lnTo>
                    <a:pt x="6001893" y="1391285"/>
                  </a:lnTo>
                  <a:cubicBezTo>
                    <a:pt x="6071108" y="1388237"/>
                    <a:pt x="6135497" y="1354201"/>
                    <a:pt x="6176899" y="1298321"/>
                  </a:cubicBezTo>
                  <a:lnTo>
                    <a:pt x="7139686" y="0"/>
                  </a:lnTo>
                  <a:close/>
                </a:path>
              </a:pathLst>
            </a:custGeom>
            <a:solidFill>
              <a:srgbClr val="243B55">
                <a:alpha val="0"/>
              </a:srgbClr>
            </a:solidFill>
          </p:spPr>
        </p:sp>
        <p:sp>
          <p:nvSpPr>
            <p:cNvPr id="5" name="Freeform 5"/>
            <p:cNvSpPr/>
            <p:nvPr/>
          </p:nvSpPr>
          <p:spPr>
            <a:xfrm>
              <a:off x="63500" y="63500"/>
              <a:ext cx="6634353" cy="268859"/>
            </a:xfrm>
            <a:custGeom>
              <a:avLst/>
              <a:gdLst/>
              <a:ahLst/>
              <a:cxnLst/>
              <a:rect l="l" t="t" r="r" b="b"/>
              <a:pathLst>
                <a:path w="6634353" h="268859">
                  <a:moveTo>
                    <a:pt x="0" y="0"/>
                  </a:moveTo>
                  <a:lnTo>
                    <a:pt x="0" y="268859"/>
                  </a:lnTo>
                  <a:lnTo>
                    <a:pt x="6338316" y="268859"/>
                  </a:lnTo>
                  <a:cubicBezTo>
                    <a:pt x="6432042" y="257683"/>
                    <a:pt x="6516243" y="203200"/>
                    <a:pt x="6564376" y="120396"/>
                  </a:cubicBezTo>
                  <a:lnTo>
                    <a:pt x="6634353" y="0"/>
                  </a:lnTo>
                  <a:close/>
                </a:path>
              </a:pathLst>
            </a:custGeom>
            <a:solidFill>
              <a:srgbClr val="3781C8"/>
            </a:solidFill>
          </p:spPr>
        </p:sp>
      </p:grpSp>
      <p:sp>
        <p:nvSpPr>
          <p:cNvPr id="6" name="Freeform 6"/>
          <p:cNvSpPr/>
          <p:nvPr/>
        </p:nvSpPr>
        <p:spPr>
          <a:xfrm>
            <a:off x="-63503" y="5776341"/>
            <a:ext cx="16028375" cy="4577201"/>
          </a:xfrm>
          <a:custGeom>
            <a:avLst/>
            <a:gdLst/>
            <a:ahLst/>
            <a:cxnLst/>
            <a:rect l="l" t="t" r="r" b="b"/>
            <a:pathLst>
              <a:path w="16028375" h="4577201">
                <a:moveTo>
                  <a:pt x="0" y="0"/>
                </a:moveTo>
                <a:lnTo>
                  <a:pt x="16028375" y="0"/>
                </a:lnTo>
                <a:lnTo>
                  <a:pt x="16028375" y="4577201"/>
                </a:lnTo>
                <a:lnTo>
                  <a:pt x="0" y="4577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228600" y="266700"/>
            <a:ext cx="2286762" cy="1016318"/>
          </a:xfrm>
          <a:custGeom>
            <a:avLst/>
            <a:gdLst/>
            <a:ahLst/>
            <a:cxnLst/>
            <a:rect l="l" t="t" r="r" b="b"/>
            <a:pathLst>
              <a:path w="2286762" h="1016318">
                <a:moveTo>
                  <a:pt x="0" y="0"/>
                </a:moveTo>
                <a:lnTo>
                  <a:pt x="2286762" y="0"/>
                </a:lnTo>
                <a:lnTo>
                  <a:pt x="2286762" y="1016318"/>
                </a:lnTo>
                <a:lnTo>
                  <a:pt x="0" y="1016318"/>
                </a:lnTo>
                <a:lnTo>
                  <a:pt x="0" y="0"/>
                </a:lnTo>
                <a:close/>
              </a:path>
            </a:pathLst>
          </a:custGeom>
          <a:blipFill>
            <a:blip r:embed="rId5"/>
            <a:stretch>
              <a:fillRect t="-168" b="-223"/>
            </a:stretch>
          </a:blipFill>
        </p:spPr>
      </p:sp>
      <p:sp>
        <p:nvSpPr>
          <p:cNvPr id="8" name="Freeform 8"/>
          <p:cNvSpPr/>
          <p:nvPr/>
        </p:nvSpPr>
        <p:spPr>
          <a:xfrm>
            <a:off x="755828" y="1592894"/>
            <a:ext cx="16144875" cy="6515100"/>
          </a:xfrm>
          <a:custGeom>
            <a:avLst/>
            <a:gdLst/>
            <a:ahLst/>
            <a:cxnLst/>
            <a:rect l="l" t="t" r="r" b="b"/>
            <a:pathLst>
              <a:path w="16144875" h="6515100">
                <a:moveTo>
                  <a:pt x="0" y="0"/>
                </a:moveTo>
                <a:lnTo>
                  <a:pt x="16144875" y="0"/>
                </a:lnTo>
                <a:lnTo>
                  <a:pt x="16144875" y="6515100"/>
                </a:lnTo>
                <a:lnTo>
                  <a:pt x="0" y="6515100"/>
                </a:lnTo>
                <a:lnTo>
                  <a:pt x="0" y="0"/>
                </a:lnTo>
                <a:close/>
              </a:path>
            </a:pathLst>
          </a:custGeom>
          <a:blipFill>
            <a:blip r:embed="rId6"/>
            <a:stretch>
              <a:fillRect/>
            </a:stretch>
          </a:blipFill>
        </p:spPr>
      </p:sp>
      <p:grpSp>
        <p:nvGrpSpPr>
          <p:cNvPr id="9" name="Group 9"/>
          <p:cNvGrpSpPr>
            <a:grpSpLocks noChangeAspect="1"/>
          </p:cNvGrpSpPr>
          <p:nvPr/>
        </p:nvGrpSpPr>
        <p:grpSpPr>
          <a:xfrm>
            <a:off x="-63503" y="-63503"/>
            <a:ext cx="11779568" cy="1518066"/>
            <a:chOff x="0" y="0"/>
            <a:chExt cx="11779568" cy="1518056"/>
          </a:xfrm>
        </p:grpSpPr>
        <p:sp>
          <p:nvSpPr>
            <p:cNvPr id="10" name="Freeform 10"/>
            <p:cNvSpPr/>
            <p:nvPr/>
          </p:nvSpPr>
          <p:spPr>
            <a:xfrm>
              <a:off x="63500" y="63500"/>
              <a:ext cx="7763891" cy="266700"/>
            </a:xfrm>
            <a:custGeom>
              <a:avLst/>
              <a:gdLst/>
              <a:ahLst/>
              <a:cxnLst/>
              <a:rect l="l" t="t" r="r" b="b"/>
              <a:pathLst>
                <a:path w="7763891" h="266700">
                  <a:moveTo>
                    <a:pt x="0" y="0"/>
                  </a:moveTo>
                  <a:lnTo>
                    <a:pt x="0" y="266700"/>
                  </a:lnTo>
                  <a:lnTo>
                    <a:pt x="7763891" y="266700"/>
                  </a:lnTo>
                  <a:lnTo>
                    <a:pt x="7763891" y="0"/>
                  </a:lnTo>
                  <a:close/>
                </a:path>
              </a:pathLst>
            </a:custGeom>
            <a:solidFill>
              <a:srgbClr val="000000">
                <a:alpha val="0"/>
              </a:srgbClr>
            </a:solidFill>
          </p:spPr>
        </p:sp>
        <p:sp>
          <p:nvSpPr>
            <p:cNvPr id="11" name="Freeform 11"/>
            <p:cNvSpPr/>
            <p:nvPr/>
          </p:nvSpPr>
          <p:spPr>
            <a:xfrm>
              <a:off x="3217164" y="63500"/>
              <a:ext cx="8498840" cy="1391031"/>
            </a:xfrm>
            <a:custGeom>
              <a:avLst/>
              <a:gdLst/>
              <a:ahLst/>
              <a:cxnLst/>
              <a:rect l="l" t="t" r="r" b="b"/>
              <a:pathLst>
                <a:path w="8498840" h="1391031">
                  <a:moveTo>
                    <a:pt x="0" y="0"/>
                  </a:moveTo>
                  <a:lnTo>
                    <a:pt x="0" y="1391031"/>
                  </a:lnTo>
                  <a:lnTo>
                    <a:pt x="8498840" y="1391031"/>
                  </a:lnTo>
                  <a:lnTo>
                    <a:pt x="8498840" y="0"/>
                  </a:lnTo>
                  <a:close/>
                </a:path>
              </a:pathLst>
            </a:custGeom>
            <a:solidFill>
              <a:srgbClr val="000000">
                <a:alpha val="0"/>
              </a:srgbClr>
            </a:solidFill>
          </p:spPr>
        </p:sp>
      </p:grpSp>
      <p:grpSp>
        <p:nvGrpSpPr>
          <p:cNvPr id="12" name="Group 12"/>
          <p:cNvGrpSpPr>
            <a:grpSpLocks noChangeAspect="1"/>
          </p:cNvGrpSpPr>
          <p:nvPr/>
        </p:nvGrpSpPr>
        <p:grpSpPr>
          <a:xfrm>
            <a:off x="-63503" y="5689740"/>
            <a:ext cx="16080267" cy="4660763"/>
            <a:chOff x="0" y="0"/>
            <a:chExt cx="16080270" cy="4660760"/>
          </a:xfrm>
        </p:grpSpPr>
        <p:sp>
          <p:nvSpPr>
            <p:cNvPr id="13" name="Freeform 13"/>
            <p:cNvSpPr/>
            <p:nvPr/>
          </p:nvSpPr>
          <p:spPr>
            <a:xfrm>
              <a:off x="14017879" y="63500"/>
              <a:ext cx="1998853" cy="1836293"/>
            </a:xfrm>
            <a:custGeom>
              <a:avLst/>
              <a:gdLst/>
              <a:ahLst/>
              <a:cxnLst/>
              <a:rect l="l" t="t" r="r" b="b"/>
              <a:pathLst>
                <a:path w="1998853" h="1836293">
                  <a:moveTo>
                    <a:pt x="0" y="1836293"/>
                  </a:moveTo>
                  <a:lnTo>
                    <a:pt x="1998853" y="1836293"/>
                  </a:lnTo>
                  <a:lnTo>
                    <a:pt x="1998853" y="0"/>
                  </a:lnTo>
                  <a:lnTo>
                    <a:pt x="0" y="0"/>
                  </a:lnTo>
                  <a:close/>
                </a:path>
              </a:pathLst>
            </a:custGeom>
            <a:solidFill>
              <a:srgbClr val="000000">
                <a:alpha val="0"/>
              </a:srgbClr>
            </a:solidFill>
          </p:spPr>
        </p:sp>
        <p:sp>
          <p:nvSpPr>
            <p:cNvPr id="14" name="Freeform 14"/>
            <p:cNvSpPr/>
            <p:nvPr/>
          </p:nvSpPr>
          <p:spPr>
            <a:xfrm>
              <a:off x="63500" y="816991"/>
              <a:ext cx="5476621" cy="3780282"/>
            </a:xfrm>
            <a:custGeom>
              <a:avLst/>
              <a:gdLst/>
              <a:ahLst/>
              <a:cxnLst/>
              <a:rect l="l" t="t" r="r" b="b"/>
              <a:pathLst>
                <a:path w="5476621" h="3780282">
                  <a:moveTo>
                    <a:pt x="0" y="0"/>
                  </a:moveTo>
                  <a:lnTo>
                    <a:pt x="0" y="3780282"/>
                  </a:lnTo>
                  <a:lnTo>
                    <a:pt x="5476621" y="3780282"/>
                  </a:lnTo>
                  <a:lnTo>
                    <a:pt x="5476621" y="0"/>
                  </a:lnTo>
                  <a:close/>
                </a:path>
              </a:pathLst>
            </a:custGeom>
            <a:solidFill>
              <a:srgbClr val="000000">
                <a:alpha val="0"/>
              </a:srgbClr>
            </a:solidFill>
          </p:spPr>
        </p:sp>
        <p:sp>
          <p:nvSpPr>
            <p:cNvPr id="15" name="Freeform 15"/>
            <p:cNvSpPr/>
            <p:nvPr/>
          </p:nvSpPr>
          <p:spPr>
            <a:xfrm>
              <a:off x="63500" y="3004693"/>
              <a:ext cx="498602" cy="812800"/>
            </a:xfrm>
            <a:custGeom>
              <a:avLst/>
              <a:gdLst/>
              <a:ahLst/>
              <a:cxnLst/>
              <a:rect l="l" t="t" r="r" b="b"/>
              <a:pathLst>
                <a:path w="498602" h="812800">
                  <a:moveTo>
                    <a:pt x="0" y="0"/>
                  </a:moveTo>
                  <a:lnTo>
                    <a:pt x="0" y="812800"/>
                  </a:lnTo>
                  <a:lnTo>
                    <a:pt x="498602" y="812800"/>
                  </a:lnTo>
                  <a:lnTo>
                    <a:pt x="498602" y="0"/>
                  </a:lnTo>
                  <a:close/>
                </a:path>
              </a:pathLst>
            </a:custGeom>
            <a:solidFill>
              <a:srgbClr val="000000">
                <a:alpha val="0"/>
              </a:srgbClr>
            </a:solidFill>
          </p:spPr>
        </p:sp>
        <p:sp>
          <p:nvSpPr>
            <p:cNvPr id="16" name="Freeform 16"/>
            <p:cNvSpPr/>
            <p:nvPr/>
          </p:nvSpPr>
          <p:spPr>
            <a:xfrm>
              <a:off x="12862687" y="1379093"/>
              <a:ext cx="2460499" cy="2253361"/>
            </a:xfrm>
            <a:custGeom>
              <a:avLst/>
              <a:gdLst/>
              <a:ahLst/>
              <a:cxnLst/>
              <a:rect l="l" t="t" r="r" b="b"/>
              <a:pathLst>
                <a:path w="2460499" h="2253361">
                  <a:moveTo>
                    <a:pt x="0" y="2253361"/>
                  </a:moveTo>
                  <a:lnTo>
                    <a:pt x="2460499" y="2253361"/>
                  </a:lnTo>
                  <a:lnTo>
                    <a:pt x="2460499" y="0"/>
                  </a:lnTo>
                  <a:lnTo>
                    <a:pt x="0" y="0"/>
                  </a:lnTo>
                  <a:close/>
                </a:path>
              </a:pathLst>
            </a:custGeom>
            <a:solidFill>
              <a:srgbClr val="000000">
                <a:alpha val="0"/>
              </a:srgbClr>
            </a:solidFill>
          </p:spPr>
        </p:sp>
        <p:sp>
          <p:nvSpPr>
            <p:cNvPr id="17" name="Freeform 17"/>
            <p:cNvSpPr/>
            <p:nvPr/>
          </p:nvSpPr>
          <p:spPr>
            <a:xfrm>
              <a:off x="63500" y="2296541"/>
              <a:ext cx="9871964" cy="2300732"/>
            </a:xfrm>
            <a:custGeom>
              <a:avLst/>
              <a:gdLst/>
              <a:ahLst/>
              <a:cxnLst/>
              <a:rect l="l" t="t" r="r" b="b"/>
              <a:pathLst>
                <a:path w="9871964" h="2300732">
                  <a:moveTo>
                    <a:pt x="0" y="0"/>
                  </a:moveTo>
                  <a:lnTo>
                    <a:pt x="0" y="2300732"/>
                  </a:lnTo>
                  <a:lnTo>
                    <a:pt x="9871964" y="2300732"/>
                  </a:lnTo>
                  <a:lnTo>
                    <a:pt x="9871964" y="0"/>
                  </a:lnTo>
                  <a:close/>
                </a:path>
              </a:pathLst>
            </a:custGeom>
            <a:solidFill>
              <a:srgbClr val="000000">
                <a:alpha val="0"/>
              </a:srgbClr>
            </a:solidFill>
          </p:spPr>
        </p:sp>
        <p:sp>
          <p:nvSpPr>
            <p:cNvPr id="18" name="Freeform 18"/>
            <p:cNvSpPr/>
            <p:nvPr/>
          </p:nvSpPr>
          <p:spPr>
            <a:xfrm>
              <a:off x="4046347" y="3691382"/>
              <a:ext cx="3759708" cy="905891"/>
            </a:xfrm>
            <a:custGeom>
              <a:avLst/>
              <a:gdLst/>
              <a:ahLst/>
              <a:cxnLst/>
              <a:rect l="l" t="t" r="r" b="b"/>
              <a:pathLst>
                <a:path w="3759708" h="905891">
                  <a:moveTo>
                    <a:pt x="0" y="0"/>
                  </a:moveTo>
                  <a:lnTo>
                    <a:pt x="0" y="905891"/>
                  </a:lnTo>
                  <a:lnTo>
                    <a:pt x="3759708" y="905891"/>
                  </a:lnTo>
                  <a:lnTo>
                    <a:pt x="3759708" y="0"/>
                  </a:lnTo>
                  <a:close/>
                </a:path>
              </a:pathLst>
            </a:custGeom>
            <a:solidFill>
              <a:srgbClr val="000000">
                <a:alpha val="0"/>
              </a:srgbClr>
            </a:solidFill>
          </p:spPr>
        </p:sp>
        <p:sp>
          <p:nvSpPr>
            <p:cNvPr id="19" name="Freeform 19"/>
            <p:cNvSpPr/>
            <p:nvPr/>
          </p:nvSpPr>
          <p:spPr>
            <a:xfrm>
              <a:off x="63500" y="3910584"/>
              <a:ext cx="13453618" cy="686689"/>
            </a:xfrm>
            <a:custGeom>
              <a:avLst/>
              <a:gdLst/>
              <a:ahLst/>
              <a:cxnLst/>
              <a:rect l="l" t="t" r="r" b="b"/>
              <a:pathLst>
                <a:path w="13453618" h="686689">
                  <a:moveTo>
                    <a:pt x="0" y="0"/>
                  </a:moveTo>
                  <a:lnTo>
                    <a:pt x="0" y="686689"/>
                  </a:lnTo>
                  <a:lnTo>
                    <a:pt x="13453618" y="686689"/>
                  </a:lnTo>
                  <a:lnTo>
                    <a:pt x="13453618" y="0"/>
                  </a:lnTo>
                  <a:close/>
                </a:path>
              </a:pathLst>
            </a:custGeom>
            <a:solidFill>
              <a:srgbClr val="000000">
                <a:alpha val="0"/>
              </a:srgbClr>
            </a:solidFill>
          </p:spPr>
        </p:sp>
        <p:sp>
          <p:nvSpPr>
            <p:cNvPr id="20" name="Freeform 20"/>
            <p:cNvSpPr/>
            <p:nvPr/>
          </p:nvSpPr>
          <p:spPr>
            <a:xfrm>
              <a:off x="1199007" y="4194175"/>
              <a:ext cx="274320" cy="274320"/>
            </a:xfrm>
            <a:custGeom>
              <a:avLst/>
              <a:gdLst/>
              <a:ahLst/>
              <a:cxnLst/>
              <a:rect l="l" t="t" r="r" b="b"/>
              <a:pathLst>
                <a:path w="274320" h="274320">
                  <a:moveTo>
                    <a:pt x="0" y="274320"/>
                  </a:moveTo>
                  <a:lnTo>
                    <a:pt x="274320" y="274320"/>
                  </a:lnTo>
                  <a:lnTo>
                    <a:pt x="274320" y="0"/>
                  </a:lnTo>
                  <a:lnTo>
                    <a:pt x="0" y="0"/>
                  </a:lnTo>
                  <a:close/>
                </a:path>
              </a:pathLst>
            </a:custGeom>
            <a:solidFill>
              <a:srgbClr val="000000">
                <a:alpha val="0"/>
              </a:srgbClr>
            </a:solidFill>
          </p:spPr>
        </p:sp>
        <p:sp>
          <p:nvSpPr>
            <p:cNvPr id="21" name="Freeform 21"/>
            <p:cNvSpPr/>
            <p:nvPr/>
          </p:nvSpPr>
          <p:spPr>
            <a:xfrm>
              <a:off x="3017393" y="4194175"/>
              <a:ext cx="303149" cy="303149"/>
            </a:xfrm>
            <a:custGeom>
              <a:avLst/>
              <a:gdLst/>
              <a:ahLst/>
              <a:cxnLst/>
              <a:rect l="l" t="t" r="r" b="b"/>
              <a:pathLst>
                <a:path w="303149" h="303149">
                  <a:moveTo>
                    <a:pt x="0" y="303149"/>
                  </a:moveTo>
                  <a:lnTo>
                    <a:pt x="303149" y="303149"/>
                  </a:lnTo>
                  <a:lnTo>
                    <a:pt x="303149" y="0"/>
                  </a:lnTo>
                  <a:lnTo>
                    <a:pt x="0" y="0"/>
                  </a:lnTo>
                  <a:close/>
                </a:path>
              </a:pathLst>
            </a:custGeom>
            <a:solidFill>
              <a:srgbClr val="000000">
                <a:alpha val="0"/>
              </a:srgbClr>
            </a:solidFill>
          </p:spPr>
        </p:sp>
        <p:sp>
          <p:nvSpPr>
            <p:cNvPr id="22" name="Freeform 22"/>
            <p:cNvSpPr/>
            <p:nvPr/>
          </p:nvSpPr>
          <p:spPr>
            <a:xfrm>
              <a:off x="4682617" y="4209923"/>
              <a:ext cx="287401" cy="287401"/>
            </a:xfrm>
            <a:custGeom>
              <a:avLst/>
              <a:gdLst/>
              <a:ahLst/>
              <a:cxnLst/>
              <a:rect l="l" t="t" r="r" b="b"/>
              <a:pathLst>
                <a:path w="287401" h="287401">
                  <a:moveTo>
                    <a:pt x="0" y="287401"/>
                  </a:moveTo>
                  <a:lnTo>
                    <a:pt x="287401" y="287401"/>
                  </a:lnTo>
                  <a:lnTo>
                    <a:pt x="287401" y="0"/>
                  </a:lnTo>
                  <a:lnTo>
                    <a:pt x="0" y="0"/>
                  </a:lnTo>
                  <a:close/>
                </a:path>
              </a:pathLst>
            </a:custGeom>
            <a:solidFill>
              <a:srgbClr val="000000">
                <a:alpha val="0"/>
              </a:srgbClr>
            </a:solidFill>
          </p:spPr>
        </p:sp>
        <p:sp>
          <p:nvSpPr>
            <p:cNvPr id="23" name="Freeform 23"/>
            <p:cNvSpPr/>
            <p:nvPr/>
          </p:nvSpPr>
          <p:spPr>
            <a:xfrm>
              <a:off x="4748657" y="4279519"/>
              <a:ext cx="155448" cy="154559"/>
            </a:xfrm>
            <a:custGeom>
              <a:avLst/>
              <a:gdLst/>
              <a:ahLst/>
              <a:cxnLst/>
              <a:rect l="l" t="t" r="r" b="b"/>
              <a:pathLst>
                <a:path w="155448" h="154559">
                  <a:moveTo>
                    <a:pt x="0" y="154559"/>
                  </a:moveTo>
                  <a:lnTo>
                    <a:pt x="155448" y="154559"/>
                  </a:lnTo>
                  <a:lnTo>
                    <a:pt x="155448" y="0"/>
                  </a:lnTo>
                  <a:lnTo>
                    <a:pt x="0" y="0"/>
                  </a:lnTo>
                  <a:close/>
                </a:path>
              </a:pathLst>
            </a:custGeom>
            <a:solidFill>
              <a:srgbClr val="000000">
                <a:alpha val="0"/>
              </a:srgbClr>
            </a:solidFill>
          </p:spPr>
        </p:sp>
        <p:sp>
          <p:nvSpPr>
            <p:cNvPr id="24" name="Freeform 24"/>
            <p:cNvSpPr/>
            <p:nvPr/>
          </p:nvSpPr>
          <p:spPr>
            <a:xfrm>
              <a:off x="6020562" y="4194175"/>
              <a:ext cx="287401" cy="287528"/>
            </a:xfrm>
            <a:custGeom>
              <a:avLst/>
              <a:gdLst/>
              <a:ahLst/>
              <a:cxnLst/>
              <a:rect l="l" t="t" r="r" b="b"/>
              <a:pathLst>
                <a:path w="287401" h="287528">
                  <a:moveTo>
                    <a:pt x="0" y="287528"/>
                  </a:moveTo>
                  <a:lnTo>
                    <a:pt x="287401" y="287528"/>
                  </a:lnTo>
                  <a:lnTo>
                    <a:pt x="287401" y="0"/>
                  </a:lnTo>
                  <a:lnTo>
                    <a:pt x="0" y="0"/>
                  </a:lnTo>
                  <a:close/>
                </a:path>
              </a:pathLst>
            </a:custGeom>
            <a:solidFill>
              <a:srgbClr val="000000">
                <a:alpha val="0"/>
              </a:srgbClr>
            </a:solidFill>
          </p:spPr>
        </p:sp>
        <p:sp>
          <p:nvSpPr>
            <p:cNvPr id="25" name="Freeform 25"/>
            <p:cNvSpPr/>
            <p:nvPr/>
          </p:nvSpPr>
          <p:spPr>
            <a:xfrm>
              <a:off x="6114669" y="4243070"/>
              <a:ext cx="99187" cy="210058"/>
            </a:xfrm>
            <a:custGeom>
              <a:avLst/>
              <a:gdLst/>
              <a:ahLst/>
              <a:cxnLst/>
              <a:rect l="l" t="t" r="r" b="b"/>
              <a:pathLst>
                <a:path w="99187" h="210058">
                  <a:moveTo>
                    <a:pt x="0" y="210058"/>
                  </a:moveTo>
                  <a:lnTo>
                    <a:pt x="99187" y="210058"/>
                  </a:lnTo>
                  <a:lnTo>
                    <a:pt x="99187" y="0"/>
                  </a:lnTo>
                  <a:lnTo>
                    <a:pt x="0" y="0"/>
                  </a:lnTo>
                  <a:close/>
                </a:path>
              </a:pathLst>
            </a:custGeom>
            <a:solidFill>
              <a:srgbClr val="000000">
                <a:alpha val="0"/>
              </a:srgbClr>
            </a:solidFill>
          </p:spPr>
        </p:sp>
        <p:sp>
          <p:nvSpPr>
            <p:cNvPr id="26" name="Freeform 26"/>
            <p:cNvSpPr/>
            <p:nvPr/>
          </p:nvSpPr>
          <p:spPr>
            <a:xfrm>
              <a:off x="7917688" y="4198874"/>
              <a:ext cx="298450" cy="298450"/>
            </a:xfrm>
            <a:custGeom>
              <a:avLst/>
              <a:gdLst/>
              <a:ahLst/>
              <a:cxnLst/>
              <a:rect l="l" t="t" r="r" b="b"/>
              <a:pathLst>
                <a:path w="298450" h="298450">
                  <a:moveTo>
                    <a:pt x="0" y="298450"/>
                  </a:moveTo>
                  <a:lnTo>
                    <a:pt x="298450" y="298450"/>
                  </a:lnTo>
                  <a:lnTo>
                    <a:pt x="298450" y="0"/>
                  </a:lnTo>
                  <a:lnTo>
                    <a:pt x="0" y="0"/>
                  </a:lnTo>
                  <a:close/>
                </a:path>
              </a:pathLst>
            </a:custGeom>
            <a:solidFill>
              <a:srgbClr val="000000">
                <a:alpha val="0"/>
              </a:srgbClr>
            </a:solidFill>
          </p:spPr>
        </p:sp>
        <p:sp>
          <p:nvSpPr>
            <p:cNvPr id="27" name="Freeform 27"/>
            <p:cNvSpPr/>
            <p:nvPr/>
          </p:nvSpPr>
          <p:spPr>
            <a:xfrm>
              <a:off x="11654155" y="4434078"/>
              <a:ext cx="1351026" cy="163195"/>
            </a:xfrm>
            <a:custGeom>
              <a:avLst/>
              <a:gdLst/>
              <a:ahLst/>
              <a:cxnLst/>
              <a:rect l="l" t="t" r="r" b="b"/>
              <a:pathLst>
                <a:path w="1351026" h="163195">
                  <a:moveTo>
                    <a:pt x="0" y="0"/>
                  </a:moveTo>
                  <a:lnTo>
                    <a:pt x="0" y="163195"/>
                  </a:lnTo>
                  <a:lnTo>
                    <a:pt x="1351026" y="163195"/>
                  </a:lnTo>
                  <a:lnTo>
                    <a:pt x="1351026" y="0"/>
                  </a:lnTo>
                  <a:close/>
                </a:path>
              </a:pathLst>
            </a:custGeom>
            <a:solidFill>
              <a:srgbClr val="000000">
                <a:alpha val="0"/>
              </a:srgbClr>
            </a:solidFill>
          </p:spPr>
        </p:sp>
      </p:grpSp>
      <p:sp>
        <p:nvSpPr>
          <p:cNvPr id="28" name="TextBox 28"/>
          <p:cNvSpPr txBox="1"/>
          <p:nvPr/>
        </p:nvSpPr>
        <p:spPr>
          <a:xfrm>
            <a:off x="1486157" y="9877758"/>
            <a:ext cx="1159945"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www.lan.go.id</a:t>
            </a:r>
          </a:p>
        </p:txBody>
      </p:sp>
      <p:sp>
        <p:nvSpPr>
          <p:cNvPr id="29" name="TextBox 29"/>
          <p:cNvSpPr txBox="1"/>
          <p:nvPr/>
        </p:nvSpPr>
        <p:spPr>
          <a:xfrm>
            <a:off x="3333226" y="9892160"/>
            <a:ext cx="976951"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humas_lan</a:t>
            </a:r>
          </a:p>
        </p:txBody>
      </p:sp>
      <p:sp>
        <p:nvSpPr>
          <p:cNvPr id="30" name="TextBox 30"/>
          <p:cNvSpPr txBox="1"/>
          <p:nvPr/>
        </p:nvSpPr>
        <p:spPr>
          <a:xfrm>
            <a:off x="4998406" y="9892160"/>
            <a:ext cx="571719"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LAN_RI</a:t>
            </a:r>
          </a:p>
        </p:txBody>
      </p:sp>
      <p:sp>
        <p:nvSpPr>
          <p:cNvPr id="31" name="TextBox 31"/>
          <p:cNvSpPr txBox="1"/>
          <p:nvPr/>
        </p:nvSpPr>
        <p:spPr>
          <a:xfrm>
            <a:off x="6330220" y="9892160"/>
            <a:ext cx="1137552"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Humas LAN RI</a:t>
            </a:r>
          </a:p>
        </p:txBody>
      </p:sp>
      <p:sp>
        <p:nvSpPr>
          <p:cNvPr id="32" name="TextBox 32"/>
          <p:cNvSpPr txBox="1"/>
          <p:nvPr/>
        </p:nvSpPr>
        <p:spPr>
          <a:xfrm>
            <a:off x="8224914" y="9892160"/>
            <a:ext cx="2568873"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Lembaga Administrasi Negara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a:grpSpLocks noChangeAspect="1"/>
          </p:cNvGrpSpPr>
          <p:nvPr/>
        </p:nvGrpSpPr>
        <p:grpSpPr>
          <a:xfrm>
            <a:off x="-63503" y="-63503"/>
            <a:ext cx="11766556" cy="1518380"/>
            <a:chOff x="0" y="0"/>
            <a:chExt cx="11766550" cy="1518387"/>
          </a:xfrm>
        </p:grpSpPr>
        <p:sp>
          <p:nvSpPr>
            <p:cNvPr id="4" name="Freeform 4"/>
            <p:cNvSpPr/>
            <p:nvPr/>
          </p:nvSpPr>
          <p:spPr>
            <a:xfrm>
              <a:off x="3895471" y="63500"/>
              <a:ext cx="7139686" cy="1391285"/>
            </a:xfrm>
            <a:custGeom>
              <a:avLst/>
              <a:gdLst/>
              <a:ahLst/>
              <a:cxnLst/>
              <a:rect l="l" t="t" r="r" b="b"/>
              <a:pathLst>
                <a:path w="7139686" h="1391285">
                  <a:moveTo>
                    <a:pt x="0" y="0"/>
                  </a:moveTo>
                  <a:lnTo>
                    <a:pt x="962787" y="1298321"/>
                  </a:lnTo>
                  <a:cubicBezTo>
                    <a:pt x="1004316" y="1354201"/>
                    <a:pt x="1068705" y="1388237"/>
                    <a:pt x="1137793" y="1391285"/>
                  </a:cubicBezTo>
                  <a:lnTo>
                    <a:pt x="6001893" y="1391285"/>
                  </a:lnTo>
                  <a:cubicBezTo>
                    <a:pt x="6071108" y="1388237"/>
                    <a:pt x="6135497" y="1354201"/>
                    <a:pt x="6176899" y="1298321"/>
                  </a:cubicBezTo>
                  <a:lnTo>
                    <a:pt x="7139686" y="0"/>
                  </a:lnTo>
                  <a:close/>
                </a:path>
              </a:pathLst>
            </a:custGeom>
            <a:solidFill>
              <a:srgbClr val="243B55">
                <a:alpha val="0"/>
              </a:srgbClr>
            </a:solidFill>
          </p:spPr>
        </p:sp>
        <p:sp>
          <p:nvSpPr>
            <p:cNvPr id="5" name="Freeform 5"/>
            <p:cNvSpPr/>
            <p:nvPr/>
          </p:nvSpPr>
          <p:spPr>
            <a:xfrm>
              <a:off x="63500" y="63500"/>
              <a:ext cx="6634353" cy="268859"/>
            </a:xfrm>
            <a:custGeom>
              <a:avLst/>
              <a:gdLst/>
              <a:ahLst/>
              <a:cxnLst/>
              <a:rect l="l" t="t" r="r" b="b"/>
              <a:pathLst>
                <a:path w="6634353" h="268859">
                  <a:moveTo>
                    <a:pt x="0" y="0"/>
                  </a:moveTo>
                  <a:lnTo>
                    <a:pt x="0" y="268859"/>
                  </a:lnTo>
                  <a:lnTo>
                    <a:pt x="6338316" y="268859"/>
                  </a:lnTo>
                  <a:cubicBezTo>
                    <a:pt x="6432042" y="257683"/>
                    <a:pt x="6516243" y="203200"/>
                    <a:pt x="6564376" y="120396"/>
                  </a:cubicBezTo>
                  <a:lnTo>
                    <a:pt x="6634353" y="0"/>
                  </a:lnTo>
                  <a:close/>
                </a:path>
              </a:pathLst>
            </a:custGeom>
            <a:solidFill>
              <a:srgbClr val="3781C8"/>
            </a:solidFill>
          </p:spPr>
        </p:sp>
      </p:grpSp>
      <p:sp>
        <p:nvSpPr>
          <p:cNvPr id="6" name="Freeform 6"/>
          <p:cNvSpPr/>
          <p:nvPr/>
        </p:nvSpPr>
        <p:spPr>
          <a:xfrm>
            <a:off x="-63503" y="5776341"/>
            <a:ext cx="16028375" cy="4577201"/>
          </a:xfrm>
          <a:custGeom>
            <a:avLst/>
            <a:gdLst/>
            <a:ahLst/>
            <a:cxnLst/>
            <a:rect l="l" t="t" r="r" b="b"/>
            <a:pathLst>
              <a:path w="16028375" h="4577201">
                <a:moveTo>
                  <a:pt x="0" y="0"/>
                </a:moveTo>
                <a:lnTo>
                  <a:pt x="16028375" y="0"/>
                </a:lnTo>
                <a:lnTo>
                  <a:pt x="16028375" y="4577201"/>
                </a:lnTo>
                <a:lnTo>
                  <a:pt x="0" y="4577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228600" y="266700"/>
            <a:ext cx="2286762" cy="1016318"/>
          </a:xfrm>
          <a:custGeom>
            <a:avLst/>
            <a:gdLst/>
            <a:ahLst/>
            <a:cxnLst/>
            <a:rect l="l" t="t" r="r" b="b"/>
            <a:pathLst>
              <a:path w="2286762" h="1016318">
                <a:moveTo>
                  <a:pt x="0" y="0"/>
                </a:moveTo>
                <a:lnTo>
                  <a:pt x="2286762" y="0"/>
                </a:lnTo>
                <a:lnTo>
                  <a:pt x="2286762" y="1016318"/>
                </a:lnTo>
                <a:lnTo>
                  <a:pt x="0" y="1016318"/>
                </a:lnTo>
                <a:lnTo>
                  <a:pt x="0" y="0"/>
                </a:lnTo>
                <a:close/>
              </a:path>
            </a:pathLst>
          </a:custGeom>
          <a:blipFill>
            <a:blip r:embed="rId5"/>
            <a:stretch>
              <a:fillRect t="-168" b="-223"/>
            </a:stretch>
          </a:blipFill>
        </p:spPr>
      </p:sp>
      <p:sp>
        <p:nvSpPr>
          <p:cNvPr id="8" name="Freeform 8"/>
          <p:cNvSpPr/>
          <p:nvPr/>
        </p:nvSpPr>
        <p:spPr>
          <a:xfrm>
            <a:off x="2435933" y="774868"/>
            <a:ext cx="11163300" cy="7267575"/>
          </a:xfrm>
          <a:custGeom>
            <a:avLst/>
            <a:gdLst/>
            <a:ahLst/>
            <a:cxnLst/>
            <a:rect l="l" t="t" r="r" b="b"/>
            <a:pathLst>
              <a:path w="11163300" h="7267575">
                <a:moveTo>
                  <a:pt x="0" y="0"/>
                </a:moveTo>
                <a:lnTo>
                  <a:pt x="11163300" y="0"/>
                </a:lnTo>
                <a:lnTo>
                  <a:pt x="11163300" y="7267575"/>
                </a:lnTo>
                <a:lnTo>
                  <a:pt x="0" y="7267575"/>
                </a:lnTo>
                <a:lnTo>
                  <a:pt x="0" y="0"/>
                </a:lnTo>
                <a:close/>
              </a:path>
            </a:pathLst>
          </a:custGeom>
          <a:blipFill>
            <a:blip r:embed="rId6"/>
            <a:stretch>
              <a:fillRect/>
            </a:stretch>
          </a:blipFill>
        </p:spPr>
      </p:sp>
      <p:grpSp>
        <p:nvGrpSpPr>
          <p:cNvPr id="9" name="Group 9"/>
          <p:cNvGrpSpPr>
            <a:grpSpLocks noChangeAspect="1"/>
          </p:cNvGrpSpPr>
          <p:nvPr/>
        </p:nvGrpSpPr>
        <p:grpSpPr>
          <a:xfrm>
            <a:off x="-63503" y="-63503"/>
            <a:ext cx="11779568" cy="1518066"/>
            <a:chOff x="0" y="0"/>
            <a:chExt cx="11779568" cy="1518056"/>
          </a:xfrm>
        </p:grpSpPr>
        <p:sp>
          <p:nvSpPr>
            <p:cNvPr id="10" name="Freeform 10"/>
            <p:cNvSpPr/>
            <p:nvPr/>
          </p:nvSpPr>
          <p:spPr>
            <a:xfrm>
              <a:off x="63500" y="63500"/>
              <a:ext cx="7763891" cy="266700"/>
            </a:xfrm>
            <a:custGeom>
              <a:avLst/>
              <a:gdLst/>
              <a:ahLst/>
              <a:cxnLst/>
              <a:rect l="l" t="t" r="r" b="b"/>
              <a:pathLst>
                <a:path w="7763891" h="266700">
                  <a:moveTo>
                    <a:pt x="0" y="0"/>
                  </a:moveTo>
                  <a:lnTo>
                    <a:pt x="0" y="266700"/>
                  </a:lnTo>
                  <a:lnTo>
                    <a:pt x="7763891" y="266700"/>
                  </a:lnTo>
                  <a:lnTo>
                    <a:pt x="7763891" y="0"/>
                  </a:lnTo>
                  <a:close/>
                </a:path>
              </a:pathLst>
            </a:custGeom>
            <a:solidFill>
              <a:srgbClr val="000000">
                <a:alpha val="0"/>
              </a:srgbClr>
            </a:solidFill>
          </p:spPr>
        </p:sp>
        <p:sp>
          <p:nvSpPr>
            <p:cNvPr id="11" name="Freeform 11"/>
            <p:cNvSpPr/>
            <p:nvPr/>
          </p:nvSpPr>
          <p:spPr>
            <a:xfrm>
              <a:off x="3217164" y="63500"/>
              <a:ext cx="8498840" cy="1391031"/>
            </a:xfrm>
            <a:custGeom>
              <a:avLst/>
              <a:gdLst/>
              <a:ahLst/>
              <a:cxnLst/>
              <a:rect l="l" t="t" r="r" b="b"/>
              <a:pathLst>
                <a:path w="8498840" h="1391031">
                  <a:moveTo>
                    <a:pt x="0" y="0"/>
                  </a:moveTo>
                  <a:lnTo>
                    <a:pt x="0" y="1391031"/>
                  </a:lnTo>
                  <a:lnTo>
                    <a:pt x="8498840" y="1391031"/>
                  </a:lnTo>
                  <a:lnTo>
                    <a:pt x="8498840" y="0"/>
                  </a:lnTo>
                  <a:close/>
                </a:path>
              </a:pathLst>
            </a:custGeom>
            <a:solidFill>
              <a:srgbClr val="000000">
                <a:alpha val="0"/>
              </a:srgbClr>
            </a:solidFill>
          </p:spPr>
        </p:sp>
      </p:grpSp>
      <p:grpSp>
        <p:nvGrpSpPr>
          <p:cNvPr id="12" name="Group 12"/>
          <p:cNvGrpSpPr>
            <a:grpSpLocks noChangeAspect="1"/>
          </p:cNvGrpSpPr>
          <p:nvPr/>
        </p:nvGrpSpPr>
        <p:grpSpPr>
          <a:xfrm>
            <a:off x="-63503" y="5689740"/>
            <a:ext cx="16080267" cy="4660763"/>
            <a:chOff x="0" y="0"/>
            <a:chExt cx="16080270" cy="4660760"/>
          </a:xfrm>
        </p:grpSpPr>
        <p:sp>
          <p:nvSpPr>
            <p:cNvPr id="13" name="Freeform 13"/>
            <p:cNvSpPr/>
            <p:nvPr/>
          </p:nvSpPr>
          <p:spPr>
            <a:xfrm>
              <a:off x="14017879" y="63500"/>
              <a:ext cx="1998853" cy="1836293"/>
            </a:xfrm>
            <a:custGeom>
              <a:avLst/>
              <a:gdLst/>
              <a:ahLst/>
              <a:cxnLst/>
              <a:rect l="l" t="t" r="r" b="b"/>
              <a:pathLst>
                <a:path w="1998853" h="1836293">
                  <a:moveTo>
                    <a:pt x="0" y="1836293"/>
                  </a:moveTo>
                  <a:lnTo>
                    <a:pt x="1998853" y="1836293"/>
                  </a:lnTo>
                  <a:lnTo>
                    <a:pt x="1998853" y="0"/>
                  </a:lnTo>
                  <a:lnTo>
                    <a:pt x="0" y="0"/>
                  </a:lnTo>
                  <a:close/>
                </a:path>
              </a:pathLst>
            </a:custGeom>
            <a:solidFill>
              <a:srgbClr val="000000">
                <a:alpha val="0"/>
              </a:srgbClr>
            </a:solidFill>
          </p:spPr>
        </p:sp>
        <p:sp>
          <p:nvSpPr>
            <p:cNvPr id="14" name="Freeform 14"/>
            <p:cNvSpPr/>
            <p:nvPr/>
          </p:nvSpPr>
          <p:spPr>
            <a:xfrm>
              <a:off x="63500" y="816991"/>
              <a:ext cx="5476621" cy="3780282"/>
            </a:xfrm>
            <a:custGeom>
              <a:avLst/>
              <a:gdLst/>
              <a:ahLst/>
              <a:cxnLst/>
              <a:rect l="l" t="t" r="r" b="b"/>
              <a:pathLst>
                <a:path w="5476621" h="3780282">
                  <a:moveTo>
                    <a:pt x="0" y="0"/>
                  </a:moveTo>
                  <a:lnTo>
                    <a:pt x="0" y="3780282"/>
                  </a:lnTo>
                  <a:lnTo>
                    <a:pt x="5476621" y="3780282"/>
                  </a:lnTo>
                  <a:lnTo>
                    <a:pt x="5476621" y="0"/>
                  </a:lnTo>
                  <a:close/>
                </a:path>
              </a:pathLst>
            </a:custGeom>
            <a:solidFill>
              <a:srgbClr val="000000">
                <a:alpha val="0"/>
              </a:srgbClr>
            </a:solidFill>
          </p:spPr>
        </p:sp>
        <p:sp>
          <p:nvSpPr>
            <p:cNvPr id="15" name="Freeform 15"/>
            <p:cNvSpPr/>
            <p:nvPr/>
          </p:nvSpPr>
          <p:spPr>
            <a:xfrm>
              <a:off x="63500" y="3004693"/>
              <a:ext cx="498602" cy="812800"/>
            </a:xfrm>
            <a:custGeom>
              <a:avLst/>
              <a:gdLst/>
              <a:ahLst/>
              <a:cxnLst/>
              <a:rect l="l" t="t" r="r" b="b"/>
              <a:pathLst>
                <a:path w="498602" h="812800">
                  <a:moveTo>
                    <a:pt x="0" y="0"/>
                  </a:moveTo>
                  <a:lnTo>
                    <a:pt x="0" y="812800"/>
                  </a:lnTo>
                  <a:lnTo>
                    <a:pt x="498602" y="812800"/>
                  </a:lnTo>
                  <a:lnTo>
                    <a:pt x="498602" y="0"/>
                  </a:lnTo>
                  <a:close/>
                </a:path>
              </a:pathLst>
            </a:custGeom>
            <a:solidFill>
              <a:srgbClr val="000000">
                <a:alpha val="0"/>
              </a:srgbClr>
            </a:solidFill>
          </p:spPr>
        </p:sp>
        <p:sp>
          <p:nvSpPr>
            <p:cNvPr id="16" name="Freeform 16"/>
            <p:cNvSpPr/>
            <p:nvPr/>
          </p:nvSpPr>
          <p:spPr>
            <a:xfrm>
              <a:off x="12862687" y="1379093"/>
              <a:ext cx="2460499" cy="2253361"/>
            </a:xfrm>
            <a:custGeom>
              <a:avLst/>
              <a:gdLst/>
              <a:ahLst/>
              <a:cxnLst/>
              <a:rect l="l" t="t" r="r" b="b"/>
              <a:pathLst>
                <a:path w="2460499" h="2253361">
                  <a:moveTo>
                    <a:pt x="0" y="2253361"/>
                  </a:moveTo>
                  <a:lnTo>
                    <a:pt x="2460499" y="2253361"/>
                  </a:lnTo>
                  <a:lnTo>
                    <a:pt x="2460499" y="0"/>
                  </a:lnTo>
                  <a:lnTo>
                    <a:pt x="0" y="0"/>
                  </a:lnTo>
                  <a:close/>
                </a:path>
              </a:pathLst>
            </a:custGeom>
            <a:solidFill>
              <a:srgbClr val="000000">
                <a:alpha val="0"/>
              </a:srgbClr>
            </a:solidFill>
          </p:spPr>
        </p:sp>
        <p:sp>
          <p:nvSpPr>
            <p:cNvPr id="17" name="Freeform 17"/>
            <p:cNvSpPr/>
            <p:nvPr/>
          </p:nvSpPr>
          <p:spPr>
            <a:xfrm>
              <a:off x="63500" y="2296541"/>
              <a:ext cx="9871964" cy="2300732"/>
            </a:xfrm>
            <a:custGeom>
              <a:avLst/>
              <a:gdLst/>
              <a:ahLst/>
              <a:cxnLst/>
              <a:rect l="l" t="t" r="r" b="b"/>
              <a:pathLst>
                <a:path w="9871964" h="2300732">
                  <a:moveTo>
                    <a:pt x="0" y="0"/>
                  </a:moveTo>
                  <a:lnTo>
                    <a:pt x="0" y="2300732"/>
                  </a:lnTo>
                  <a:lnTo>
                    <a:pt x="9871964" y="2300732"/>
                  </a:lnTo>
                  <a:lnTo>
                    <a:pt x="9871964" y="0"/>
                  </a:lnTo>
                  <a:close/>
                </a:path>
              </a:pathLst>
            </a:custGeom>
            <a:solidFill>
              <a:srgbClr val="000000">
                <a:alpha val="0"/>
              </a:srgbClr>
            </a:solidFill>
          </p:spPr>
        </p:sp>
        <p:sp>
          <p:nvSpPr>
            <p:cNvPr id="18" name="Freeform 18"/>
            <p:cNvSpPr/>
            <p:nvPr/>
          </p:nvSpPr>
          <p:spPr>
            <a:xfrm>
              <a:off x="4046347" y="3691382"/>
              <a:ext cx="3759708" cy="905891"/>
            </a:xfrm>
            <a:custGeom>
              <a:avLst/>
              <a:gdLst/>
              <a:ahLst/>
              <a:cxnLst/>
              <a:rect l="l" t="t" r="r" b="b"/>
              <a:pathLst>
                <a:path w="3759708" h="905891">
                  <a:moveTo>
                    <a:pt x="0" y="0"/>
                  </a:moveTo>
                  <a:lnTo>
                    <a:pt x="0" y="905891"/>
                  </a:lnTo>
                  <a:lnTo>
                    <a:pt x="3759708" y="905891"/>
                  </a:lnTo>
                  <a:lnTo>
                    <a:pt x="3759708" y="0"/>
                  </a:lnTo>
                  <a:close/>
                </a:path>
              </a:pathLst>
            </a:custGeom>
            <a:solidFill>
              <a:srgbClr val="000000">
                <a:alpha val="0"/>
              </a:srgbClr>
            </a:solidFill>
          </p:spPr>
        </p:sp>
        <p:sp>
          <p:nvSpPr>
            <p:cNvPr id="19" name="Freeform 19"/>
            <p:cNvSpPr/>
            <p:nvPr/>
          </p:nvSpPr>
          <p:spPr>
            <a:xfrm>
              <a:off x="63500" y="3910584"/>
              <a:ext cx="13453618" cy="686689"/>
            </a:xfrm>
            <a:custGeom>
              <a:avLst/>
              <a:gdLst/>
              <a:ahLst/>
              <a:cxnLst/>
              <a:rect l="l" t="t" r="r" b="b"/>
              <a:pathLst>
                <a:path w="13453618" h="686689">
                  <a:moveTo>
                    <a:pt x="0" y="0"/>
                  </a:moveTo>
                  <a:lnTo>
                    <a:pt x="0" y="686689"/>
                  </a:lnTo>
                  <a:lnTo>
                    <a:pt x="13453618" y="686689"/>
                  </a:lnTo>
                  <a:lnTo>
                    <a:pt x="13453618" y="0"/>
                  </a:lnTo>
                  <a:close/>
                </a:path>
              </a:pathLst>
            </a:custGeom>
            <a:solidFill>
              <a:srgbClr val="000000">
                <a:alpha val="0"/>
              </a:srgbClr>
            </a:solidFill>
          </p:spPr>
        </p:sp>
        <p:sp>
          <p:nvSpPr>
            <p:cNvPr id="20" name="Freeform 20"/>
            <p:cNvSpPr/>
            <p:nvPr/>
          </p:nvSpPr>
          <p:spPr>
            <a:xfrm>
              <a:off x="1199007" y="4194175"/>
              <a:ext cx="274320" cy="274320"/>
            </a:xfrm>
            <a:custGeom>
              <a:avLst/>
              <a:gdLst/>
              <a:ahLst/>
              <a:cxnLst/>
              <a:rect l="l" t="t" r="r" b="b"/>
              <a:pathLst>
                <a:path w="274320" h="274320">
                  <a:moveTo>
                    <a:pt x="0" y="274320"/>
                  </a:moveTo>
                  <a:lnTo>
                    <a:pt x="274320" y="274320"/>
                  </a:lnTo>
                  <a:lnTo>
                    <a:pt x="274320" y="0"/>
                  </a:lnTo>
                  <a:lnTo>
                    <a:pt x="0" y="0"/>
                  </a:lnTo>
                  <a:close/>
                </a:path>
              </a:pathLst>
            </a:custGeom>
            <a:solidFill>
              <a:srgbClr val="000000">
                <a:alpha val="0"/>
              </a:srgbClr>
            </a:solidFill>
          </p:spPr>
        </p:sp>
        <p:sp>
          <p:nvSpPr>
            <p:cNvPr id="21" name="Freeform 21"/>
            <p:cNvSpPr/>
            <p:nvPr/>
          </p:nvSpPr>
          <p:spPr>
            <a:xfrm>
              <a:off x="3017393" y="4194175"/>
              <a:ext cx="303149" cy="303149"/>
            </a:xfrm>
            <a:custGeom>
              <a:avLst/>
              <a:gdLst/>
              <a:ahLst/>
              <a:cxnLst/>
              <a:rect l="l" t="t" r="r" b="b"/>
              <a:pathLst>
                <a:path w="303149" h="303149">
                  <a:moveTo>
                    <a:pt x="0" y="303149"/>
                  </a:moveTo>
                  <a:lnTo>
                    <a:pt x="303149" y="303149"/>
                  </a:lnTo>
                  <a:lnTo>
                    <a:pt x="303149" y="0"/>
                  </a:lnTo>
                  <a:lnTo>
                    <a:pt x="0" y="0"/>
                  </a:lnTo>
                  <a:close/>
                </a:path>
              </a:pathLst>
            </a:custGeom>
            <a:solidFill>
              <a:srgbClr val="000000">
                <a:alpha val="0"/>
              </a:srgbClr>
            </a:solidFill>
          </p:spPr>
        </p:sp>
        <p:sp>
          <p:nvSpPr>
            <p:cNvPr id="22" name="Freeform 22"/>
            <p:cNvSpPr/>
            <p:nvPr/>
          </p:nvSpPr>
          <p:spPr>
            <a:xfrm>
              <a:off x="4682617" y="4209923"/>
              <a:ext cx="287401" cy="287401"/>
            </a:xfrm>
            <a:custGeom>
              <a:avLst/>
              <a:gdLst/>
              <a:ahLst/>
              <a:cxnLst/>
              <a:rect l="l" t="t" r="r" b="b"/>
              <a:pathLst>
                <a:path w="287401" h="287401">
                  <a:moveTo>
                    <a:pt x="0" y="287401"/>
                  </a:moveTo>
                  <a:lnTo>
                    <a:pt x="287401" y="287401"/>
                  </a:lnTo>
                  <a:lnTo>
                    <a:pt x="287401" y="0"/>
                  </a:lnTo>
                  <a:lnTo>
                    <a:pt x="0" y="0"/>
                  </a:lnTo>
                  <a:close/>
                </a:path>
              </a:pathLst>
            </a:custGeom>
            <a:solidFill>
              <a:srgbClr val="000000">
                <a:alpha val="0"/>
              </a:srgbClr>
            </a:solidFill>
          </p:spPr>
        </p:sp>
        <p:sp>
          <p:nvSpPr>
            <p:cNvPr id="23" name="Freeform 23"/>
            <p:cNvSpPr/>
            <p:nvPr/>
          </p:nvSpPr>
          <p:spPr>
            <a:xfrm>
              <a:off x="4748657" y="4279519"/>
              <a:ext cx="155448" cy="154559"/>
            </a:xfrm>
            <a:custGeom>
              <a:avLst/>
              <a:gdLst/>
              <a:ahLst/>
              <a:cxnLst/>
              <a:rect l="l" t="t" r="r" b="b"/>
              <a:pathLst>
                <a:path w="155448" h="154559">
                  <a:moveTo>
                    <a:pt x="0" y="154559"/>
                  </a:moveTo>
                  <a:lnTo>
                    <a:pt x="155448" y="154559"/>
                  </a:lnTo>
                  <a:lnTo>
                    <a:pt x="155448" y="0"/>
                  </a:lnTo>
                  <a:lnTo>
                    <a:pt x="0" y="0"/>
                  </a:lnTo>
                  <a:close/>
                </a:path>
              </a:pathLst>
            </a:custGeom>
            <a:solidFill>
              <a:srgbClr val="000000">
                <a:alpha val="0"/>
              </a:srgbClr>
            </a:solidFill>
          </p:spPr>
        </p:sp>
        <p:sp>
          <p:nvSpPr>
            <p:cNvPr id="24" name="Freeform 24"/>
            <p:cNvSpPr/>
            <p:nvPr/>
          </p:nvSpPr>
          <p:spPr>
            <a:xfrm>
              <a:off x="6020562" y="4194175"/>
              <a:ext cx="287401" cy="287528"/>
            </a:xfrm>
            <a:custGeom>
              <a:avLst/>
              <a:gdLst/>
              <a:ahLst/>
              <a:cxnLst/>
              <a:rect l="l" t="t" r="r" b="b"/>
              <a:pathLst>
                <a:path w="287401" h="287528">
                  <a:moveTo>
                    <a:pt x="0" y="287528"/>
                  </a:moveTo>
                  <a:lnTo>
                    <a:pt x="287401" y="287528"/>
                  </a:lnTo>
                  <a:lnTo>
                    <a:pt x="287401" y="0"/>
                  </a:lnTo>
                  <a:lnTo>
                    <a:pt x="0" y="0"/>
                  </a:lnTo>
                  <a:close/>
                </a:path>
              </a:pathLst>
            </a:custGeom>
            <a:solidFill>
              <a:srgbClr val="000000">
                <a:alpha val="0"/>
              </a:srgbClr>
            </a:solidFill>
          </p:spPr>
        </p:sp>
        <p:sp>
          <p:nvSpPr>
            <p:cNvPr id="25" name="Freeform 25"/>
            <p:cNvSpPr/>
            <p:nvPr/>
          </p:nvSpPr>
          <p:spPr>
            <a:xfrm>
              <a:off x="6114669" y="4243070"/>
              <a:ext cx="99187" cy="210058"/>
            </a:xfrm>
            <a:custGeom>
              <a:avLst/>
              <a:gdLst/>
              <a:ahLst/>
              <a:cxnLst/>
              <a:rect l="l" t="t" r="r" b="b"/>
              <a:pathLst>
                <a:path w="99187" h="210058">
                  <a:moveTo>
                    <a:pt x="0" y="210058"/>
                  </a:moveTo>
                  <a:lnTo>
                    <a:pt x="99187" y="210058"/>
                  </a:lnTo>
                  <a:lnTo>
                    <a:pt x="99187" y="0"/>
                  </a:lnTo>
                  <a:lnTo>
                    <a:pt x="0" y="0"/>
                  </a:lnTo>
                  <a:close/>
                </a:path>
              </a:pathLst>
            </a:custGeom>
            <a:solidFill>
              <a:srgbClr val="000000">
                <a:alpha val="0"/>
              </a:srgbClr>
            </a:solidFill>
          </p:spPr>
        </p:sp>
        <p:sp>
          <p:nvSpPr>
            <p:cNvPr id="26" name="Freeform 26"/>
            <p:cNvSpPr/>
            <p:nvPr/>
          </p:nvSpPr>
          <p:spPr>
            <a:xfrm>
              <a:off x="7917688" y="4198874"/>
              <a:ext cx="298450" cy="298450"/>
            </a:xfrm>
            <a:custGeom>
              <a:avLst/>
              <a:gdLst/>
              <a:ahLst/>
              <a:cxnLst/>
              <a:rect l="l" t="t" r="r" b="b"/>
              <a:pathLst>
                <a:path w="298450" h="298450">
                  <a:moveTo>
                    <a:pt x="0" y="298450"/>
                  </a:moveTo>
                  <a:lnTo>
                    <a:pt x="298450" y="298450"/>
                  </a:lnTo>
                  <a:lnTo>
                    <a:pt x="298450" y="0"/>
                  </a:lnTo>
                  <a:lnTo>
                    <a:pt x="0" y="0"/>
                  </a:lnTo>
                  <a:close/>
                </a:path>
              </a:pathLst>
            </a:custGeom>
            <a:solidFill>
              <a:srgbClr val="000000">
                <a:alpha val="0"/>
              </a:srgbClr>
            </a:solidFill>
          </p:spPr>
        </p:sp>
        <p:sp>
          <p:nvSpPr>
            <p:cNvPr id="27" name="Freeform 27"/>
            <p:cNvSpPr/>
            <p:nvPr/>
          </p:nvSpPr>
          <p:spPr>
            <a:xfrm>
              <a:off x="11654155" y="4434078"/>
              <a:ext cx="1351026" cy="163195"/>
            </a:xfrm>
            <a:custGeom>
              <a:avLst/>
              <a:gdLst/>
              <a:ahLst/>
              <a:cxnLst/>
              <a:rect l="l" t="t" r="r" b="b"/>
              <a:pathLst>
                <a:path w="1351026" h="163195">
                  <a:moveTo>
                    <a:pt x="0" y="0"/>
                  </a:moveTo>
                  <a:lnTo>
                    <a:pt x="0" y="163195"/>
                  </a:lnTo>
                  <a:lnTo>
                    <a:pt x="1351026" y="163195"/>
                  </a:lnTo>
                  <a:lnTo>
                    <a:pt x="1351026" y="0"/>
                  </a:lnTo>
                  <a:close/>
                </a:path>
              </a:pathLst>
            </a:custGeom>
            <a:solidFill>
              <a:srgbClr val="000000">
                <a:alpha val="0"/>
              </a:srgbClr>
            </a:solidFill>
          </p:spPr>
        </p:sp>
      </p:grpSp>
      <p:sp>
        <p:nvSpPr>
          <p:cNvPr id="28" name="TextBox 28"/>
          <p:cNvSpPr txBox="1"/>
          <p:nvPr/>
        </p:nvSpPr>
        <p:spPr>
          <a:xfrm>
            <a:off x="1486157" y="9877758"/>
            <a:ext cx="1159945"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www.lan.go.id</a:t>
            </a:r>
          </a:p>
        </p:txBody>
      </p:sp>
      <p:sp>
        <p:nvSpPr>
          <p:cNvPr id="29" name="TextBox 29"/>
          <p:cNvSpPr txBox="1"/>
          <p:nvPr/>
        </p:nvSpPr>
        <p:spPr>
          <a:xfrm>
            <a:off x="3333226" y="9892160"/>
            <a:ext cx="976951"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humas_lan</a:t>
            </a:r>
          </a:p>
        </p:txBody>
      </p:sp>
      <p:sp>
        <p:nvSpPr>
          <p:cNvPr id="30" name="TextBox 30"/>
          <p:cNvSpPr txBox="1"/>
          <p:nvPr/>
        </p:nvSpPr>
        <p:spPr>
          <a:xfrm>
            <a:off x="4998406" y="9892160"/>
            <a:ext cx="571719"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LAN_RI</a:t>
            </a:r>
          </a:p>
        </p:txBody>
      </p:sp>
      <p:sp>
        <p:nvSpPr>
          <p:cNvPr id="31" name="TextBox 31"/>
          <p:cNvSpPr txBox="1"/>
          <p:nvPr/>
        </p:nvSpPr>
        <p:spPr>
          <a:xfrm>
            <a:off x="6330220" y="9892160"/>
            <a:ext cx="1137552"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Humas LAN RI</a:t>
            </a:r>
          </a:p>
        </p:txBody>
      </p:sp>
      <p:sp>
        <p:nvSpPr>
          <p:cNvPr id="32" name="TextBox 32"/>
          <p:cNvSpPr txBox="1"/>
          <p:nvPr/>
        </p:nvSpPr>
        <p:spPr>
          <a:xfrm>
            <a:off x="8224914" y="9892160"/>
            <a:ext cx="2568873"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Lembaga Administrasi Negara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a:grpSpLocks noChangeAspect="1"/>
          </p:cNvGrpSpPr>
          <p:nvPr/>
        </p:nvGrpSpPr>
        <p:grpSpPr>
          <a:xfrm>
            <a:off x="-63503" y="-63503"/>
            <a:ext cx="11766556" cy="1518380"/>
            <a:chOff x="0" y="0"/>
            <a:chExt cx="11766550" cy="1518387"/>
          </a:xfrm>
        </p:grpSpPr>
        <p:sp>
          <p:nvSpPr>
            <p:cNvPr id="4" name="Freeform 4"/>
            <p:cNvSpPr/>
            <p:nvPr/>
          </p:nvSpPr>
          <p:spPr>
            <a:xfrm>
              <a:off x="3895471" y="63500"/>
              <a:ext cx="7139686" cy="1391285"/>
            </a:xfrm>
            <a:custGeom>
              <a:avLst/>
              <a:gdLst/>
              <a:ahLst/>
              <a:cxnLst/>
              <a:rect l="l" t="t" r="r" b="b"/>
              <a:pathLst>
                <a:path w="7139686" h="1391285">
                  <a:moveTo>
                    <a:pt x="0" y="0"/>
                  </a:moveTo>
                  <a:lnTo>
                    <a:pt x="962787" y="1298321"/>
                  </a:lnTo>
                  <a:cubicBezTo>
                    <a:pt x="1004316" y="1354201"/>
                    <a:pt x="1068705" y="1388237"/>
                    <a:pt x="1137793" y="1391285"/>
                  </a:cubicBezTo>
                  <a:lnTo>
                    <a:pt x="6001893" y="1391285"/>
                  </a:lnTo>
                  <a:cubicBezTo>
                    <a:pt x="6071108" y="1388237"/>
                    <a:pt x="6135497" y="1354201"/>
                    <a:pt x="6176899" y="1298321"/>
                  </a:cubicBezTo>
                  <a:lnTo>
                    <a:pt x="7139686" y="0"/>
                  </a:lnTo>
                  <a:close/>
                </a:path>
              </a:pathLst>
            </a:custGeom>
            <a:solidFill>
              <a:srgbClr val="243B55">
                <a:alpha val="0"/>
              </a:srgbClr>
            </a:solidFill>
          </p:spPr>
        </p:sp>
        <p:sp>
          <p:nvSpPr>
            <p:cNvPr id="5" name="Freeform 5"/>
            <p:cNvSpPr/>
            <p:nvPr/>
          </p:nvSpPr>
          <p:spPr>
            <a:xfrm>
              <a:off x="63500" y="63500"/>
              <a:ext cx="6634353" cy="268859"/>
            </a:xfrm>
            <a:custGeom>
              <a:avLst/>
              <a:gdLst/>
              <a:ahLst/>
              <a:cxnLst/>
              <a:rect l="l" t="t" r="r" b="b"/>
              <a:pathLst>
                <a:path w="6634353" h="268859">
                  <a:moveTo>
                    <a:pt x="0" y="0"/>
                  </a:moveTo>
                  <a:lnTo>
                    <a:pt x="0" y="268859"/>
                  </a:lnTo>
                  <a:lnTo>
                    <a:pt x="6338316" y="268859"/>
                  </a:lnTo>
                  <a:cubicBezTo>
                    <a:pt x="6432042" y="257683"/>
                    <a:pt x="6516243" y="203200"/>
                    <a:pt x="6564376" y="120396"/>
                  </a:cubicBezTo>
                  <a:lnTo>
                    <a:pt x="6634353" y="0"/>
                  </a:lnTo>
                  <a:close/>
                </a:path>
              </a:pathLst>
            </a:custGeom>
            <a:solidFill>
              <a:srgbClr val="3781C8"/>
            </a:solidFill>
          </p:spPr>
        </p:sp>
      </p:grpSp>
      <p:sp>
        <p:nvSpPr>
          <p:cNvPr id="6" name="Freeform 6"/>
          <p:cNvSpPr/>
          <p:nvPr/>
        </p:nvSpPr>
        <p:spPr>
          <a:xfrm>
            <a:off x="-63503" y="5776341"/>
            <a:ext cx="16028375" cy="4577201"/>
          </a:xfrm>
          <a:custGeom>
            <a:avLst/>
            <a:gdLst/>
            <a:ahLst/>
            <a:cxnLst/>
            <a:rect l="l" t="t" r="r" b="b"/>
            <a:pathLst>
              <a:path w="16028375" h="4577201">
                <a:moveTo>
                  <a:pt x="0" y="0"/>
                </a:moveTo>
                <a:lnTo>
                  <a:pt x="16028375" y="0"/>
                </a:lnTo>
                <a:lnTo>
                  <a:pt x="16028375" y="4577201"/>
                </a:lnTo>
                <a:lnTo>
                  <a:pt x="0" y="4577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228600" y="266700"/>
            <a:ext cx="2286762" cy="1016318"/>
          </a:xfrm>
          <a:custGeom>
            <a:avLst/>
            <a:gdLst/>
            <a:ahLst/>
            <a:cxnLst/>
            <a:rect l="l" t="t" r="r" b="b"/>
            <a:pathLst>
              <a:path w="2286762" h="1016318">
                <a:moveTo>
                  <a:pt x="0" y="0"/>
                </a:moveTo>
                <a:lnTo>
                  <a:pt x="2286762" y="0"/>
                </a:lnTo>
                <a:lnTo>
                  <a:pt x="2286762" y="1016318"/>
                </a:lnTo>
                <a:lnTo>
                  <a:pt x="0" y="1016318"/>
                </a:lnTo>
                <a:lnTo>
                  <a:pt x="0" y="0"/>
                </a:lnTo>
                <a:close/>
              </a:path>
            </a:pathLst>
          </a:custGeom>
          <a:blipFill>
            <a:blip r:embed="rId5"/>
            <a:stretch>
              <a:fillRect t="-168" b="-223"/>
            </a:stretch>
          </a:blipFill>
        </p:spPr>
      </p:sp>
      <p:sp>
        <p:nvSpPr>
          <p:cNvPr id="8" name="Freeform 8"/>
          <p:cNvSpPr/>
          <p:nvPr/>
        </p:nvSpPr>
        <p:spPr>
          <a:xfrm>
            <a:off x="260775" y="1028700"/>
            <a:ext cx="9124950" cy="7124700"/>
          </a:xfrm>
          <a:custGeom>
            <a:avLst/>
            <a:gdLst/>
            <a:ahLst/>
            <a:cxnLst/>
            <a:rect l="l" t="t" r="r" b="b"/>
            <a:pathLst>
              <a:path w="9124950" h="7124700">
                <a:moveTo>
                  <a:pt x="0" y="0"/>
                </a:moveTo>
                <a:lnTo>
                  <a:pt x="9124950" y="0"/>
                </a:lnTo>
                <a:lnTo>
                  <a:pt x="9124950" y="7124700"/>
                </a:lnTo>
                <a:lnTo>
                  <a:pt x="0" y="7124700"/>
                </a:lnTo>
                <a:lnTo>
                  <a:pt x="0" y="0"/>
                </a:lnTo>
                <a:close/>
              </a:path>
            </a:pathLst>
          </a:custGeom>
          <a:blipFill>
            <a:blip r:embed="rId6"/>
            <a:stretch>
              <a:fillRect/>
            </a:stretch>
          </a:blipFill>
        </p:spPr>
      </p:sp>
      <p:sp>
        <p:nvSpPr>
          <p:cNvPr id="9" name="Freeform 9"/>
          <p:cNvSpPr/>
          <p:nvPr/>
        </p:nvSpPr>
        <p:spPr>
          <a:xfrm>
            <a:off x="8540610" y="1316507"/>
            <a:ext cx="8705850" cy="6877050"/>
          </a:xfrm>
          <a:custGeom>
            <a:avLst/>
            <a:gdLst/>
            <a:ahLst/>
            <a:cxnLst/>
            <a:rect l="l" t="t" r="r" b="b"/>
            <a:pathLst>
              <a:path w="8705850" h="6877050">
                <a:moveTo>
                  <a:pt x="0" y="0"/>
                </a:moveTo>
                <a:lnTo>
                  <a:pt x="8705850" y="0"/>
                </a:lnTo>
                <a:lnTo>
                  <a:pt x="8705850" y="6877050"/>
                </a:lnTo>
                <a:lnTo>
                  <a:pt x="0" y="6877050"/>
                </a:lnTo>
                <a:lnTo>
                  <a:pt x="0" y="0"/>
                </a:lnTo>
                <a:close/>
              </a:path>
            </a:pathLst>
          </a:custGeom>
          <a:blipFill>
            <a:blip r:embed="rId7"/>
            <a:stretch>
              <a:fillRect/>
            </a:stretch>
          </a:blipFill>
        </p:spPr>
      </p:sp>
      <p:grpSp>
        <p:nvGrpSpPr>
          <p:cNvPr id="10" name="Group 10"/>
          <p:cNvGrpSpPr>
            <a:grpSpLocks noChangeAspect="1"/>
          </p:cNvGrpSpPr>
          <p:nvPr/>
        </p:nvGrpSpPr>
        <p:grpSpPr>
          <a:xfrm>
            <a:off x="-63503" y="-63503"/>
            <a:ext cx="11779568" cy="1518066"/>
            <a:chOff x="0" y="0"/>
            <a:chExt cx="11779568" cy="1518056"/>
          </a:xfrm>
        </p:grpSpPr>
        <p:sp>
          <p:nvSpPr>
            <p:cNvPr id="11" name="Freeform 11"/>
            <p:cNvSpPr/>
            <p:nvPr/>
          </p:nvSpPr>
          <p:spPr>
            <a:xfrm>
              <a:off x="63500" y="63500"/>
              <a:ext cx="7763891" cy="266700"/>
            </a:xfrm>
            <a:custGeom>
              <a:avLst/>
              <a:gdLst/>
              <a:ahLst/>
              <a:cxnLst/>
              <a:rect l="l" t="t" r="r" b="b"/>
              <a:pathLst>
                <a:path w="7763891" h="266700">
                  <a:moveTo>
                    <a:pt x="0" y="0"/>
                  </a:moveTo>
                  <a:lnTo>
                    <a:pt x="0" y="266700"/>
                  </a:lnTo>
                  <a:lnTo>
                    <a:pt x="7763891" y="266700"/>
                  </a:lnTo>
                  <a:lnTo>
                    <a:pt x="7763891" y="0"/>
                  </a:lnTo>
                  <a:close/>
                </a:path>
              </a:pathLst>
            </a:custGeom>
            <a:solidFill>
              <a:srgbClr val="000000">
                <a:alpha val="0"/>
              </a:srgbClr>
            </a:solidFill>
          </p:spPr>
        </p:sp>
        <p:sp>
          <p:nvSpPr>
            <p:cNvPr id="12" name="Freeform 12"/>
            <p:cNvSpPr/>
            <p:nvPr/>
          </p:nvSpPr>
          <p:spPr>
            <a:xfrm>
              <a:off x="3217164" y="63500"/>
              <a:ext cx="8498840" cy="1391031"/>
            </a:xfrm>
            <a:custGeom>
              <a:avLst/>
              <a:gdLst/>
              <a:ahLst/>
              <a:cxnLst/>
              <a:rect l="l" t="t" r="r" b="b"/>
              <a:pathLst>
                <a:path w="8498840" h="1391031">
                  <a:moveTo>
                    <a:pt x="0" y="0"/>
                  </a:moveTo>
                  <a:lnTo>
                    <a:pt x="0" y="1391031"/>
                  </a:lnTo>
                  <a:lnTo>
                    <a:pt x="8498840" y="1391031"/>
                  </a:lnTo>
                  <a:lnTo>
                    <a:pt x="8498840" y="0"/>
                  </a:lnTo>
                  <a:close/>
                </a:path>
              </a:pathLst>
            </a:custGeom>
            <a:solidFill>
              <a:srgbClr val="000000">
                <a:alpha val="0"/>
              </a:srgbClr>
            </a:solidFill>
          </p:spPr>
        </p:sp>
      </p:grpSp>
      <p:grpSp>
        <p:nvGrpSpPr>
          <p:cNvPr id="13" name="Group 13"/>
          <p:cNvGrpSpPr>
            <a:grpSpLocks noChangeAspect="1"/>
          </p:cNvGrpSpPr>
          <p:nvPr/>
        </p:nvGrpSpPr>
        <p:grpSpPr>
          <a:xfrm>
            <a:off x="-63503" y="5689740"/>
            <a:ext cx="16080267" cy="4660763"/>
            <a:chOff x="0" y="0"/>
            <a:chExt cx="16080270" cy="4660760"/>
          </a:xfrm>
        </p:grpSpPr>
        <p:sp>
          <p:nvSpPr>
            <p:cNvPr id="14" name="Freeform 14"/>
            <p:cNvSpPr/>
            <p:nvPr/>
          </p:nvSpPr>
          <p:spPr>
            <a:xfrm>
              <a:off x="14017879" y="63500"/>
              <a:ext cx="1998853" cy="1836293"/>
            </a:xfrm>
            <a:custGeom>
              <a:avLst/>
              <a:gdLst/>
              <a:ahLst/>
              <a:cxnLst/>
              <a:rect l="l" t="t" r="r" b="b"/>
              <a:pathLst>
                <a:path w="1998853" h="1836293">
                  <a:moveTo>
                    <a:pt x="0" y="1836293"/>
                  </a:moveTo>
                  <a:lnTo>
                    <a:pt x="1998853" y="1836293"/>
                  </a:lnTo>
                  <a:lnTo>
                    <a:pt x="1998853" y="0"/>
                  </a:lnTo>
                  <a:lnTo>
                    <a:pt x="0" y="0"/>
                  </a:lnTo>
                  <a:close/>
                </a:path>
              </a:pathLst>
            </a:custGeom>
            <a:solidFill>
              <a:srgbClr val="000000">
                <a:alpha val="0"/>
              </a:srgbClr>
            </a:solidFill>
          </p:spPr>
        </p:sp>
        <p:sp>
          <p:nvSpPr>
            <p:cNvPr id="15" name="Freeform 15"/>
            <p:cNvSpPr/>
            <p:nvPr/>
          </p:nvSpPr>
          <p:spPr>
            <a:xfrm>
              <a:off x="63500" y="816991"/>
              <a:ext cx="5476621" cy="3780282"/>
            </a:xfrm>
            <a:custGeom>
              <a:avLst/>
              <a:gdLst/>
              <a:ahLst/>
              <a:cxnLst/>
              <a:rect l="l" t="t" r="r" b="b"/>
              <a:pathLst>
                <a:path w="5476621" h="3780282">
                  <a:moveTo>
                    <a:pt x="0" y="0"/>
                  </a:moveTo>
                  <a:lnTo>
                    <a:pt x="0" y="3780282"/>
                  </a:lnTo>
                  <a:lnTo>
                    <a:pt x="5476621" y="3780282"/>
                  </a:lnTo>
                  <a:lnTo>
                    <a:pt x="5476621" y="0"/>
                  </a:lnTo>
                  <a:close/>
                </a:path>
              </a:pathLst>
            </a:custGeom>
            <a:solidFill>
              <a:srgbClr val="000000">
                <a:alpha val="0"/>
              </a:srgbClr>
            </a:solidFill>
          </p:spPr>
        </p:sp>
        <p:sp>
          <p:nvSpPr>
            <p:cNvPr id="16" name="Freeform 16"/>
            <p:cNvSpPr/>
            <p:nvPr/>
          </p:nvSpPr>
          <p:spPr>
            <a:xfrm>
              <a:off x="63500" y="3004693"/>
              <a:ext cx="498602" cy="812800"/>
            </a:xfrm>
            <a:custGeom>
              <a:avLst/>
              <a:gdLst/>
              <a:ahLst/>
              <a:cxnLst/>
              <a:rect l="l" t="t" r="r" b="b"/>
              <a:pathLst>
                <a:path w="498602" h="812800">
                  <a:moveTo>
                    <a:pt x="0" y="0"/>
                  </a:moveTo>
                  <a:lnTo>
                    <a:pt x="0" y="812800"/>
                  </a:lnTo>
                  <a:lnTo>
                    <a:pt x="498602" y="812800"/>
                  </a:lnTo>
                  <a:lnTo>
                    <a:pt x="498602" y="0"/>
                  </a:lnTo>
                  <a:close/>
                </a:path>
              </a:pathLst>
            </a:custGeom>
            <a:solidFill>
              <a:srgbClr val="000000">
                <a:alpha val="0"/>
              </a:srgbClr>
            </a:solidFill>
          </p:spPr>
        </p:sp>
        <p:sp>
          <p:nvSpPr>
            <p:cNvPr id="17" name="Freeform 17"/>
            <p:cNvSpPr/>
            <p:nvPr/>
          </p:nvSpPr>
          <p:spPr>
            <a:xfrm>
              <a:off x="12862687" y="1379093"/>
              <a:ext cx="2460499" cy="2253361"/>
            </a:xfrm>
            <a:custGeom>
              <a:avLst/>
              <a:gdLst/>
              <a:ahLst/>
              <a:cxnLst/>
              <a:rect l="l" t="t" r="r" b="b"/>
              <a:pathLst>
                <a:path w="2460499" h="2253361">
                  <a:moveTo>
                    <a:pt x="0" y="2253361"/>
                  </a:moveTo>
                  <a:lnTo>
                    <a:pt x="2460499" y="2253361"/>
                  </a:lnTo>
                  <a:lnTo>
                    <a:pt x="2460499" y="0"/>
                  </a:lnTo>
                  <a:lnTo>
                    <a:pt x="0" y="0"/>
                  </a:lnTo>
                  <a:close/>
                </a:path>
              </a:pathLst>
            </a:custGeom>
            <a:solidFill>
              <a:srgbClr val="000000">
                <a:alpha val="0"/>
              </a:srgbClr>
            </a:solidFill>
          </p:spPr>
        </p:sp>
        <p:sp>
          <p:nvSpPr>
            <p:cNvPr id="18" name="Freeform 18"/>
            <p:cNvSpPr/>
            <p:nvPr/>
          </p:nvSpPr>
          <p:spPr>
            <a:xfrm>
              <a:off x="63500" y="2296541"/>
              <a:ext cx="9871964" cy="2300732"/>
            </a:xfrm>
            <a:custGeom>
              <a:avLst/>
              <a:gdLst/>
              <a:ahLst/>
              <a:cxnLst/>
              <a:rect l="l" t="t" r="r" b="b"/>
              <a:pathLst>
                <a:path w="9871964" h="2300732">
                  <a:moveTo>
                    <a:pt x="0" y="0"/>
                  </a:moveTo>
                  <a:lnTo>
                    <a:pt x="0" y="2300732"/>
                  </a:lnTo>
                  <a:lnTo>
                    <a:pt x="9871964" y="2300732"/>
                  </a:lnTo>
                  <a:lnTo>
                    <a:pt x="9871964" y="0"/>
                  </a:lnTo>
                  <a:close/>
                </a:path>
              </a:pathLst>
            </a:custGeom>
            <a:solidFill>
              <a:srgbClr val="000000">
                <a:alpha val="0"/>
              </a:srgbClr>
            </a:solidFill>
          </p:spPr>
        </p:sp>
        <p:sp>
          <p:nvSpPr>
            <p:cNvPr id="19" name="Freeform 19"/>
            <p:cNvSpPr/>
            <p:nvPr/>
          </p:nvSpPr>
          <p:spPr>
            <a:xfrm>
              <a:off x="4046347" y="3691382"/>
              <a:ext cx="3759708" cy="905891"/>
            </a:xfrm>
            <a:custGeom>
              <a:avLst/>
              <a:gdLst/>
              <a:ahLst/>
              <a:cxnLst/>
              <a:rect l="l" t="t" r="r" b="b"/>
              <a:pathLst>
                <a:path w="3759708" h="905891">
                  <a:moveTo>
                    <a:pt x="0" y="0"/>
                  </a:moveTo>
                  <a:lnTo>
                    <a:pt x="0" y="905891"/>
                  </a:lnTo>
                  <a:lnTo>
                    <a:pt x="3759708" y="905891"/>
                  </a:lnTo>
                  <a:lnTo>
                    <a:pt x="3759708" y="0"/>
                  </a:lnTo>
                  <a:close/>
                </a:path>
              </a:pathLst>
            </a:custGeom>
            <a:solidFill>
              <a:srgbClr val="000000">
                <a:alpha val="0"/>
              </a:srgbClr>
            </a:solidFill>
          </p:spPr>
        </p:sp>
        <p:sp>
          <p:nvSpPr>
            <p:cNvPr id="20" name="Freeform 20"/>
            <p:cNvSpPr/>
            <p:nvPr/>
          </p:nvSpPr>
          <p:spPr>
            <a:xfrm>
              <a:off x="63500" y="3910584"/>
              <a:ext cx="13453618" cy="686689"/>
            </a:xfrm>
            <a:custGeom>
              <a:avLst/>
              <a:gdLst/>
              <a:ahLst/>
              <a:cxnLst/>
              <a:rect l="l" t="t" r="r" b="b"/>
              <a:pathLst>
                <a:path w="13453618" h="686689">
                  <a:moveTo>
                    <a:pt x="0" y="0"/>
                  </a:moveTo>
                  <a:lnTo>
                    <a:pt x="0" y="686689"/>
                  </a:lnTo>
                  <a:lnTo>
                    <a:pt x="13453618" y="686689"/>
                  </a:lnTo>
                  <a:lnTo>
                    <a:pt x="13453618" y="0"/>
                  </a:lnTo>
                  <a:close/>
                </a:path>
              </a:pathLst>
            </a:custGeom>
            <a:solidFill>
              <a:srgbClr val="000000">
                <a:alpha val="0"/>
              </a:srgbClr>
            </a:solidFill>
          </p:spPr>
        </p:sp>
        <p:sp>
          <p:nvSpPr>
            <p:cNvPr id="21" name="Freeform 21"/>
            <p:cNvSpPr/>
            <p:nvPr/>
          </p:nvSpPr>
          <p:spPr>
            <a:xfrm>
              <a:off x="1199007" y="4194175"/>
              <a:ext cx="274320" cy="274320"/>
            </a:xfrm>
            <a:custGeom>
              <a:avLst/>
              <a:gdLst/>
              <a:ahLst/>
              <a:cxnLst/>
              <a:rect l="l" t="t" r="r" b="b"/>
              <a:pathLst>
                <a:path w="274320" h="274320">
                  <a:moveTo>
                    <a:pt x="0" y="274320"/>
                  </a:moveTo>
                  <a:lnTo>
                    <a:pt x="274320" y="274320"/>
                  </a:lnTo>
                  <a:lnTo>
                    <a:pt x="274320" y="0"/>
                  </a:lnTo>
                  <a:lnTo>
                    <a:pt x="0" y="0"/>
                  </a:lnTo>
                  <a:close/>
                </a:path>
              </a:pathLst>
            </a:custGeom>
            <a:solidFill>
              <a:srgbClr val="000000">
                <a:alpha val="0"/>
              </a:srgbClr>
            </a:solidFill>
          </p:spPr>
        </p:sp>
        <p:sp>
          <p:nvSpPr>
            <p:cNvPr id="22" name="Freeform 22"/>
            <p:cNvSpPr/>
            <p:nvPr/>
          </p:nvSpPr>
          <p:spPr>
            <a:xfrm>
              <a:off x="3017393" y="4194175"/>
              <a:ext cx="303149" cy="303149"/>
            </a:xfrm>
            <a:custGeom>
              <a:avLst/>
              <a:gdLst/>
              <a:ahLst/>
              <a:cxnLst/>
              <a:rect l="l" t="t" r="r" b="b"/>
              <a:pathLst>
                <a:path w="303149" h="303149">
                  <a:moveTo>
                    <a:pt x="0" y="303149"/>
                  </a:moveTo>
                  <a:lnTo>
                    <a:pt x="303149" y="303149"/>
                  </a:lnTo>
                  <a:lnTo>
                    <a:pt x="303149" y="0"/>
                  </a:lnTo>
                  <a:lnTo>
                    <a:pt x="0" y="0"/>
                  </a:lnTo>
                  <a:close/>
                </a:path>
              </a:pathLst>
            </a:custGeom>
            <a:solidFill>
              <a:srgbClr val="000000">
                <a:alpha val="0"/>
              </a:srgbClr>
            </a:solidFill>
          </p:spPr>
        </p:sp>
        <p:sp>
          <p:nvSpPr>
            <p:cNvPr id="23" name="Freeform 23"/>
            <p:cNvSpPr/>
            <p:nvPr/>
          </p:nvSpPr>
          <p:spPr>
            <a:xfrm>
              <a:off x="4682617" y="4209923"/>
              <a:ext cx="287401" cy="287401"/>
            </a:xfrm>
            <a:custGeom>
              <a:avLst/>
              <a:gdLst/>
              <a:ahLst/>
              <a:cxnLst/>
              <a:rect l="l" t="t" r="r" b="b"/>
              <a:pathLst>
                <a:path w="287401" h="287401">
                  <a:moveTo>
                    <a:pt x="0" y="287401"/>
                  </a:moveTo>
                  <a:lnTo>
                    <a:pt x="287401" y="287401"/>
                  </a:lnTo>
                  <a:lnTo>
                    <a:pt x="287401" y="0"/>
                  </a:lnTo>
                  <a:lnTo>
                    <a:pt x="0" y="0"/>
                  </a:lnTo>
                  <a:close/>
                </a:path>
              </a:pathLst>
            </a:custGeom>
            <a:solidFill>
              <a:srgbClr val="000000">
                <a:alpha val="0"/>
              </a:srgbClr>
            </a:solidFill>
          </p:spPr>
        </p:sp>
        <p:sp>
          <p:nvSpPr>
            <p:cNvPr id="24" name="Freeform 24"/>
            <p:cNvSpPr/>
            <p:nvPr/>
          </p:nvSpPr>
          <p:spPr>
            <a:xfrm>
              <a:off x="4748657" y="4279519"/>
              <a:ext cx="155448" cy="154559"/>
            </a:xfrm>
            <a:custGeom>
              <a:avLst/>
              <a:gdLst/>
              <a:ahLst/>
              <a:cxnLst/>
              <a:rect l="l" t="t" r="r" b="b"/>
              <a:pathLst>
                <a:path w="155448" h="154559">
                  <a:moveTo>
                    <a:pt x="0" y="154559"/>
                  </a:moveTo>
                  <a:lnTo>
                    <a:pt x="155448" y="154559"/>
                  </a:lnTo>
                  <a:lnTo>
                    <a:pt x="155448" y="0"/>
                  </a:lnTo>
                  <a:lnTo>
                    <a:pt x="0" y="0"/>
                  </a:lnTo>
                  <a:close/>
                </a:path>
              </a:pathLst>
            </a:custGeom>
            <a:solidFill>
              <a:srgbClr val="000000">
                <a:alpha val="0"/>
              </a:srgbClr>
            </a:solidFill>
          </p:spPr>
        </p:sp>
        <p:sp>
          <p:nvSpPr>
            <p:cNvPr id="25" name="Freeform 25"/>
            <p:cNvSpPr/>
            <p:nvPr/>
          </p:nvSpPr>
          <p:spPr>
            <a:xfrm>
              <a:off x="6020562" y="4194175"/>
              <a:ext cx="287401" cy="287528"/>
            </a:xfrm>
            <a:custGeom>
              <a:avLst/>
              <a:gdLst/>
              <a:ahLst/>
              <a:cxnLst/>
              <a:rect l="l" t="t" r="r" b="b"/>
              <a:pathLst>
                <a:path w="287401" h="287528">
                  <a:moveTo>
                    <a:pt x="0" y="287528"/>
                  </a:moveTo>
                  <a:lnTo>
                    <a:pt x="287401" y="287528"/>
                  </a:lnTo>
                  <a:lnTo>
                    <a:pt x="287401" y="0"/>
                  </a:lnTo>
                  <a:lnTo>
                    <a:pt x="0" y="0"/>
                  </a:lnTo>
                  <a:close/>
                </a:path>
              </a:pathLst>
            </a:custGeom>
            <a:solidFill>
              <a:srgbClr val="000000">
                <a:alpha val="0"/>
              </a:srgbClr>
            </a:solidFill>
          </p:spPr>
        </p:sp>
        <p:sp>
          <p:nvSpPr>
            <p:cNvPr id="26" name="Freeform 26"/>
            <p:cNvSpPr/>
            <p:nvPr/>
          </p:nvSpPr>
          <p:spPr>
            <a:xfrm>
              <a:off x="6114669" y="4243070"/>
              <a:ext cx="99187" cy="210058"/>
            </a:xfrm>
            <a:custGeom>
              <a:avLst/>
              <a:gdLst/>
              <a:ahLst/>
              <a:cxnLst/>
              <a:rect l="l" t="t" r="r" b="b"/>
              <a:pathLst>
                <a:path w="99187" h="210058">
                  <a:moveTo>
                    <a:pt x="0" y="210058"/>
                  </a:moveTo>
                  <a:lnTo>
                    <a:pt x="99187" y="210058"/>
                  </a:lnTo>
                  <a:lnTo>
                    <a:pt x="99187" y="0"/>
                  </a:lnTo>
                  <a:lnTo>
                    <a:pt x="0" y="0"/>
                  </a:lnTo>
                  <a:close/>
                </a:path>
              </a:pathLst>
            </a:custGeom>
            <a:solidFill>
              <a:srgbClr val="000000">
                <a:alpha val="0"/>
              </a:srgbClr>
            </a:solidFill>
          </p:spPr>
        </p:sp>
        <p:sp>
          <p:nvSpPr>
            <p:cNvPr id="27" name="Freeform 27"/>
            <p:cNvSpPr/>
            <p:nvPr/>
          </p:nvSpPr>
          <p:spPr>
            <a:xfrm>
              <a:off x="7917688" y="4198874"/>
              <a:ext cx="298450" cy="298450"/>
            </a:xfrm>
            <a:custGeom>
              <a:avLst/>
              <a:gdLst/>
              <a:ahLst/>
              <a:cxnLst/>
              <a:rect l="l" t="t" r="r" b="b"/>
              <a:pathLst>
                <a:path w="298450" h="298450">
                  <a:moveTo>
                    <a:pt x="0" y="298450"/>
                  </a:moveTo>
                  <a:lnTo>
                    <a:pt x="298450" y="298450"/>
                  </a:lnTo>
                  <a:lnTo>
                    <a:pt x="298450" y="0"/>
                  </a:lnTo>
                  <a:lnTo>
                    <a:pt x="0" y="0"/>
                  </a:lnTo>
                  <a:close/>
                </a:path>
              </a:pathLst>
            </a:custGeom>
            <a:solidFill>
              <a:srgbClr val="000000">
                <a:alpha val="0"/>
              </a:srgbClr>
            </a:solidFill>
          </p:spPr>
        </p:sp>
        <p:sp>
          <p:nvSpPr>
            <p:cNvPr id="28" name="Freeform 28"/>
            <p:cNvSpPr/>
            <p:nvPr/>
          </p:nvSpPr>
          <p:spPr>
            <a:xfrm>
              <a:off x="11654155" y="4434078"/>
              <a:ext cx="1351026" cy="163195"/>
            </a:xfrm>
            <a:custGeom>
              <a:avLst/>
              <a:gdLst/>
              <a:ahLst/>
              <a:cxnLst/>
              <a:rect l="l" t="t" r="r" b="b"/>
              <a:pathLst>
                <a:path w="1351026" h="163195">
                  <a:moveTo>
                    <a:pt x="0" y="0"/>
                  </a:moveTo>
                  <a:lnTo>
                    <a:pt x="0" y="163195"/>
                  </a:lnTo>
                  <a:lnTo>
                    <a:pt x="1351026" y="163195"/>
                  </a:lnTo>
                  <a:lnTo>
                    <a:pt x="1351026" y="0"/>
                  </a:lnTo>
                  <a:close/>
                </a:path>
              </a:pathLst>
            </a:custGeom>
            <a:solidFill>
              <a:srgbClr val="000000">
                <a:alpha val="0"/>
              </a:srgbClr>
            </a:solidFill>
          </p:spPr>
        </p:sp>
      </p:grpSp>
      <p:sp>
        <p:nvSpPr>
          <p:cNvPr id="29" name="TextBox 29"/>
          <p:cNvSpPr txBox="1"/>
          <p:nvPr/>
        </p:nvSpPr>
        <p:spPr>
          <a:xfrm>
            <a:off x="1486157" y="9877758"/>
            <a:ext cx="1159945"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www.lan.go.id</a:t>
            </a:r>
          </a:p>
        </p:txBody>
      </p:sp>
      <p:sp>
        <p:nvSpPr>
          <p:cNvPr id="30" name="TextBox 30"/>
          <p:cNvSpPr txBox="1"/>
          <p:nvPr/>
        </p:nvSpPr>
        <p:spPr>
          <a:xfrm>
            <a:off x="3333226" y="9892160"/>
            <a:ext cx="976951"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humas_lan</a:t>
            </a:r>
          </a:p>
        </p:txBody>
      </p:sp>
      <p:sp>
        <p:nvSpPr>
          <p:cNvPr id="31" name="TextBox 31"/>
          <p:cNvSpPr txBox="1"/>
          <p:nvPr/>
        </p:nvSpPr>
        <p:spPr>
          <a:xfrm>
            <a:off x="4998406" y="9892160"/>
            <a:ext cx="571719"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LAN_RI</a:t>
            </a:r>
          </a:p>
        </p:txBody>
      </p:sp>
      <p:sp>
        <p:nvSpPr>
          <p:cNvPr id="32" name="TextBox 32"/>
          <p:cNvSpPr txBox="1"/>
          <p:nvPr/>
        </p:nvSpPr>
        <p:spPr>
          <a:xfrm>
            <a:off x="6330220" y="9892160"/>
            <a:ext cx="1137552"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Humas LAN RI</a:t>
            </a:r>
          </a:p>
        </p:txBody>
      </p:sp>
      <p:sp>
        <p:nvSpPr>
          <p:cNvPr id="33" name="TextBox 33"/>
          <p:cNvSpPr txBox="1"/>
          <p:nvPr/>
        </p:nvSpPr>
        <p:spPr>
          <a:xfrm>
            <a:off x="8224914" y="9892160"/>
            <a:ext cx="2568873" cy="244431"/>
          </a:xfrm>
          <a:prstGeom prst="rect">
            <a:avLst/>
          </a:prstGeom>
        </p:spPr>
        <p:txBody>
          <a:bodyPr lIns="0" tIns="0" rIns="0" bIns="0" rtlCol="0" anchor="t">
            <a:spAutoFit/>
          </a:bodyPr>
          <a:lstStyle/>
          <a:p>
            <a:pPr algn="l">
              <a:lnSpc>
                <a:spcPts val="1819"/>
              </a:lnSpc>
            </a:pPr>
            <a:r>
              <a:rPr lang="en-US" sz="1299">
                <a:solidFill>
                  <a:srgbClr val="FFFFFF"/>
                </a:solidFill>
                <a:latin typeface="Poppins"/>
                <a:ea typeface="Poppins"/>
                <a:cs typeface="Poppins"/>
                <a:sym typeface="Poppins"/>
              </a:rPr>
              <a:t>Lembaga Administrasi Negara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98044" y="-63503"/>
            <a:ext cx="6953450" cy="10413997"/>
          </a:xfrm>
          <a:custGeom>
            <a:avLst/>
            <a:gdLst/>
            <a:ahLst/>
            <a:cxnLst/>
            <a:rect l="l" t="t" r="r" b="b"/>
            <a:pathLst>
              <a:path w="6953450" h="10413997">
                <a:moveTo>
                  <a:pt x="0" y="0"/>
                </a:moveTo>
                <a:lnTo>
                  <a:pt x="6953450" y="0"/>
                </a:lnTo>
                <a:lnTo>
                  <a:pt x="6953450" y="10413997"/>
                </a:lnTo>
                <a:lnTo>
                  <a:pt x="0" y="104139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1209675" cy="1027995"/>
          </a:xfrm>
          <a:custGeom>
            <a:avLst/>
            <a:gdLst/>
            <a:ahLst/>
            <a:cxnLst/>
            <a:rect l="l" t="t" r="r" b="b"/>
            <a:pathLst>
              <a:path w="1209675" h="1027995">
                <a:moveTo>
                  <a:pt x="0" y="0"/>
                </a:moveTo>
                <a:lnTo>
                  <a:pt x="1209675" y="0"/>
                </a:lnTo>
                <a:lnTo>
                  <a:pt x="1209675" y="1027995"/>
                </a:lnTo>
                <a:lnTo>
                  <a:pt x="0" y="1027995"/>
                </a:lnTo>
                <a:lnTo>
                  <a:pt x="0" y="0"/>
                </a:lnTo>
                <a:close/>
              </a:path>
            </a:pathLst>
          </a:custGeom>
          <a:blipFill>
            <a:blip r:embed="rId4"/>
            <a:stretch>
              <a:fillRect t="-68"/>
            </a:stretch>
          </a:blipFill>
        </p:spPr>
      </p:sp>
      <p:sp>
        <p:nvSpPr>
          <p:cNvPr id="4" name="Freeform 4"/>
          <p:cNvSpPr/>
          <p:nvPr/>
        </p:nvSpPr>
        <p:spPr>
          <a:xfrm>
            <a:off x="98422" y="9680572"/>
            <a:ext cx="18253072" cy="669922"/>
          </a:xfrm>
          <a:custGeom>
            <a:avLst/>
            <a:gdLst/>
            <a:ahLst/>
            <a:cxnLst/>
            <a:rect l="l" t="t" r="r" b="b"/>
            <a:pathLst>
              <a:path w="18253072" h="669922">
                <a:moveTo>
                  <a:pt x="0" y="0"/>
                </a:moveTo>
                <a:lnTo>
                  <a:pt x="18253072" y="0"/>
                </a:lnTo>
                <a:lnTo>
                  <a:pt x="18253072" y="669922"/>
                </a:lnTo>
                <a:lnTo>
                  <a:pt x="0" y="6699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563100" y="9363075"/>
            <a:ext cx="3762375" cy="923925"/>
          </a:xfrm>
          <a:custGeom>
            <a:avLst/>
            <a:gdLst/>
            <a:ahLst/>
            <a:cxnLst/>
            <a:rect l="l" t="t" r="r" b="b"/>
            <a:pathLst>
              <a:path w="3762375" h="923925">
                <a:moveTo>
                  <a:pt x="0" y="0"/>
                </a:moveTo>
                <a:lnTo>
                  <a:pt x="3762375" y="0"/>
                </a:lnTo>
                <a:lnTo>
                  <a:pt x="3762375" y="923925"/>
                </a:lnTo>
                <a:lnTo>
                  <a:pt x="0" y="923925"/>
                </a:lnTo>
                <a:lnTo>
                  <a:pt x="0" y="0"/>
                </a:lnTo>
                <a:close/>
              </a:path>
            </a:pathLst>
          </a:custGeom>
          <a:blipFill>
            <a:blip r:embed="rId7"/>
            <a:stretch>
              <a:fillRect/>
            </a:stretch>
          </a:blipFill>
        </p:spPr>
      </p:sp>
      <p:sp>
        <p:nvSpPr>
          <p:cNvPr id="6" name="Freeform 6"/>
          <p:cNvSpPr/>
          <p:nvPr/>
        </p:nvSpPr>
        <p:spPr>
          <a:xfrm>
            <a:off x="6766150" y="9920126"/>
            <a:ext cx="171450" cy="171231"/>
          </a:xfrm>
          <a:custGeom>
            <a:avLst/>
            <a:gdLst/>
            <a:ahLst/>
            <a:cxnLst/>
            <a:rect l="l" t="t" r="r" b="b"/>
            <a:pathLst>
              <a:path w="171450" h="171231">
                <a:moveTo>
                  <a:pt x="0" y="0"/>
                </a:moveTo>
                <a:lnTo>
                  <a:pt x="171450" y="0"/>
                </a:lnTo>
                <a:lnTo>
                  <a:pt x="171450" y="171230"/>
                </a:lnTo>
                <a:lnTo>
                  <a:pt x="0" y="171230"/>
                </a:lnTo>
                <a:lnTo>
                  <a:pt x="0" y="0"/>
                </a:lnTo>
                <a:close/>
              </a:path>
            </a:pathLst>
          </a:custGeom>
          <a:blipFill>
            <a:blip r:embed="rId8"/>
            <a:stretch>
              <a:fillRect t="-127"/>
            </a:stretch>
          </a:blipFill>
        </p:spPr>
      </p:sp>
      <p:grpSp>
        <p:nvGrpSpPr>
          <p:cNvPr id="7" name="Group 7"/>
          <p:cNvGrpSpPr>
            <a:grpSpLocks noChangeAspect="1"/>
          </p:cNvGrpSpPr>
          <p:nvPr/>
        </p:nvGrpSpPr>
        <p:grpSpPr>
          <a:xfrm>
            <a:off x="6654184" y="9806978"/>
            <a:ext cx="402841" cy="402841"/>
            <a:chOff x="0" y="0"/>
            <a:chExt cx="402831" cy="402831"/>
          </a:xfrm>
        </p:grpSpPr>
        <p:sp>
          <p:nvSpPr>
            <p:cNvPr id="8" name="Freeform 8"/>
            <p:cNvSpPr/>
            <p:nvPr/>
          </p:nvSpPr>
          <p:spPr>
            <a:xfrm>
              <a:off x="63500" y="63500"/>
              <a:ext cx="232156" cy="275844"/>
            </a:xfrm>
            <a:custGeom>
              <a:avLst/>
              <a:gdLst/>
              <a:ahLst/>
              <a:cxnLst/>
              <a:rect l="l" t="t" r="r" b="b"/>
              <a:pathLst>
                <a:path w="232156" h="275844">
                  <a:moveTo>
                    <a:pt x="137922" y="0"/>
                  </a:moveTo>
                  <a:lnTo>
                    <a:pt x="94107" y="7112"/>
                  </a:lnTo>
                  <a:lnTo>
                    <a:pt x="94361" y="7112"/>
                  </a:lnTo>
                  <a:lnTo>
                    <a:pt x="56388" y="26670"/>
                  </a:lnTo>
                  <a:lnTo>
                    <a:pt x="26670" y="56515"/>
                  </a:lnTo>
                  <a:lnTo>
                    <a:pt x="7112" y="94361"/>
                  </a:lnTo>
                  <a:lnTo>
                    <a:pt x="0" y="137922"/>
                  </a:lnTo>
                  <a:lnTo>
                    <a:pt x="7112" y="181483"/>
                  </a:lnTo>
                  <a:lnTo>
                    <a:pt x="26670" y="219329"/>
                  </a:lnTo>
                  <a:lnTo>
                    <a:pt x="56515" y="249174"/>
                  </a:lnTo>
                  <a:lnTo>
                    <a:pt x="94361" y="268732"/>
                  </a:lnTo>
                  <a:lnTo>
                    <a:pt x="137922" y="275844"/>
                  </a:lnTo>
                  <a:lnTo>
                    <a:pt x="181483" y="268732"/>
                  </a:lnTo>
                  <a:lnTo>
                    <a:pt x="219329" y="249174"/>
                  </a:lnTo>
                  <a:lnTo>
                    <a:pt x="232156" y="236347"/>
                  </a:lnTo>
                  <a:lnTo>
                    <a:pt x="137922" y="236347"/>
                  </a:lnTo>
                  <a:lnTo>
                    <a:pt x="99568" y="228600"/>
                  </a:lnTo>
                  <a:lnTo>
                    <a:pt x="68326" y="207518"/>
                  </a:lnTo>
                  <a:lnTo>
                    <a:pt x="47244" y="176276"/>
                  </a:lnTo>
                  <a:lnTo>
                    <a:pt x="39497" y="137922"/>
                  </a:lnTo>
                  <a:lnTo>
                    <a:pt x="47244" y="99568"/>
                  </a:lnTo>
                  <a:lnTo>
                    <a:pt x="68199" y="68199"/>
                  </a:lnTo>
                  <a:lnTo>
                    <a:pt x="99441" y="47117"/>
                  </a:lnTo>
                  <a:lnTo>
                    <a:pt x="137795" y="39370"/>
                  </a:lnTo>
                  <a:lnTo>
                    <a:pt x="232029" y="39370"/>
                  </a:lnTo>
                  <a:lnTo>
                    <a:pt x="219329" y="26670"/>
                  </a:lnTo>
                  <a:lnTo>
                    <a:pt x="181483" y="7112"/>
                  </a:lnTo>
                  <a:lnTo>
                    <a:pt x="137922" y="0"/>
                  </a:lnTo>
                  <a:close/>
                </a:path>
              </a:pathLst>
            </a:custGeom>
            <a:solidFill>
              <a:srgbClr val="FFFFFF"/>
            </a:solidFill>
          </p:spPr>
        </p:sp>
        <p:sp>
          <p:nvSpPr>
            <p:cNvPr id="9" name="Freeform 9"/>
            <p:cNvSpPr/>
            <p:nvPr/>
          </p:nvSpPr>
          <p:spPr>
            <a:xfrm>
              <a:off x="201422" y="102870"/>
              <a:ext cx="137922" cy="196977"/>
            </a:xfrm>
            <a:custGeom>
              <a:avLst/>
              <a:gdLst/>
              <a:ahLst/>
              <a:cxnLst/>
              <a:rect l="l" t="t" r="r" b="b"/>
              <a:pathLst>
                <a:path w="137922" h="196977">
                  <a:moveTo>
                    <a:pt x="94107" y="0"/>
                  </a:moveTo>
                  <a:lnTo>
                    <a:pt x="0" y="0"/>
                  </a:lnTo>
                  <a:lnTo>
                    <a:pt x="38354" y="7747"/>
                  </a:lnTo>
                  <a:lnTo>
                    <a:pt x="69596" y="28829"/>
                  </a:lnTo>
                  <a:lnTo>
                    <a:pt x="90678" y="60071"/>
                  </a:lnTo>
                  <a:lnTo>
                    <a:pt x="98425" y="98425"/>
                  </a:lnTo>
                  <a:lnTo>
                    <a:pt x="90678" y="136779"/>
                  </a:lnTo>
                  <a:lnTo>
                    <a:pt x="69596" y="168021"/>
                  </a:lnTo>
                  <a:lnTo>
                    <a:pt x="38354" y="189230"/>
                  </a:lnTo>
                  <a:lnTo>
                    <a:pt x="0" y="196977"/>
                  </a:lnTo>
                  <a:lnTo>
                    <a:pt x="94234" y="196977"/>
                  </a:lnTo>
                  <a:lnTo>
                    <a:pt x="111252" y="179959"/>
                  </a:lnTo>
                  <a:lnTo>
                    <a:pt x="130810" y="142113"/>
                  </a:lnTo>
                  <a:lnTo>
                    <a:pt x="137922" y="98552"/>
                  </a:lnTo>
                  <a:lnTo>
                    <a:pt x="130810" y="54991"/>
                  </a:lnTo>
                  <a:lnTo>
                    <a:pt x="111252" y="17145"/>
                  </a:lnTo>
                  <a:lnTo>
                    <a:pt x="94107" y="0"/>
                  </a:lnTo>
                  <a:lnTo>
                    <a:pt x="94107" y="0"/>
                  </a:lnTo>
                  <a:close/>
                </a:path>
              </a:pathLst>
            </a:custGeom>
            <a:solidFill>
              <a:srgbClr val="FFFFFF"/>
            </a:solidFill>
          </p:spPr>
        </p:sp>
      </p:grpSp>
      <p:sp>
        <p:nvSpPr>
          <p:cNvPr id="10" name="Freeform 10"/>
          <p:cNvSpPr/>
          <p:nvPr/>
        </p:nvSpPr>
        <p:spPr>
          <a:xfrm>
            <a:off x="6819452" y="9981943"/>
            <a:ext cx="123825" cy="113719"/>
          </a:xfrm>
          <a:custGeom>
            <a:avLst/>
            <a:gdLst/>
            <a:ahLst/>
            <a:cxnLst/>
            <a:rect l="l" t="t" r="r" b="b"/>
            <a:pathLst>
              <a:path w="123825" h="113719">
                <a:moveTo>
                  <a:pt x="0" y="0"/>
                </a:moveTo>
                <a:lnTo>
                  <a:pt x="123825" y="0"/>
                </a:lnTo>
                <a:lnTo>
                  <a:pt x="123825" y="113719"/>
                </a:lnTo>
                <a:lnTo>
                  <a:pt x="0" y="113719"/>
                </a:lnTo>
                <a:lnTo>
                  <a:pt x="0" y="0"/>
                </a:lnTo>
                <a:close/>
              </a:path>
            </a:pathLst>
          </a:custGeom>
          <a:blipFill>
            <a:blip r:embed="rId9"/>
            <a:stretch>
              <a:fillRect/>
            </a:stretch>
          </a:blipFill>
        </p:spPr>
      </p:sp>
      <p:grpSp>
        <p:nvGrpSpPr>
          <p:cNvPr id="11" name="Group 11"/>
          <p:cNvGrpSpPr>
            <a:grpSpLocks noChangeAspect="1"/>
          </p:cNvGrpSpPr>
          <p:nvPr/>
        </p:nvGrpSpPr>
        <p:grpSpPr>
          <a:xfrm>
            <a:off x="8534714" y="9868214"/>
            <a:ext cx="304162" cy="304162"/>
            <a:chOff x="0" y="0"/>
            <a:chExt cx="304165" cy="304165"/>
          </a:xfrm>
        </p:grpSpPr>
        <p:sp>
          <p:nvSpPr>
            <p:cNvPr id="12" name="Freeform 12"/>
            <p:cNvSpPr/>
            <p:nvPr/>
          </p:nvSpPr>
          <p:spPr>
            <a:xfrm>
              <a:off x="0" y="0"/>
              <a:ext cx="304165" cy="304038"/>
            </a:xfrm>
            <a:custGeom>
              <a:avLst/>
              <a:gdLst/>
              <a:ahLst/>
              <a:cxnLst/>
              <a:rect l="l" t="t" r="r" b="b"/>
              <a:pathLst>
                <a:path w="304165" h="304038">
                  <a:moveTo>
                    <a:pt x="152146" y="0"/>
                  </a:moveTo>
                  <a:lnTo>
                    <a:pt x="104013" y="7747"/>
                  </a:lnTo>
                  <a:lnTo>
                    <a:pt x="62230" y="29337"/>
                  </a:lnTo>
                  <a:lnTo>
                    <a:pt x="29337" y="62230"/>
                  </a:lnTo>
                  <a:lnTo>
                    <a:pt x="7747" y="104013"/>
                  </a:lnTo>
                  <a:lnTo>
                    <a:pt x="0" y="152146"/>
                  </a:lnTo>
                  <a:lnTo>
                    <a:pt x="7747" y="200152"/>
                  </a:lnTo>
                  <a:lnTo>
                    <a:pt x="29337" y="241935"/>
                  </a:lnTo>
                  <a:lnTo>
                    <a:pt x="62230" y="274828"/>
                  </a:lnTo>
                  <a:lnTo>
                    <a:pt x="104013" y="296418"/>
                  </a:lnTo>
                  <a:lnTo>
                    <a:pt x="151765" y="304038"/>
                  </a:lnTo>
                  <a:lnTo>
                    <a:pt x="152527" y="304038"/>
                  </a:lnTo>
                  <a:lnTo>
                    <a:pt x="200279" y="296418"/>
                  </a:lnTo>
                  <a:lnTo>
                    <a:pt x="242062" y="274828"/>
                  </a:lnTo>
                  <a:lnTo>
                    <a:pt x="274955" y="241935"/>
                  </a:lnTo>
                  <a:lnTo>
                    <a:pt x="296545" y="200279"/>
                  </a:lnTo>
                  <a:lnTo>
                    <a:pt x="304165" y="152527"/>
                  </a:lnTo>
                  <a:lnTo>
                    <a:pt x="304165" y="151765"/>
                  </a:lnTo>
                  <a:lnTo>
                    <a:pt x="296545" y="104013"/>
                  </a:lnTo>
                  <a:lnTo>
                    <a:pt x="274955" y="62357"/>
                  </a:lnTo>
                  <a:lnTo>
                    <a:pt x="242062" y="29337"/>
                  </a:lnTo>
                  <a:lnTo>
                    <a:pt x="200152" y="7747"/>
                  </a:lnTo>
                  <a:lnTo>
                    <a:pt x="152146" y="0"/>
                  </a:lnTo>
                  <a:close/>
                </a:path>
              </a:pathLst>
            </a:custGeom>
            <a:solidFill>
              <a:srgbClr val="FFFFFF"/>
            </a:solidFill>
          </p:spPr>
        </p:sp>
      </p:grpSp>
      <p:sp>
        <p:nvSpPr>
          <p:cNvPr id="13" name="Freeform 13"/>
          <p:cNvSpPr/>
          <p:nvPr/>
        </p:nvSpPr>
        <p:spPr>
          <a:xfrm>
            <a:off x="8609009" y="9944538"/>
            <a:ext cx="161925" cy="161915"/>
          </a:xfrm>
          <a:custGeom>
            <a:avLst/>
            <a:gdLst/>
            <a:ahLst/>
            <a:cxnLst/>
            <a:rect l="l" t="t" r="r" b="b"/>
            <a:pathLst>
              <a:path w="161925" h="161915">
                <a:moveTo>
                  <a:pt x="0" y="0"/>
                </a:moveTo>
                <a:lnTo>
                  <a:pt x="161925" y="0"/>
                </a:lnTo>
                <a:lnTo>
                  <a:pt x="161925" y="161916"/>
                </a:lnTo>
                <a:lnTo>
                  <a:pt x="0" y="161916"/>
                </a:lnTo>
                <a:lnTo>
                  <a:pt x="0" y="0"/>
                </a:lnTo>
                <a:close/>
              </a:path>
            </a:pathLst>
          </a:custGeom>
          <a:blipFill>
            <a:blip r:embed="rId10"/>
            <a:stretch>
              <a:fillRect t="-4" b="-1"/>
            </a:stretch>
          </a:blipFill>
        </p:spPr>
      </p:sp>
      <p:grpSp>
        <p:nvGrpSpPr>
          <p:cNvPr id="14" name="Group 14"/>
          <p:cNvGrpSpPr>
            <a:grpSpLocks noChangeAspect="1"/>
          </p:cNvGrpSpPr>
          <p:nvPr/>
        </p:nvGrpSpPr>
        <p:grpSpPr>
          <a:xfrm>
            <a:off x="10201704" y="9886979"/>
            <a:ext cx="285826" cy="286398"/>
            <a:chOff x="0" y="0"/>
            <a:chExt cx="285826" cy="286398"/>
          </a:xfrm>
        </p:grpSpPr>
        <p:sp>
          <p:nvSpPr>
            <p:cNvPr id="15" name="Freeform 15"/>
            <p:cNvSpPr/>
            <p:nvPr/>
          </p:nvSpPr>
          <p:spPr>
            <a:xfrm>
              <a:off x="0" y="0"/>
              <a:ext cx="285750" cy="286385"/>
            </a:xfrm>
            <a:custGeom>
              <a:avLst/>
              <a:gdLst/>
              <a:ahLst/>
              <a:cxnLst/>
              <a:rect l="l" t="t" r="r" b="b"/>
              <a:pathLst>
                <a:path w="285750" h="286385">
                  <a:moveTo>
                    <a:pt x="142875" y="0"/>
                  </a:moveTo>
                  <a:lnTo>
                    <a:pt x="97663" y="7366"/>
                  </a:lnTo>
                  <a:lnTo>
                    <a:pt x="58420" y="27559"/>
                  </a:lnTo>
                  <a:lnTo>
                    <a:pt x="27559" y="58674"/>
                  </a:lnTo>
                  <a:lnTo>
                    <a:pt x="7239" y="97917"/>
                  </a:lnTo>
                  <a:lnTo>
                    <a:pt x="0" y="143256"/>
                  </a:lnTo>
                  <a:lnTo>
                    <a:pt x="7239" y="188468"/>
                  </a:lnTo>
                  <a:lnTo>
                    <a:pt x="27559" y="227838"/>
                  </a:lnTo>
                  <a:lnTo>
                    <a:pt x="58420" y="258826"/>
                  </a:lnTo>
                  <a:lnTo>
                    <a:pt x="97663" y="279146"/>
                  </a:lnTo>
                  <a:lnTo>
                    <a:pt x="142748" y="286385"/>
                  </a:lnTo>
                  <a:lnTo>
                    <a:pt x="142748" y="286385"/>
                  </a:lnTo>
                  <a:lnTo>
                    <a:pt x="187833" y="279146"/>
                  </a:lnTo>
                  <a:lnTo>
                    <a:pt x="227076" y="258826"/>
                  </a:lnTo>
                  <a:lnTo>
                    <a:pt x="258064" y="227838"/>
                  </a:lnTo>
                  <a:lnTo>
                    <a:pt x="278384" y="188468"/>
                  </a:lnTo>
                  <a:lnTo>
                    <a:pt x="285750" y="143256"/>
                  </a:lnTo>
                  <a:lnTo>
                    <a:pt x="285623" y="143256"/>
                  </a:lnTo>
                  <a:lnTo>
                    <a:pt x="278257" y="98044"/>
                  </a:lnTo>
                  <a:lnTo>
                    <a:pt x="257937" y="58674"/>
                  </a:lnTo>
                  <a:lnTo>
                    <a:pt x="227076" y="27686"/>
                  </a:lnTo>
                  <a:lnTo>
                    <a:pt x="187960" y="7239"/>
                  </a:lnTo>
                  <a:lnTo>
                    <a:pt x="142875" y="0"/>
                  </a:lnTo>
                  <a:close/>
                </a:path>
              </a:pathLst>
            </a:custGeom>
            <a:solidFill>
              <a:srgbClr val="FFFFFF"/>
            </a:solidFill>
          </p:spPr>
        </p:sp>
      </p:grpSp>
      <p:grpSp>
        <p:nvGrpSpPr>
          <p:cNvPr id="16" name="Group 16"/>
          <p:cNvGrpSpPr>
            <a:grpSpLocks noChangeAspect="1"/>
          </p:cNvGrpSpPr>
          <p:nvPr/>
        </p:nvGrpSpPr>
        <p:grpSpPr>
          <a:xfrm>
            <a:off x="13367671" y="9814598"/>
            <a:ext cx="430454" cy="421796"/>
            <a:chOff x="0" y="0"/>
            <a:chExt cx="430454" cy="421792"/>
          </a:xfrm>
        </p:grpSpPr>
        <p:sp>
          <p:nvSpPr>
            <p:cNvPr id="17" name="Freeform 17"/>
            <p:cNvSpPr/>
            <p:nvPr/>
          </p:nvSpPr>
          <p:spPr>
            <a:xfrm>
              <a:off x="196088" y="186817"/>
              <a:ext cx="45847" cy="47879"/>
            </a:xfrm>
            <a:custGeom>
              <a:avLst/>
              <a:gdLst/>
              <a:ahLst/>
              <a:cxnLst/>
              <a:rect l="l" t="t" r="r" b="b"/>
              <a:pathLst>
                <a:path w="45847" h="47879">
                  <a:moveTo>
                    <a:pt x="45847" y="24003"/>
                  </a:moveTo>
                  <a:lnTo>
                    <a:pt x="0" y="0"/>
                  </a:lnTo>
                  <a:lnTo>
                    <a:pt x="0" y="47879"/>
                  </a:lnTo>
                  <a:lnTo>
                    <a:pt x="45847" y="24003"/>
                  </a:lnTo>
                  <a:close/>
                </a:path>
              </a:pathLst>
            </a:custGeom>
            <a:solidFill>
              <a:srgbClr val="FFFFFF"/>
            </a:solidFill>
          </p:spPr>
        </p:sp>
        <p:sp>
          <p:nvSpPr>
            <p:cNvPr id="18" name="Freeform 18"/>
            <p:cNvSpPr/>
            <p:nvPr/>
          </p:nvSpPr>
          <p:spPr>
            <a:xfrm>
              <a:off x="63500" y="63500"/>
              <a:ext cx="303530" cy="294767"/>
            </a:xfrm>
            <a:custGeom>
              <a:avLst/>
              <a:gdLst/>
              <a:ahLst/>
              <a:cxnLst/>
              <a:rect l="l" t="t" r="r" b="b"/>
              <a:pathLst>
                <a:path w="303530" h="294767">
                  <a:moveTo>
                    <a:pt x="303403" y="147320"/>
                  </a:moveTo>
                  <a:lnTo>
                    <a:pt x="295656" y="100711"/>
                  </a:lnTo>
                  <a:lnTo>
                    <a:pt x="288417" y="87122"/>
                  </a:lnTo>
                  <a:lnTo>
                    <a:pt x="274193" y="60325"/>
                  </a:lnTo>
                  <a:lnTo>
                    <a:pt x="242443" y="29464"/>
                  </a:lnTo>
                  <a:lnTo>
                    <a:pt x="242443" y="147320"/>
                  </a:lnTo>
                  <a:lnTo>
                    <a:pt x="242062" y="159639"/>
                  </a:lnTo>
                  <a:lnTo>
                    <a:pt x="231394" y="202184"/>
                  </a:lnTo>
                  <a:lnTo>
                    <a:pt x="216408" y="207518"/>
                  </a:lnTo>
                  <a:lnTo>
                    <a:pt x="86995" y="207518"/>
                  </a:lnTo>
                  <a:lnTo>
                    <a:pt x="61976" y="170561"/>
                  </a:lnTo>
                  <a:lnTo>
                    <a:pt x="60960" y="147447"/>
                  </a:lnTo>
                  <a:lnTo>
                    <a:pt x="61214" y="135001"/>
                  </a:lnTo>
                  <a:lnTo>
                    <a:pt x="72009" y="92456"/>
                  </a:lnTo>
                  <a:lnTo>
                    <a:pt x="86995" y="87122"/>
                  </a:lnTo>
                  <a:lnTo>
                    <a:pt x="216281" y="87122"/>
                  </a:lnTo>
                  <a:lnTo>
                    <a:pt x="241300" y="123952"/>
                  </a:lnTo>
                  <a:lnTo>
                    <a:pt x="242316" y="147193"/>
                  </a:lnTo>
                  <a:lnTo>
                    <a:pt x="242316" y="29464"/>
                  </a:lnTo>
                  <a:lnTo>
                    <a:pt x="241173" y="28448"/>
                  </a:lnTo>
                  <a:lnTo>
                    <a:pt x="199644" y="7493"/>
                  </a:lnTo>
                  <a:lnTo>
                    <a:pt x="151765" y="0"/>
                  </a:lnTo>
                  <a:lnTo>
                    <a:pt x="103759" y="7493"/>
                  </a:lnTo>
                  <a:lnTo>
                    <a:pt x="62103" y="28448"/>
                  </a:lnTo>
                  <a:lnTo>
                    <a:pt x="29210" y="60325"/>
                  </a:lnTo>
                  <a:lnTo>
                    <a:pt x="7747" y="100838"/>
                  </a:lnTo>
                  <a:lnTo>
                    <a:pt x="0" y="147320"/>
                  </a:lnTo>
                  <a:lnTo>
                    <a:pt x="0" y="147447"/>
                  </a:lnTo>
                  <a:lnTo>
                    <a:pt x="7747" y="194056"/>
                  </a:lnTo>
                  <a:lnTo>
                    <a:pt x="29210" y="234442"/>
                  </a:lnTo>
                  <a:lnTo>
                    <a:pt x="62103" y="266319"/>
                  </a:lnTo>
                  <a:lnTo>
                    <a:pt x="103759" y="287274"/>
                  </a:lnTo>
                  <a:lnTo>
                    <a:pt x="151638" y="294767"/>
                  </a:lnTo>
                  <a:lnTo>
                    <a:pt x="199644" y="287274"/>
                  </a:lnTo>
                  <a:lnTo>
                    <a:pt x="241300" y="266319"/>
                  </a:lnTo>
                  <a:lnTo>
                    <a:pt x="274193" y="234442"/>
                  </a:lnTo>
                  <a:lnTo>
                    <a:pt x="288544" y="207391"/>
                  </a:lnTo>
                  <a:lnTo>
                    <a:pt x="295656" y="194056"/>
                  </a:lnTo>
                  <a:lnTo>
                    <a:pt x="303403" y="147447"/>
                  </a:lnTo>
                  <a:lnTo>
                    <a:pt x="303530" y="147193"/>
                  </a:lnTo>
                  <a:close/>
                </a:path>
              </a:pathLst>
            </a:custGeom>
            <a:solidFill>
              <a:srgbClr val="FFFFFF"/>
            </a:solidFill>
          </p:spPr>
        </p:sp>
      </p:grpSp>
      <p:sp>
        <p:nvSpPr>
          <p:cNvPr id="19" name="Freeform 19"/>
          <p:cNvSpPr/>
          <p:nvPr/>
        </p:nvSpPr>
        <p:spPr>
          <a:xfrm>
            <a:off x="10268112" y="9953758"/>
            <a:ext cx="152390" cy="152400"/>
          </a:xfrm>
          <a:custGeom>
            <a:avLst/>
            <a:gdLst/>
            <a:ahLst/>
            <a:cxnLst/>
            <a:rect l="l" t="t" r="r" b="b"/>
            <a:pathLst>
              <a:path w="152390" h="152400">
                <a:moveTo>
                  <a:pt x="0" y="0"/>
                </a:moveTo>
                <a:lnTo>
                  <a:pt x="152390" y="0"/>
                </a:lnTo>
                <a:lnTo>
                  <a:pt x="152390" y="152400"/>
                </a:lnTo>
                <a:lnTo>
                  <a:pt x="0" y="152400"/>
                </a:lnTo>
                <a:lnTo>
                  <a:pt x="0" y="0"/>
                </a:lnTo>
                <a:close/>
              </a:path>
            </a:pathLst>
          </a:custGeom>
          <a:blipFill>
            <a:blip r:embed="rId11"/>
            <a:stretch>
              <a:fillRect/>
            </a:stretch>
          </a:blipFill>
        </p:spPr>
      </p:sp>
      <p:grpSp>
        <p:nvGrpSpPr>
          <p:cNvPr id="20" name="Group 20"/>
          <p:cNvGrpSpPr>
            <a:grpSpLocks noChangeAspect="1"/>
          </p:cNvGrpSpPr>
          <p:nvPr/>
        </p:nvGrpSpPr>
        <p:grpSpPr>
          <a:xfrm>
            <a:off x="11534775" y="9867900"/>
            <a:ext cx="285750" cy="285750"/>
            <a:chOff x="0" y="0"/>
            <a:chExt cx="285750" cy="285750"/>
          </a:xfrm>
        </p:grpSpPr>
        <p:sp>
          <p:nvSpPr>
            <p:cNvPr id="21" name="Freeform 21"/>
            <p:cNvSpPr/>
            <p:nvPr/>
          </p:nvSpPr>
          <p:spPr>
            <a:xfrm>
              <a:off x="0" y="0"/>
              <a:ext cx="285877" cy="285750"/>
            </a:xfrm>
            <a:custGeom>
              <a:avLst/>
              <a:gdLst/>
              <a:ahLst/>
              <a:cxnLst/>
              <a:rect l="l" t="t" r="r" b="b"/>
              <a:pathLst>
                <a:path w="285877" h="285750">
                  <a:moveTo>
                    <a:pt x="142875" y="0"/>
                  </a:moveTo>
                  <a:lnTo>
                    <a:pt x="97790" y="7239"/>
                  </a:lnTo>
                  <a:lnTo>
                    <a:pt x="58420" y="27559"/>
                  </a:lnTo>
                  <a:lnTo>
                    <a:pt x="27559" y="58420"/>
                  </a:lnTo>
                  <a:lnTo>
                    <a:pt x="7366" y="97663"/>
                  </a:lnTo>
                  <a:lnTo>
                    <a:pt x="0" y="142875"/>
                  </a:lnTo>
                  <a:lnTo>
                    <a:pt x="7366" y="187960"/>
                  </a:lnTo>
                  <a:lnTo>
                    <a:pt x="27686" y="227203"/>
                  </a:lnTo>
                  <a:lnTo>
                    <a:pt x="58674" y="258191"/>
                  </a:lnTo>
                  <a:lnTo>
                    <a:pt x="97917" y="278511"/>
                  </a:lnTo>
                  <a:lnTo>
                    <a:pt x="143002" y="285750"/>
                  </a:lnTo>
                  <a:lnTo>
                    <a:pt x="188087" y="278511"/>
                  </a:lnTo>
                  <a:lnTo>
                    <a:pt x="227330" y="258191"/>
                  </a:lnTo>
                  <a:lnTo>
                    <a:pt x="258318" y="227203"/>
                  </a:lnTo>
                  <a:lnTo>
                    <a:pt x="278638" y="187960"/>
                  </a:lnTo>
                  <a:lnTo>
                    <a:pt x="285877" y="142748"/>
                  </a:lnTo>
                  <a:lnTo>
                    <a:pt x="278511" y="97536"/>
                  </a:lnTo>
                  <a:lnTo>
                    <a:pt x="258191" y="58293"/>
                  </a:lnTo>
                  <a:lnTo>
                    <a:pt x="227330" y="27305"/>
                  </a:lnTo>
                  <a:lnTo>
                    <a:pt x="187960" y="7239"/>
                  </a:lnTo>
                  <a:lnTo>
                    <a:pt x="142875" y="0"/>
                  </a:lnTo>
                  <a:close/>
                </a:path>
              </a:pathLst>
            </a:custGeom>
            <a:solidFill>
              <a:srgbClr val="FFFFFF"/>
            </a:solidFill>
          </p:spPr>
        </p:sp>
      </p:grpSp>
      <p:sp>
        <p:nvSpPr>
          <p:cNvPr id="22" name="Freeform 22"/>
          <p:cNvSpPr/>
          <p:nvPr/>
        </p:nvSpPr>
        <p:spPr>
          <a:xfrm>
            <a:off x="11630273" y="9916030"/>
            <a:ext cx="104775" cy="209521"/>
          </a:xfrm>
          <a:custGeom>
            <a:avLst/>
            <a:gdLst/>
            <a:ahLst/>
            <a:cxnLst/>
            <a:rect l="l" t="t" r="r" b="b"/>
            <a:pathLst>
              <a:path w="104775" h="209521">
                <a:moveTo>
                  <a:pt x="0" y="0"/>
                </a:moveTo>
                <a:lnTo>
                  <a:pt x="104775" y="0"/>
                </a:lnTo>
                <a:lnTo>
                  <a:pt x="104775" y="209521"/>
                </a:lnTo>
                <a:lnTo>
                  <a:pt x="0" y="209521"/>
                </a:lnTo>
                <a:lnTo>
                  <a:pt x="0" y="0"/>
                </a:lnTo>
                <a:close/>
              </a:path>
            </a:pathLst>
          </a:custGeom>
          <a:blipFill>
            <a:blip r:embed="rId12"/>
            <a:stretch>
              <a:fillRect/>
            </a:stretch>
          </a:blipFill>
        </p:spPr>
      </p:sp>
      <p:sp>
        <p:nvSpPr>
          <p:cNvPr id="23" name="Freeform 23"/>
          <p:cNvSpPr/>
          <p:nvPr/>
        </p:nvSpPr>
        <p:spPr>
          <a:xfrm>
            <a:off x="16170526" y="7829550"/>
            <a:ext cx="2114550" cy="2457450"/>
          </a:xfrm>
          <a:custGeom>
            <a:avLst/>
            <a:gdLst/>
            <a:ahLst/>
            <a:cxnLst/>
            <a:rect l="l" t="t" r="r" b="b"/>
            <a:pathLst>
              <a:path w="2114550" h="2457450">
                <a:moveTo>
                  <a:pt x="0" y="0"/>
                </a:moveTo>
                <a:lnTo>
                  <a:pt x="2114550" y="0"/>
                </a:lnTo>
                <a:lnTo>
                  <a:pt x="2114550" y="2457450"/>
                </a:lnTo>
                <a:lnTo>
                  <a:pt x="0" y="2457450"/>
                </a:lnTo>
                <a:lnTo>
                  <a:pt x="0" y="0"/>
                </a:lnTo>
                <a:close/>
              </a:path>
            </a:pathLst>
          </a:custGeom>
          <a:blipFill>
            <a:blip r:embed="rId13"/>
            <a:stretch>
              <a:fillRect l="-43" r="-406"/>
            </a:stretch>
          </a:blipFill>
        </p:spPr>
      </p:sp>
      <p:sp>
        <p:nvSpPr>
          <p:cNvPr id="24" name="Freeform 24"/>
          <p:cNvSpPr/>
          <p:nvPr/>
        </p:nvSpPr>
        <p:spPr>
          <a:xfrm>
            <a:off x="-63503" y="9042397"/>
            <a:ext cx="2375583" cy="1308097"/>
          </a:xfrm>
          <a:custGeom>
            <a:avLst/>
            <a:gdLst/>
            <a:ahLst/>
            <a:cxnLst/>
            <a:rect l="l" t="t" r="r" b="b"/>
            <a:pathLst>
              <a:path w="2375583" h="1308097">
                <a:moveTo>
                  <a:pt x="0" y="0"/>
                </a:moveTo>
                <a:lnTo>
                  <a:pt x="2375582" y="0"/>
                </a:lnTo>
                <a:lnTo>
                  <a:pt x="2375582" y="1308097"/>
                </a:lnTo>
                <a:lnTo>
                  <a:pt x="0" y="130809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 name="Freeform 25"/>
          <p:cNvSpPr/>
          <p:nvPr/>
        </p:nvSpPr>
        <p:spPr>
          <a:xfrm>
            <a:off x="2428875" y="238125"/>
            <a:ext cx="713184" cy="733425"/>
          </a:xfrm>
          <a:custGeom>
            <a:avLst/>
            <a:gdLst/>
            <a:ahLst/>
            <a:cxnLst/>
            <a:rect l="l" t="t" r="r" b="b"/>
            <a:pathLst>
              <a:path w="713184" h="733425">
                <a:moveTo>
                  <a:pt x="0" y="0"/>
                </a:moveTo>
                <a:lnTo>
                  <a:pt x="713184" y="0"/>
                </a:lnTo>
                <a:lnTo>
                  <a:pt x="713184" y="733425"/>
                </a:lnTo>
                <a:lnTo>
                  <a:pt x="0" y="733425"/>
                </a:lnTo>
                <a:lnTo>
                  <a:pt x="0" y="0"/>
                </a:lnTo>
                <a:close/>
              </a:path>
            </a:pathLst>
          </a:custGeom>
          <a:blipFill>
            <a:blip r:embed="rId16"/>
            <a:stretch>
              <a:fillRect l="-166"/>
            </a:stretch>
          </a:blipFill>
        </p:spPr>
      </p:sp>
      <p:sp>
        <p:nvSpPr>
          <p:cNvPr id="26" name="Freeform 26"/>
          <p:cNvSpPr/>
          <p:nvPr/>
        </p:nvSpPr>
        <p:spPr>
          <a:xfrm>
            <a:off x="114300" y="123825"/>
            <a:ext cx="2286000" cy="1019175"/>
          </a:xfrm>
          <a:custGeom>
            <a:avLst/>
            <a:gdLst/>
            <a:ahLst/>
            <a:cxnLst/>
            <a:rect l="l" t="t" r="r" b="b"/>
            <a:pathLst>
              <a:path w="2286000" h="1019175">
                <a:moveTo>
                  <a:pt x="0" y="0"/>
                </a:moveTo>
                <a:lnTo>
                  <a:pt x="2286000" y="0"/>
                </a:lnTo>
                <a:lnTo>
                  <a:pt x="2286000" y="1019175"/>
                </a:lnTo>
                <a:lnTo>
                  <a:pt x="0" y="1019175"/>
                </a:lnTo>
                <a:lnTo>
                  <a:pt x="0" y="0"/>
                </a:lnTo>
                <a:close/>
              </a:path>
            </a:pathLst>
          </a:custGeom>
          <a:blipFill>
            <a:blip r:embed="rId17"/>
            <a:stretch>
              <a:fillRect l="-247" r="-169"/>
            </a:stretch>
          </a:blipFill>
        </p:spPr>
      </p:sp>
      <p:sp>
        <p:nvSpPr>
          <p:cNvPr id="27" name="Freeform 27"/>
          <p:cNvSpPr/>
          <p:nvPr/>
        </p:nvSpPr>
        <p:spPr>
          <a:xfrm>
            <a:off x="1270902" y="5212585"/>
            <a:ext cx="3676298" cy="3914051"/>
          </a:xfrm>
          <a:custGeom>
            <a:avLst/>
            <a:gdLst/>
            <a:ahLst/>
            <a:cxnLst/>
            <a:rect l="l" t="t" r="r" b="b"/>
            <a:pathLst>
              <a:path w="3676298" h="3914051">
                <a:moveTo>
                  <a:pt x="0" y="0"/>
                </a:moveTo>
                <a:lnTo>
                  <a:pt x="3676297" y="0"/>
                </a:lnTo>
                <a:lnTo>
                  <a:pt x="3676297" y="3914051"/>
                </a:lnTo>
                <a:lnTo>
                  <a:pt x="0" y="39140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28" name="Group 28"/>
          <p:cNvGrpSpPr>
            <a:grpSpLocks noChangeAspect="1"/>
          </p:cNvGrpSpPr>
          <p:nvPr/>
        </p:nvGrpSpPr>
        <p:grpSpPr>
          <a:xfrm>
            <a:off x="1698736" y="1560224"/>
            <a:ext cx="8192643" cy="2800731"/>
            <a:chOff x="0" y="0"/>
            <a:chExt cx="8192643" cy="2800731"/>
          </a:xfrm>
        </p:grpSpPr>
        <p:sp>
          <p:nvSpPr>
            <p:cNvPr id="29" name="Freeform 29"/>
            <p:cNvSpPr/>
            <p:nvPr/>
          </p:nvSpPr>
          <p:spPr>
            <a:xfrm>
              <a:off x="0" y="0"/>
              <a:ext cx="8192643" cy="2800731"/>
            </a:xfrm>
            <a:custGeom>
              <a:avLst/>
              <a:gdLst/>
              <a:ahLst/>
              <a:cxnLst/>
              <a:rect l="l" t="t" r="r" b="b"/>
              <a:pathLst>
                <a:path w="8192643" h="2800731">
                  <a:moveTo>
                    <a:pt x="0" y="0"/>
                  </a:moveTo>
                  <a:lnTo>
                    <a:pt x="0" y="2800731"/>
                  </a:lnTo>
                  <a:lnTo>
                    <a:pt x="8192643" y="2800731"/>
                  </a:lnTo>
                  <a:lnTo>
                    <a:pt x="8192643" y="0"/>
                  </a:lnTo>
                  <a:close/>
                </a:path>
              </a:pathLst>
            </a:custGeom>
            <a:solidFill>
              <a:srgbClr val="E46C0A"/>
            </a:solidFill>
          </p:spPr>
        </p:sp>
      </p:grpSp>
      <p:grpSp>
        <p:nvGrpSpPr>
          <p:cNvPr id="30" name="Group 30"/>
          <p:cNvGrpSpPr>
            <a:grpSpLocks noChangeAspect="1"/>
          </p:cNvGrpSpPr>
          <p:nvPr/>
        </p:nvGrpSpPr>
        <p:grpSpPr>
          <a:xfrm>
            <a:off x="7057006" y="10039807"/>
            <a:ext cx="1091651" cy="9525"/>
            <a:chOff x="0" y="0"/>
            <a:chExt cx="1091654" cy="9525"/>
          </a:xfrm>
        </p:grpSpPr>
        <p:sp>
          <p:nvSpPr>
            <p:cNvPr id="31" name="Freeform 31"/>
            <p:cNvSpPr/>
            <p:nvPr/>
          </p:nvSpPr>
          <p:spPr>
            <a:xfrm>
              <a:off x="0" y="0"/>
              <a:ext cx="1091692" cy="9525"/>
            </a:xfrm>
            <a:custGeom>
              <a:avLst/>
              <a:gdLst/>
              <a:ahLst/>
              <a:cxnLst/>
              <a:rect l="l" t="t" r="r" b="b"/>
              <a:pathLst>
                <a:path w="1091692" h="9525">
                  <a:moveTo>
                    <a:pt x="0" y="0"/>
                  </a:moveTo>
                  <a:lnTo>
                    <a:pt x="0" y="9525"/>
                  </a:lnTo>
                  <a:lnTo>
                    <a:pt x="781685" y="9525"/>
                  </a:lnTo>
                  <a:lnTo>
                    <a:pt x="781685" y="0"/>
                  </a:lnTo>
                  <a:close/>
                  <a:moveTo>
                    <a:pt x="896874" y="0"/>
                  </a:moveTo>
                  <a:lnTo>
                    <a:pt x="896874" y="9525"/>
                  </a:lnTo>
                  <a:lnTo>
                    <a:pt x="1091692" y="9525"/>
                  </a:lnTo>
                  <a:lnTo>
                    <a:pt x="1091692" y="0"/>
                  </a:lnTo>
                  <a:close/>
                </a:path>
              </a:pathLst>
            </a:custGeom>
            <a:solidFill>
              <a:srgbClr val="0000FF"/>
            </a:solidFill>
          </p:spPr>
        </p:sp>
      </p:grpSp>
      <p:grpSp>
        <p:nvGrpSpPr>
          <p:cNvPr id="32" name="Group 32"/>
          <p:cNvGrpSpPr>
            <a:grpSpLocks noChangeAspect="1"/>
          </p:cNvGrpSpPr>
          <p:nvPr/>
        </p:nvGrpSpPr>
        <p:grpSpPr>
          <a:xfrm>
            <a:off x="7057006" y="10220782"/>
            <a:ext cx="104775" cy="9525"/>
            <a:chOff x="0" y="0"/>
            <a:chExt cx="104775" cy="9525"/>
          </a:xfrm>
        </p:grpSpPr>
        <p:sp>
          <p:nvSpPr>
            <p:cNvPr id="33" name="Freeform 33"/>
            <p:cNvSpPr/>
            <p:nvPr/>
          </p:nvSpPr>
          <p:spPr>
            <a:xfrm>
              <a:off x="0" y="0"/>
              <a:ext cx="104775" cy="9525"/>
            </a:xfrm>
            <a:custGeom>
              <a:avLst/>
              <a:gdLst/>
              <a:ahLst/>
              <a:cxnLst/>
              <a:rect l="l" t="t" r="r" b="b"/>
              <a:pathLst>
                <a:path w="104775" h="9525">
                  <a:moveTo>
                    <a:pt x="0" y="0"/>
                  </a:moveTo>
                  <a:lnTo>
                    <a:pt x="104775" y="0"/>
                  </a:lnTo>
                  <a:lnTo>
                    <a:pt x="104775" y="9525"/>
                  </a:lnTo>
                  <a:lnTo>
                    <a:pt x="0" y="9525"/>
                  </a:lnTo>
                  <a:close/>
                </a:path>
              </a:pathLst>
            </a:custGeom>
            <a:solidFill>
              <a:srgbClr val="0000FF"/>
            </a:solidFill>
          </p:spPr>
        </p:sp>
      </p:grpSp>
      <p:grpSp>
        <p:nvGrpSpPr>
          <p:cNvPr id="34" name="Group 34"/>
          <p:cNvGrpSpPr>
            <a:grpSpLocks noChangeAspect="1"/>
          </p:cNvGrpSpPr>
          <p:nvPr/>
        </p:nvGrpSpPr>
        <p:grpSpPr>
          <a:xfrm>
            <a:off x="3928377" y="8099050"/>
            <a:ext cx="1233297" cy="1233297"/>
            <a:chOff x="0" y="0"/>
            <a:chExt cx="1644396" cy="1644396"/>
          </a:xfrm>
        </p:grpSpPr>
        <p:sp>
          <p:nvSpPr>
            <p:cNvPr id="35" name="Freeform 35"/>
            <p:cNvSpPr/>
            <p:nvPr/>
          </p:nvSpPr>
          <p:spPr>
            <a:xfrm>
              <a:off x="0" y="0"/>
              <a:ext cx="1644396" cy="1644396"/>
            </a:xfrm>
            <a:custGeom>
              <a:avLst/>
              <a:gdLst/>
              <a:ahLst/>
              <a:cxnLst/>
              <a:rect l="l" t="t" r="r" b="b"/>
              <a:pathLst>
                <a:path w="1644396" h="1644396">
                  <a:moveTo>
                    <a:pt x="822198" y="0"/>
                  </a:moveTo>
                  <a:cubicBezTo>
                    <a:pt x="368173" y="0"/>
                    <a:pt x="0" y="368046"/>
                    <a:pt x="0" y="822198"/>
                  </a:cubicBezTo>
                  <a:cubicBezTo>
                    <a:pt x="0" y="1276350"/>
                    <a:pt x="368173" y="1644396"/>
                    <a:pt x="822198" y="1644396"/>
                  </a:cubicBezTo>
                  <a:cubicBezTo>
                    <a:pt x="1276223" y="1644396"/>
                    <a:pt x="1644396" y="1276223"/>
                    <a:pt x="1644396" y="822198"/>
                  </a:cubicBezTo>
                  <a:cubicBezTo>
                    <a:pt x="1644396" y="368173"/>
                    <a:pt x="1276223" y="0"/>
                    <a:pt x="822198" y="0"/>
                  </a:cubicBezTo>
                  <a:close/>
                </a:path>
              </a:pathLst>
            </a:custGeom>
            <a:blipFill>
              <a:blip r:embed="rId20"/>
              <a:stretch>
                <a:fillRect l="-40719" t="-1034" r="-40685" b="-1030"/>
              </a:stretch>
            </a:blipFill>
          </p:spPr>
        </p:sp>
      </p:grpSp>
      <p:sp>
        <p:nvSpPr>
          <p:cNvPr id="36" name="Freeform 36"/>
          <p:cNvSpPr/>
          <p:nvPr/>
        </p:nvSpPr>
        <p:spPr>
          <a:xfrm>
            <a:off x="3915708" y="8086287"/>
            <a:ext cx="1258767" cy="1258767"/>
          </a:xfrm>
          <a:custGeom>
            <a:avLst/>
            <a:gdLst/>
            <a:ahLst/>
            <a:cxnLst/>
            <a:rect l="l" t="t" r="r" b="b"/>
            <a:pathLst>
              <a:path w="1258767" h="1258767">
                <a:moveTo>
                  <a:pt x="0" y="0"/>
                </a:moveTo>
                <a:lnTo>
                  <a:pt x="1258767" y="0"/>
                </a:lnTo>
                <a:lnTo>
                  <a:pt x="1258767" y="1258767"/>
                </a:lnTo>
                <a:lnTo>
                  <a:pt x="0" y="125876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5391140" y="5118440"/>
            <a:ext cx="3709464" cy="4008196"/>
          </a:xfrm>
          <a:custGeom>
            <a:avLst/>
            <a:gdLst/>
            <a:ahLst/>
            <a:cxnLst/>
            <a:rect l="l" t="t" r="r" b="b"/>
            <a:pathLst>
              <a:path w="3709464" h="4008196">
                <a:moveTo>
                  <a:pt x="0" y="0"/>
                </a:moveTo>
                <a:lnTo>
                  <a:pt x="3709464" y="0"/>
                </a:lnTo>
                <a:lnTo>
                  <a:pt x="3709464" y="4008196"/>
                </a:lnTo>
                <a:lnTo>
                  <a:pt x="0" y="400819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nvGrpSpPr>
          <p:cNvPr id="38" name="Group 38"/>
          <p:cNvGrpSpPr>
            <a:grpSpLocks noChangeAspect="1"/>
          </p:cNvGrpSpPr>
          <p:nvPr/>
        </p:nvGrpSpPr>
        <p:grpSpPr>
          <a:xfrm>
            <a:off x="8048625" y="8099050"/>
            <a:ext cx="1233297" cy="1233297"/>
            <a:chOff x="0" y="0"/>
            <a:chExt cx="1644396" cy="1644396"/>
          </a:xfrm>
        </p:grpSpPr>
        <p:sp>
          <p:nvSpPr>
            <p:cNvPr id="39" name="Freeform 39"/>
            <p:cNvSpPr/>
            <p:nvPr/>
          </p:nvSpPr>
          <p:spPr>
            <a:xfrm>
              <a:off x="0" y="0"/>
              <a:ext cx="1644396" cy="1644396"/>
            </a:xfrm>
            <a:custGeom>
              <a:avLst/>
              <a:gdLst/>
              <a:ahLst/>
              <a:cxnLst/>
              <a:rect l="l" t="t" r="r" b="b"/>
              <a:pathLst>
                <a:path w="1644396" h="1644396">
                  <a:moveTo>
                    <a:pt x="822198" y="0"/>
                  </a:moveTo>
                  <a:cubicBezTo>
                    <a:pt x="368173" y="0"/>
                    <a:pt x="0" y="368046"/>
                    <a:pt x="0" y="822198"/>
                  </a:cubicBezTo>
                  <a:cubicBezTo>
                    <a:pt x="0" y="1276350"/>
                    <a:pt x="368173" y="1644396"/>
                    <a:pt x="822198" y="1644396"/>
                  </a:cubicBezTo>
                  <a:cubicBezTo>
                    <a:pt x="1276223" y="1644396"/>
                    <a:pt x="1644396" y="1276223"/>
                    <a:pt x="1644396" y="822198"/>
                  </a:cubicBezTo>
                  <a:cubicBezTo>
                    <a:pt x="1644396" y="368173"/>
                    <a:pt x="1276223" y="0"/>
                    <a:pt x="822198" y="0"/>
                  </a:cubicBezTo>
                  <a:close/>
                </a:path>
              </a:pathLst>
            </a:custGeom>
            <a:blipFill>
              <a:blip r:embed="rId25"/>
              <a:stretch>
                <a:fillRect l="-40891" t="-1034" r="-40912" b="-1030"/>
              </a:stretch>
            </a:blipFill>
          </p:spPr>
        </p:sp>
      </p:grpSp>
      <p:sp>
        <p:nvSpPr>
          <p:cNvPr id="40" name="Freeform 40"/>
          <p:cNvSpPr/>
          <p:nvPr/>
        </p:nvSpPr>
        <p:spPr>
          <a:xfrm>
            <a:off x="8035957" y="8086287"/>
            <a:ext cx="1258767" cy="1258767"/>
          </a:xfrm>
          <a:custGeom>
            <a:avLst/>
            <a:gdLst/>
            <a:ahLst/>
            <a:cxnLst/>
            <a:rect l="l" t="t" r="r" b="b"/>
            <a:pathLst>
              <a:path w="1258767" h="1258767">
                <a:moveTo>
                  <a:pt x="0" y="0"/>
                </a:moveTo>
                <a:lnTo>
                  <a:pt x="1258767" y="0"/>
                </a:lnTo>
                <a:lnTo>
                  <a:pt x="1258767" y="1258767"/>
                </a:lnTo>
                <a:lnTo>
                  <a:pt x="0" y="125876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41" name="Freeform 41"/>
          <p:cNvSpPr/>
          <p:nvPr/>
        </p:nvSpPr>
        <p:spPr>
          <a:xfrm>
            <a:off x="9511379" y="5212585"/>
            <a:ext cx="3676298" cy="3914051"/>
          </a:xfrm>
          <a:custGeom>
            <a:avLst/>
            <a:gdLst/>
            <a:ahLst/>
            <a:cxnLst/>
            <a:rect l="l" t="t" r="r" b="b"/>
            <a:pathLst>
              <a:path w="3676298" h="3914051">
                <a:moveTo>
                  <a:pt x="0" y="0"/>
                </a:moveTo>
                <a:lnTo>
                  <a:pt x="3676298" y="0"/>
                </a:lnTo>
                <a:lnTo>
                  <a:pt x="3676298" y="3914051"/>
                </a:lnTo>
                <a:lnTo>
                  <a:pt x="0" y="391405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grpSp>
        <p:nvGrpSpPr>
          <p:cNvPr id="42" name="Group 42"/>
          <p:cNvGrpSpPr>
            <a:grpSpLocks noChangeAspect="1"/>
          </p:cNvGrpSpPr>
          <p:nvPr/>
        </p:nvGrpSpPr>
        <p:grpSpPr>
          <a:xfrm>
            <a:off x="12168864" y="8099050"/>
            <a:ext cx="1233297" cy="1233297"/>
            <a:chOff x="0" y="0"/>
            <a:chExt cx="1644396" cy="1644396"/>
          </a:xfrm>
        </p:grpSpPr>
        <p:sp>
          <p:nvSpPr>
            <p:cNvPr id="43" name="Freeform 43"/>
            <p:cNvSpPr/>
            <p:nvPr/>
          </p:nvSpPr>
          <p:spPr>
            <a:xfrm>
              <a:off x="0" y="0"/>
              <a:ext cx="1644396" cy="1644396"/>
            </a:xfrm>
            <a:custGeom>
              <a:avLst/>
              <a:gdLst/>
              <a:ahLst/>
              <a:cxnLst/>
              <a:rect l="l" t="t" r="r" b="b"/>
              <a:pathLst>
                <a:path w="1644396" h="1644396">
                  <a:moveTo>
                    <a:pt x="822198" y="0"/>
                  </a:moveTo>
                  <a:cubicBezTo>
                    <a:pt x="368173" y="0"/>
                    <a:pt x="0" y="368046"/>
                    <a:pt x="0" y="822198"/>
                  </a:cubicBezTo>
                  <a:cubicBezTo>
                    <a:pt x="0" y="1276350"/>
                    <a:pt x="368173" y="1644396"/>
                    <a:pt x="822198" y="1644396"/>
                  </a:cubicBezTo>
                  <a:cubicBezTo>
                    <a:pt x="1276223" y="1644396"/>
                    <a:pt x="1644396" y="1276223"/>
                    <a:pt x="1644396" y="822198"/>
                  </a:cubicBezTo>
                  <a:cubicBezTo>
                    <a:pt x="1644396" y="368173"/>
                    <a:pt x="1276223" y="0"/>
                    <a:pt x="822198" y="0"/>
                  </a:cubicBezTo>
                  <a:close/>
                </a:path>
              </a:pathLst>
            </a:custGeom>
            <a:blipFill>
              <a:blip r:embed="rId30"/>
              <a:stretch>
                <a:fillRect l="-22333" t="-1034" r="-22391" b="-1030"/>
              </a:stretch>
            </a:blipFill>
          </p:spPr>
        </p:sp>
      </p:grpSp>
      <p:grpSp>
        <p:nvGrpSpPr>
          <p:cNvPr id="44" name="Group 44"/>
          <p:cNvGrpSpPr>
            <a:grpSpLocks noChangeAspect="1"/>
          </p:cNvGrpSpPr>
          <p:nvPr/>
        </p:nvGrpSpPr>
        <p:grpSpPr>
          <a:xfrm>
            <a:off x="37528" y="9209561"/>
            <a:ext cx="535943" cy="200025"/>
            <a:chOff x="0" y="0"/>
            <a:chExt cx="535940" cy="200025"/>
          </a:xfrm>
        </p:grpSpPr>
        <p:sp>
          <p:nvSpPr>
            <p:cNvPr id="45" name="Freeform 45"/>
            <p:cNvSpPr/>
            <p:nvPr/>
          </p:nvSpPr>
          <p:spPr>
            <a:xfrm>
              <a:off x="0" y="0"/>
              <a:ext cx="535940" cy="200025"/>
            </a:xfrm>
            <a:custGeom>
              <a:avLst/>
              <a:gdLst/>
              <a:ahLst/>
              <a:cxnLst/>
              <a:rect l="l" t="t" r="r" b="b"/>
              <a:pathLst>
                <a:path w="535940" h="200025">
                  <a:moveTo>
                    <a:pt x="0" y="200025"/>
                  </a:moveTo>
                  <a:lnTo>
                    <a:pt x="535940" y="200025"/>
                  </a:lnTo>
                  <a:lnTo>
                    <a:pt x="535940" y="0"/>
                  </a:lnTo>
                  <a:lnTo>
                    <a:pt x="0" y="0"/>
                  </a:lnTo>
                  <a:close/>
                </a:path>
              </a:pathLst>
            </a:custGeom>
            <a:solidFill>
              <a:srgbClr val="000000">
                <a:alpha val="0"/>
              </a:srgbClr>
            </a:solidFill>
          </p:spPr>
        </p:sp>
      </p:grpSp>
      <p:grpSp>
        <p:nvGrpSpPr>
          <p:cNvPr id="46" name="Group 46"/>
          <p:cNvGrpSpPr>
            <a:grpSpLocks noChangeAspect="1"/>
          </p:cNvGrpSpPr>
          <p:nvPr/>
        </p:nvGrpSpPr>
        <p:grpSpPr>
          <a:xfrm>
            <a:off x="165002" y="9906000"/>
            <a:ext cx="2099310" cy="381000"/>
            <a:chOff x="0" y="0"/>
            <a:chExt cx="2099310" cy="381000"/>
          </a:xfrm>
        </p:grpSpPr>
        <p:sp>
          <p:nvSpPr>
            <p:cNvPr id="47" name="Freeform 47"/>
            <p:cNvSpPr/>
            <p:nvPr/>
          </p:nvSpPr>
          <p:spPr>
            <a:xfrm>
              <a:off x="0" y="0"/>
              <a:ext cx="2099310" cy="381000"/>
            </a:xfrm>
            <a:custGeom>
              <a:avLst/>
              <a:gdLst/>
              <a:ahLst/>
              <a:cxnLst/>
              <a:rect l="l" t="t" r="r" b="b"/>
              <a:pathLst>
                <a:path w="2099310" h="381000">
                  <a:moveTo>
                    <a:pt x="0" y="0"/>
                  </a:moveTo>
                  <a:lnTo>
                    <a:pt x="0" y="381000"/>
                  </a:lnTo>
                  <a:lnTo>
                    <a:pt x="2099310" y="381000"/>
                  </a:lnTo>
                  <a:lnTo>
                    <a:pt x="2099310" y="0"/>
                  </a:lnTo>
                  <a:close/>
                </a:path>
              </a:pathLst>
            </a:custGeom>
            <a:solidFill>
              <a:srgbClr val="000000">
                <a:alpha val="0"/>
              </a:srgbClr>
            </a:solidFill>
          </p:spPr>
        </p:sp>
      </p:grpSp>
      <p:sp>
        <p:nvSpPr>
          <p:cNvPr id="48" name="Freeform 48"/>
          <p:cNvSpPr/>
          <p:nvPr/>
        </p:nvSpPr>
        <p:spPr>
          <a:xfrm>
            <a:off x="1971284" y="4269362"/>
            <a:ext cx="4682642" cy="1127684"/>
          </a:xfrm>
          <a:custGeom>
            <a:avLst/>
            <a:gdLst/>
            <a:ahLst/>
            <a:cxnLst/>
            <a:rect l="l" t="t" r="r" b="b"/>
            <a:pathLst>
              <a:path w="4682642" h="1127684">
                <a:moveTo>
                  <a:pt x="0" y="0"/>
                </a:moveTo>
                <a:lnTo>
                  <a:pt x="4682643" y="0"/>
                </a:lnTo>
                <a:lnTo>
                  <a:pt x="4682643" y="1127684"/>
                </a:lnTo>
                <a:lnTo>
                  <a:pt x="0" y="11276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49" name="Freeform 49"/>
          <p:cNvSpPr/>
          <p:nvPr/>
        </p:nvSpPr>
        <p:spPr>
          <a:xfrm>
            <a:off x="8631526" y="-63503"/>
            <a:ext cx="9719977" cy="10413997"/>
          </a:xfrm>
          <a:custGeom>
            <a:avLst/>
            <a:gdLst/>
            <a:ahLst/>
            <a:cxnLst/>
            <a:rect l="l" t="t" r="r" b="b"/>
            <a:pathLst>
              <a:path w="9719977" h="10413997">
                <a:moveTo>
                  <a:pt x="0" y="0"/>
                </a:moveTo>
                <a:lnTo>
                  <a:pt x="9719977" y="0"/>
                </a:lnTo>
                <a:lnTo>
                  <a:pt x="9719977" y="10413997"/>
                </a:lnTo>
                <a:lnTo>
                  <a:pt x="0" y="1041399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50" name="TextBox 50"/>
          <p:cNvSpPr txBox="1"/>
          <p:nvPr/>
        </p:nvSpPr>
        <p:spPr>
          <a:xfrm>
            <a:off x="7057006" y="9895742"/>
            <a:ext cx="1114663" cy="363969"/>
          </a:xfrm>
          <a:prstGeom prst="rect">
            <a:avLst/>
          </a:prstGeom>
        </p:spPr>
        <p:txBody>
          <a:bodyPr lIns="0" tIns="0" rIns="0" bIns="0" rtlCol="0" anchor="t">
            <a:spAutoFit/>
          </a:bodyPr>
          <a:lstStyle/>
          <a:p>
            <a:pPr algn="l">
              <a:lnSpc>
                <a:spcPts val="1424"/>
              </a:lnSpc>
            </a:pPr>
            <a:r>
              <a:rPr lang="en-US" sz="1249">
                <a:solidFill>
                  <a:srgbClr val="0000FF"/>
                </a:solidFill>
                <a:latin typeface="Lucida Calligraphy"/>
                <a:ea typeface="Lucida Calligraphy"/>
                <a:cs typeface="Lucida Calligraphy"/>
                <a:sym typeface="Lucida Calligraphy"/>
                <a:hlinkClick r:id="rId35" tooltip="http://www.lan.go.id/"/>
              </a:rPr>
              <a:t>www.lan.go.i d</a:t>
            </a:r>
          </a:p>
        </p:txBody>
      </p:sp>
      <p:sp>
        <p:nvSpPr>
          <p:cNvPr id="51" name="TextBox 51"/>
          <p:cNvSpPr txBox="1"/>
          <p:nvPr/>
        </p:nvSpPr>
        <p:spPr>
          <a:xfrm>
            <a:off x="8905237" y="9944538"/>
            <a:ext cx="1210863" cy="182679"/>
          </a:xfrm>
          <a:prstGeom prst="rect">
            <a:avLst/>
          </a:prstGeom>
        </p:spPr>
        <p:txBody>
          <a:bodyPr wrap="square" lIns="0" tIns="0" rIns="0" bIns="0" rtlCol="0" anchor="t">
            <a:spAutoFit/>
          </a:bodyPr>
          <a:lstStyle/>
          <a:p>
            <a:pPr algn="l">
              <a:lnSpc>
                <a:spcPts val="1424"/>
              </a:lnSpc>
            </a:pPr>
            <a:r>
              <a:rPr lang="en-US" sz="1249" spc="99" dirty="0" err="1">
                <a:solidFill>
                  <a:srgbClr val="FFFFFF"/>
                </a:solidFill>
                <a:latin typeface="Lucida Calligraphy"/>
                <a:ea typeface="Lucida Calligraphy"/>
                <a:cs typeface="Lucida Calligraphy"/>
                <a:sym typeface="Lucida Calligraphy"/>
              </a:rPr>
              <a:t>humas_la</a:t>
            </a:r>
            <a:r>
              <a:rPr lang="en-US" sz="1249" spc="99" dirty="0">
                <a:solidFill>
                  <a:srgbClr val="FFFFFF"/>
                </a:solidFill>
                <a:latin typeface="Lucida Calligraphy"/>
                <a:ea typeface="Lucida Calligraphy"/>
                <a:cs typeface="Lucida Calligraphy"/>
                <a:sym typeface="Lucida Calligraphy"/>
              </a:rPr>
              <a:t> n</a:t>
            </a:r>
          </a:p>
        </p:txBody>
      </p:sp>
      <p:sp>
        <p:nvSpPr>
          <p:cNvPr id="52" name="TextBox 52"/>
          <p:cNvSpPr txBox="1"/>
          <p:nvPr/>
        </p:nvSpPr>
        <p:spPr>
          <a:xfrm>
            <a:off x="10565510" y="9867901"/>
            <a:ext cx="1072113" cy="182679"/>
          </a:xfrm>
          <a:prstGeom prst="rect">
            <a:avLst/>
          </a:prstGeom>
        </p:spPr>
        <p:txBody>
          <a:bodyPr wrap="square" lIns="0" tIns="0" rIns="0" bIns="0" rtlCol="0" anchor="t">
            <a:spAutoFit/>
          </a:bodyPr>
          <a:lstStyle/>
          <a:p>
            <a:pPr algn="l">
              <a:lnSpc>
                <a:spcPts val="1424"/>
              </a:lnSpc>
            </a:pPr>
            <a:r>
              <a:rPr lang="en-US" sz="1249" dirty="0">
                <a:solidFill>
                  <a:srgbClr val="FFFFFF"/>
                </a:solidFill>
                <a:latin typeface="Lucida Calligraphy"/>
                <a:ea typeface="Lucida Calligraphy"/>
                <a:cs typeface="Lucida Calligraphy"/>
                <a:sym typeface="Lucida Calligraphy"/>
              </a:rPr>
              <a:t>LAN_ RI</a:t>
            </a:r>
          </a:p>
        </p:txBody>
      </p:sp>
      <p:sp>
        <p:nvSpPr>
          <p:cNvPr id="53" name="TextBox 53"/>
          <p:cNvSpPr txBox="1"/>
          <p:nvPr/>
        </p:nvSpPr>
        <p:spPr>
          <a:xfrm>
            <a:off x="11897992" y="9867901"/>
            <a:ext cx="1626296" cy="182679"/>
          </a:xfrm>
          <a:prstGeom prst="rect">
            <a:avLst/>
          </a:prstGeom>
        </p:spPr>
        <p:txBody>
          <a:bodyPr wrap="square" lIns="0" tIns="0" rIns="0" bIns="0" rtlCol="0" anchor="t">
            <a:spAutoFit/>
          </a:bodyPr>
          <a:lstStyle/>
          <a:p>
            <a:pPr algn="l">
              <a:lnSpc>
                <a:spcPts val="1424"/>
              </a:lnSpc>
            </a:pPr>
            <a:r>
              <a:rPr lang="en-US" sz="1249" spc="84" dirty="0">
                <a:solidFill>
                  <a:srgbClr val="FFFFFF"/>
                </a:solidFill>
                <a:latin typeface="Lucida Calligraphy"/>
                <a:ea typeface="Lucida Calligraphy"/>
                <a:cs typeface="Lucida Calligraphy"/>
                <a:sym typeface="Lucida Calligraphy"/>
              </a:rPr>
              <a:t>Humas LAN RI</a:t>
            </a:r>
          </a:p>
        </p:txBody>
      </p:sp>
      <p:sp>
        <p:nvSpPr>
          <p:cNvPr id="54" name="TextBox 54"/>
          <p:cNvSpPr txBox="1"/>
          <p:nvPr/>
        </p:nvSpPr>
        <p:spPr>
          <a:xfrm>
            <a:off x="13799438" y="9867901"/>
            <a:ext cx="3327651" cy="182679"/>
          </a:xfrm>
          <a:prstGeom prst="rect">
            <a:avLst/>
          </a:prstGeom>
        </p:spPr>
        <p:txBody>
          <a:bodyPr wrap="square" lIns="0" tIns="0" rIns="0" bIns="0" rtlCol="0" anchor="t">
            <a:spAutoFit/>
          </a:bodyPr>
          <a:lstStyle/>
          <a:p>
            <a:pPr algn="l">
              <a:lnSpc>
                <a:spcPts val="1424"/>
              </a:lnSpc>
            </a:pPr>
            <a:r>
              <a:rPr lang="en-US" sz="1249" spc="9" dirty="0">
                <a:solidFill>
                  <a:srgbClr val="FFFFFF"/>
                </a:solidFill>
                <a:latin typeface="Lucida Calligraphy"/>
                <a:ea typeface="Lucida Calligraphy"/>
                <a:cs typeface="Lucida Calligraphy"/>
                <a:sym typeface="Lucida Calligraphy"/>
              </a:rPr>
              <a:t>Lembaga </a:t>
            </a:r>
            <a:r>
              <a:rPr lang="en-US" sz="1249" spc="9" dirty="0" err="1">
                <a:solidFill>
                  <a:srgbClr val="FFFFFF"/>
                </a:solidFill>
                <a:latin typeface="Lucida Calligraphy"/>
                <a:ea typeface="Lucida Calligraphy"/>
                <a:cs typeface="Lucida Calligraphy"/>
                <a:sym typeface="Lucida Calligraphy"/>
              </a:rPr>
              <a:t>Administrasi</a:t>
            </a:r>
            <a:r>
              <a:rPr lang="en-US" sz="1249" spc="9" dirty="0">
                <a:solidFill>
                  <a:srgbClr val="FFFFFF"/>
                </a:solidFill>
                <a:latin typeface="Lucida Calligraphy"/>
                <a:ea typeface="Lucida Calligraphy"/>
                <a:cs typeface="Lucida Calligraphy"/>
                <a:sym typeface="Lucida Calligraphy"/>
              </a:rPr>
              <a:t> Negara</a:t>
            </a:r>
          </a:p>
        </p:txBody>
      </p:sp>
      <p:sp>
        <p:nvSpPr>
          <p:cNvPr id="55" name="TextBox 55"/>
          <p:cNvSpPr txBox="1"/>
          <p:nvPr/>
        </p:nvSpPr>
        <p:spPr>
          <a:xfrm>
            <a:off x="1736836" y="1512922"/>
            <a:ext cx="7936049" cy="2413035"/>
          </a:xfrm>
          <a:prstGeom prst="rect">
            <a:avLst/>
          </a:prstGeom>
        </p:spPr>
        <p:txBody>
          <a:bodyPr lIns="0" tIns="0" rIns="0" bIns="0" rtlCol="0" anchor="t">
            <a:spAutoFit/>
          </a:bodyPr>
          <a:lstStyle/>
          <a:p>
            <a:pPr algn="l">
              <a:lnSpc>
                <a:spcPts val="4479"/>
              </a:lnSpc>
            </a:pPr>
            <a:r>
              <a:rPr lang="en-US" sz="3199" b="1" dirty="0" err="1">
                <a:solidFill>
                  <a:srgbClr val="000000"/>
                </a:solidFill>
                <a:latin typeface="Calibri (MS) Bold"/>
                <a:ea typeface="Calibri (MS) Bold"/>
                <a:cs typeface="Calibri (MS) Bold"/>
                <a:sym typeface="Calibri (MS) Bold"/>
              </a:rPr>
              <a:t>Pelatihan</a:t>
            </a:r>
            <a:r>
              <a:rPr lang="en-US" sz="3199" b="1" dirty="0">
                <a:solidFill>
                  <a:srgbClr val="000000"/>
                </a:solidFill>
                <a:latin typeface="Calibri (MS) Bold"/>
                <a:ea typeface="Calibri (MS) Bold"/>
                <a:cs typeface="Calibri (MS) Bold"/>
                <a:sym typeface="Calibri (MS) Bold"/>
              </a:rPr>
              <a:t> Dasar CPNS </a:t>
            </a:r>
          </a:p>
          <a:p>
            <a:pPr algn="l">
              <a:lnSpc>
                <a:spcPts val="2851"/>
              </a:lnSpc>
            </a:pPr>
            <a:r>
              <a:rPr lang="en-US" sz="2400" b="1" dirty="0" err="1">
                <a:solidFill>
                  <a:srgbClr val="000000"/>
                </a:solidFill>
                <a:latin typeface="Calibri (MS) Bold"/>
                <a:ea typeface="Calibri (MS) Bold"/>
                <a:cs typeface="Calibri (MS) Bold"/>
                <a:sym typeface="Calibri (MS) Bold"/>
              </a:rPr>
              <a:t>Dalam</a:t>
            </a:r>
            <a:r>
              <a:rPr lang="en-US" sz="2400" b="1" dirty="0">
                <a:solidFill>
                  <a:srgbClr val="000000"/>
                </a:solidFill>
                <a:latin typeface="Calibri (MS) Bold"/>
                <a:ea typeface="Calibri (MS) Bold"/>
                <a:cs typeface="Calibri (MS) Bold"/>
                <a:sym typeface="Calibri (MS) Bold"/>
              </a:rPr>
              <a:t> Masa </a:t>
            </a:r>
            <a:r>
              <a:rPr lang="en-US" sz="2400" b="1" dirty="0" err="1">
                <a:solidFill>
                  <a:srgbClr val="000000"/>
                </a:solidFill>
                <a:latin typeface="Calibri (MS) Bold"/>
                <a:ea typeface="Calibri (MS) Bold"/>
                <a:cs typeface="Calibri (MS) Bold"/>
                <a:sym typeface="Calibri (MS) Bold"/>
              </a:rPr>
              <a:t>Prajabatan</a:t>
            </a:r>
            <a:r>
              <a:rPr lang="en-US" sz="2400" b="1" dirty="0">
                <a:solidFill>
                  <a:srgbClr val="000000"/>
                </a:solidFill>
                <a:latin typeface="Calibri (MS) Bold"/>
                <a:ea typeface="Calibri (MS) Bold"/>
                <a:cs typeface="Calibri (MS) Bold"/>
                <a:sym typeface="Calibri (MS) Bold"/>
              </a:rPr>
              <a:t> yang </a:t>
            </a:r>
            <a:r>
              <a:rPr lang="en-US" sz="2400" b="1" dirty="0" err="1">
                <a:solidFill>
                  <a:srgbClr val="000000"/>
                </a:solidFill>
                <a:latin typeface="Calibri (MS) Bold"/>
                <a:ea typeface="Calibri (MS) Bold"/>
                <a:cs typeface="Calibri (MS) Bold"/>
                <a:sym typeface="Calibri (MS) Bold"/>
              </a:rPr>
              <a:t>dilakukan</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secara</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terintegrasi</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untuk</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membangun</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integritas</a:t>
            </a:r>
            <a:r>
              <a:rPr lang="en-US" sz="2400" b="1" dirty="0">
                <a:solidFill>
                  <a:srgbClr val="000000"/>
                </a:solidFill>
                <a:latin typeface="Calibri (MS) Bold"/>
                <a:ea typeface="Calibri (MS) Bold"/>
                <a:cs typeface="Calibri (MS) Bold"/>
                <a:sym typeface="Calibri (MS) Bold"/>
              </a:rPr>
              <a:t> moral, </a:t>
            </a:r>
            <a:r>
              <a:rPr lang="en-US" sz="2400" b="1" dirty="0" err="1">
                <a:solidFill>
                  <a:srgbClr val="000000"/>
                </a:solidFill>
                <a:latin typeface="Calibri (MS) Bold"/>
                <a:ea typeface="Calibri (MS) Bold"/>
                <a:cs typeface="Calibri (MS) Bold"/>
                <a:sym typeface="Calibri (MS) Bold"/>
              </a:rPr>
              <a:t>kejujuran</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semangat</a:t>
            </a:r>
            <a:r>
              <a:rPr lang="en-US" sz="2400" b="1" dirty="0">
                <a:solidFill>
                  <a:srgbClr val="000000"/>
                </a:solidFill>
                <a:latin typeface="Calibri (MS) Bold"/>
                <a:ea typeface="Calibri (MS) Bold"/>
                <a:cs typeface="Calibri (MS) Bold"/>
                <a:sym typeface="Calibri (MS) Bold"/>
              </a:rPr>
              <a:t> dan </a:t>
            </a:r>
            <a:r>
              <a:rPr lang="en-US" sz="2400" b="1" dirty="0" err="1">
                <a:solidFill>
                  <a:srgbClr val="000000"/>
                </a:solidFill>
                <a:latin typeface="Calibri (MS) Bold"/>
                <a:ea typeface="Calibri (MS) Bold"/>
                <a:cs typeface="Calibri (MS) Bold"/>
                <a:sym typeface="Calibri (MS) Bold"/>
              </a:rPr>
              <a:t>motivasi</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nasionalisme</a:t>
            </a:r>
            <a:r>
              <a:rPr lang="en-US" sz="2400" b="1" dirty="0">
                <a:solidFill>
                  <a:srgbClr val="000000"/>
                </a:solidFill>
                <a:latin typeface="Calibri (MS) Bold"/>
                <a:ea typeface="Calibri (MS) Bold"/>
                <a:cs typeface="Calibri (MS) Bold"/>
                <a:sym typeface="Calibri (MS) Bold"/>
              </a:rPr>
              <a:t> dan </a:t>
            </a:r>
            <a:r>
              <a:rPr lang="en-US" sz="2400" b="1" dirty="0" err="1">
                <a:solidFill>
                  <a:srgbClr val="000000"/>
                </a:solidFill>
                <a:latin typeface="Calibri (MS) Bold"/>
                <a:ea typeface="Calibri (MS) Bold"/>
                <a:cs typeface="Calibri (MS) Bold"/>
                <a:sym typeface="Calibri (MS) Bold"/>
              </a:rPr>
              <a:t>kebangsaan</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karakter</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kepribadian</a:t>
            </a:r>
            <a:r>
              <a:rPr lang="en-US" sz="2400" b="1" dirty="0">
                <a:solidFill>
                  <a:srgbClr val="000000"/>
                </a:solidFill>
                <a:latin typeface="Calibri (MS) Bold"/>
                <a:ea typeface="Calibri (MS) Bold"/>
                <a:cs typeface="Calibri (MS) Bold"/>
                <a:sym typeface="Calibri (MS) Bold"/>
              </a:rPr>
              <a:t> yang </a:t>
            </a:r>
            <a:r>
              <a:rPr lang="en-US" sz="2400" b="1" dirty="0" err="1">
                <a:solidFill>
                  <a:srgbClr val="000000"/>
                </a:solidFill>
                <a:latin typeface="Calibri (MS) Bold"/>
                <a:ea typeface="Calibri (MS) Bold"/>
                <a:cs typeface="Calibri (MS) Bold"/>
                <a:sym typeface="Calibri (MS) Bold"/>
              </a:rPr>
              <a:t>unggul</a:t>
            </a:r>
            <a:r>
              <a:rPr lang="en-US" sz="2400" b="1" dirty="0">
                <a:solidFill>
                  <a:srgbClr val="000000"/>
                </a:solidFill>
                <a:latin typeface="Calibri (MS) Bold"/>
                <a:ea typeface="Calibri (MS) Bold"/>
                <a:cs typeface="Calibri (MS) Bold"/>
                <a:sym typeface="Calibri (MS) Bold"/>
              </a:rPr>
              <a:t> dan </a:t>
            </a:r>
            <a:r>
              <a:rPr lang="en-US" sz="2400" b="1" dirty="0" err="1">
                <a:solidFill>
                  <a:srgbClr val="000000"/>
                </a:solidFill>
                <a:latin typeface="Calibri (MS) Bold"/>
                <a:ea typeface="Calibri (MS) Bold"/>
                <a:cs typeface="Calibri (MS) Bold"/>
                <a:sym typeface="Calibri (MS) Bold"/>
              </a:rPr>
              <a:t>bertanggung</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jawab</a:t>
            </a:r>
            <a:r>
              <a:rPr lang="en-US" sz="2400" b="1" dirty="0">
                <a:solidFill>
                  <a:srgbClr val="000000"/>
                </a:solidFill>
                <a:latin typeface="Calibri (MS) Bold"/>
                <a:ea typeface="Calibri (MS) Bold"/>
                <a:cs typeface="Calibri (MS) Bold"/>
                <a:sym typeface="Calibri (MS) Bold"/>
              </a:rPr>
              <a:t>, dan </a:t>
            </a:r>
            <a:r>
              <a:rPr lang="en-US" sz="2400" b="1" dirty="0" err="1">
                <a:solidFill>
                  <a:srgbClr val="000000"/>
                </a:solidFill>
                <a:latin typeface="Calibri (MS) Bold"/>
                <a:ea typeface="Calibri (MS) Bold"/>
                <a:cs typeface="Calibri (MS) Bold"/>
                <a:sym typeface="Calibri (MS) Bold"/>
              </a:rPr>
              <a:t>memperkuat</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profesionalisme</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serta</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kompetensi</a:t>
            </a:r>
            <a:r>
              <a:rPr lang="en-US" sz="2400" b="1" dirty="0">
                <a:solidFill>
                  <a:srgbClr val="000000"/>
                </a:solidFill>
                <a:latin typeface="Calibri (MS) Bold"/>
                <a:ea typeface="Calibri (MS) Bold"/>
                <a:cs typeface="Calibri (MS) Bold"/>
                <a:sym typeface="Calibri (MS) Bold"/>
              </a:rPr>
              <a:t> </a:t>
            </a:r>
            <a:r>
              <a:rPr lang="en-US" sz="2400" b="1" dirty="0" err="1">
                <a:solidFill>
                  <a:srgbClr val="000000"/>
                </a:solidFill>
                <a:latin typeface="Calibri (MS) Bold"/>
                <a:ea typeface="Calibri (MS) Bold"/>
                <a:cs typeface="Calibri (MS) Bold"/>
                <a:sym typeface="Calibri (MS) Bold"/>
              </a:rPr>
              <a:t>bidang</a:t>
            </a:r>
            <a:r>
              <a:rPr lang="en-US" sz="2400" b="1" dirty="0">
                <a:solidFill>
                  <a:srgbClr val="000000"/>
                </a:solidFill>
                <a:latin typeface="Calibri (MS) Bold"/>
                <a:ea typeface="Calibri (MS) Bold"/>
                <a:cs typeface="Calibri (MS) Bold"/>
                <a:sym typeface="Calibri (MS) Bold"/>
              </a:rPr>
              <a:t>.</a:t>
            </a:r>
          </a:p>
        </p:txBody>
      </p:sp>
      <p:sp>
        <p:nvSpPr>
          <p:cNvPr id="56" name="TextBox 56"/>
          <p:cNvSpPr txBox="1"/>
          <p:nvPr/>
        </p:nvSpPr>
        <p:spPr>
          <a:xfrm>
            <a:off x="1636033" y="5407638"/>
            <a:ext cx="3126648" cy="1224915"/>
          </a:xfrm>
          <a:prstGeom prst="rect">
            <a:avLst/>
          </a:prstGeom>
        </p:spPr>
        <p:txBody>
          <a:bodyPr lIns="0" tIns="0" rIns="0" bIns="0" rtlCol="0" anchor="t">
            <a:spAutoFit/>
          </a:bodyPr>
          <a:lstStyle/>
          <a:p>
            <a:pPr algn="just">
              <a:lnSpc>
                <a:spcPts val="1875"/>
              </a:lnSpc>
            </a:pPr>
            <a:r>
              <a:rPr lang="en-US" sz="1800">
                <a:solidFill>
                  <a:srgbClr val="000000"/>
                </a:solidFill>
                <a:latin typeface="Calibri (MS)"/>
                <a:ea typeface="Calibri (MS)"/>
                <a:cs typeface="Calibri (MS)"/>
                <a:sym typeface="Calibri (MS)"/>
              </a:rPr>
              <a:t>Pelatihan Dasar CPNS yang strategi pembelajarannya sebagian besar dilakukan melalui proses pembelajaran tatap muka didalam kelas.</a:t>
            </a:r>
          </a:p>
        </p:txBody>
      </p:sp>
      <p:sp>
        <p:nvSpPr>
          <p:cNvPr id="57" name="TextBox 57"/>
          <p:cNvSpPr txBox="1"/>
          <p:nvPr/>
        </p:nvSpPr>
        <p:spPr>
          <a:xfrm>
            <a:off x="5789438" y="5313493"/>
            <a:ext cx="3123343" cy="1224915"/>
          </a:xfrm>
          <a:prstGeom prst="rect">
            <a:avLst/>
          </a:prstGeom>
        </p:spPr>
        <p:txBody>
          <a:bodyPr lIns="0" tIns="0" rIns="0" bIns="0" rtlCol="0" anchor="t">
            <a:spAutoFit/>
          </a:bodyPr>
          <a:lstStyle/>
          <a:p>
            <a:pPr algn="l">
              <a:lnSpc>
                <a:spcPts val="1875"/>
              </a:lnSpc>
            </a:pPr>
            <a:r>
              <a:rPr lang="en-US" sz="1800">
                <a:solidFill>
                  <a:srgbClr val="000000"/>
                </a:solidFill>
                <a:latin typeface="Calibri (MS)"/>
                <a:ea typeface="Calibri (MS)"/>
                <a:cs typeface="Calibri (MS)"/>
                <a:sym typeface="Calibri (MS)"/>
              </a:rPr>
              <a:t>Pelatihan Dasar CPNS yang dilakukan dengan memadukan proses pembelajaran tatap muka di dalam kelas dan proses pembelajaran secara daring.</a:t>
            </a:r>
          </a:p>
        </p:txBody>
      </p:sp>
      <p:sp>
        <p:nvSpPr>
          <p:cNvPr id="58" name="TextBox 58"/>
          <p:cNvSpPr txBox="1"/>
          <p:nvPr/>
        </p:nvSpPr>
        <p:spPr>
          <a:xfrm>
            <a:off x="9876520" y="5407638"/>
            <a:ext cx="3214087" cy="2415540"/>
          </a:xfrm>
          <a:prstGeom prst="rect">
            <a:avLst/>
          </a:prstGeom>
        </p:spPr>
        <p:txBody>
          <a:bodyPr lIns="0" tIns="0" rIns="0" bIns="0" rtlCol="0" anchor="t">
            <a:spAutoFit/>
          </a:bodyPr>
          <a:lstStyle/>
          <a:p>
            <a:pPr algn="l">
              <a:lnSpc>
                <a:spcPts val="1875"/>
              </a:lnSpc>
            </a:pPr>
            <a:r>
              <a:rPr lang="en-US" sz="1800">
                <a:solidFill>
                  <a:srgbClr val="000000"/>
                </a:solidFill>
                <a:latin typeface="Calibri (MS)"/>
                <a:ea typeface="Calibri (MS)"/>
                <a:cs typeface="Calibri (MS)"/>
                <a:sym typeface="Calibri (MS)"/>
              </a:rPr>
              <a:t>pembelajaran kolaboratif antara Peserta Pelatihan Dasar CPNS dan Tenaga Pelatihan dengan memanfaatkan sistem pembelajaran yang dikembangkan oleh Lembaga Administrasi Negara dan dikelola bersama dengan lembaga pelatihan pemerintah yang terakreditasi.</a:t>
            </a:r>
          </a:p>
        </p:txBody>
      </p:sp>
      <p:sp>
        <p:nvSpPr>
          <p:cNvPr id="59" name="TextBox 59"/>
          <p:cNvSpPr txBox="1"/>
          <p:nvPr/>
        </p:nvSpPr>
        <p:spPr>
          <a:xfrm>
            <a:off x="1334395" y="8236382"/>
            <a:ext cx="2539127" cy="431092"/>
          </a:xfrm>
          <a:prstGeom prst="rect">
            <a:avLst/>
          </a:prstGeom>
        </p:spPr>
        <p:txBody>
          <a:bodyPr lIns="0" tIns="0" rIns="0" bIns="0" rtlCol="0" anchor="t">
            <a:spAutoFit/>
          </a:bodyPr>
          <a:lstStyle/>
          <a:p>
            <a:pPr algn="l">
              <a:lnSpc>
                <a:spcPts val="3219"/>
              </a:lnSpc>
            </a:pPr>
            <a:r>
              <a:rPr lang="en-US" sz="2299">
                <a:solidFill>
                  <a:srgbClr val="FFFFFF"/>
                </a:solidFill>
                <a:latin typeface="Calibri (MS)"/>
                <a:ea typeface="Calibri (MS)"/>
                <a:cs typeface="Calibri (MS)"/>
                <a:sym typeface="Calibri (MS)"/>
              </a:rPr>
              <a:t> Latsar CPNS Klasikal</a:t>
            </a:r>
          </a:p>
        </p:txBody>
      </p:sp>
      <p:sp>
        <p:nvSpPr>
          <p:cNvPr id="60" name="TextBox 60"/>
          <p:cNvSpPr txBox="1"/>
          <p:nvPr/>
        </p:nvSpPr>
        <p:spPr>
          <a:xfrm>
            <a:off x="5454644" y="7998257"/>
            <a:ext cx="2163147" cy="983542"/>
          </a:xfrm>
          <a:prstGeom prst="rect">
            <a:avLst/>
          </a:prstGeom>
        </p:spPr>
        <p:txBody>
          <a:bodyPr lIns="0" tIns="0" rIns="0" bIns="0" rtlCol="0" anchor="t">
            <a:spAutoFit/>
          </a:bodyPr>
          <a:lstStyle/>
          <a:p>
            <a:pPr algn="l">
              <a:lnSpc>
                <a:spcPts val="2474"/>
              </a:lnSpc>
            </a:pPr>
            <a:r>
              <a:rPr lang="en-US" sz="2299">
                <a:solidFill>
                  <a:srgbClr val="FFFFFF"/>
                </a:solidFill>
                <a:latin typeface="Calibri (MS)"/>
                <a:ea typeface="Calibri (MS)"/>
                <a:cs typeface="Calibri (MS)"/>
                <a:sym typeface="Calibri (MS)"/>
              </a:rPr>
              <a:t> Latsar CPNS Terpadu (Blended Learning)</a:t>
            </a:r>
          </a:p>
        </p:txBody>
      </p:sp>
      <p:sp>
        <p:nvSpPr>
          <p:cNvPr id="61" name="TextBox 61"/>
          <p:cNvSpPr txBox="1"/>
          <p:nvPr/>
        </p:nvSpPr>
        <p:spPr>
          <a:xfrm>
            <a:off x="9574882" y="8160182"/>
            <a:ext cx="2441648" cy="669217"/>
          </a:xfrm>
          <a:prstGeom prst="rect">
            <a:avLst/>
          </a:prstGeom>
        </p:spPr>
        <p:txBody>
          <a:bodyPr lIns="0" tIns="0" rIns="0" bIns="0" rtlCol="0" anchor="t">
            <a:spAutoFit/>
          </a:bodyPr>
          <a:lstStyle/>
          <a:p>
            <a:pPr algn="l">
              <a:lnSpc>
                <a:spcPts val="2474"/>
              </a:lnSpc>
            </a:pPr>
            <a:r>
              <a:rPr lang="en-US" sz="2299">
                <a:solidFill>
                  <a:srgbClr val="FFFFFF"/>
                </a:solidFill>
                <a:latin typeface="Calibri (MS)"/>
                <a:ea typeface="Calibri (MS)"/>
                <a:cs typeface="Calibri (MS)"/>
                <a:sym typeface="Calibri (MS)"/>
              </a:rPr>
              <a:t>Pelatihan Jarak Jauh (Distance Learning)</a:t>
            </a:r>
          </a:p>
        </p:txBody>
      </p:sp>
      <p:sp>
        <p:nvSpPr>
          <p:cNvPr id="62" name="TextBox 62"/>
          <p:cNvSpPr txBox="1"/>
          <p:nvPr/>
        </p:nvSpPr>
        <p:spPr>
          <a:xfrm>
            <a:off x="11159814" y="816635"/>
            <a:ext cx="6953450" cy="1179810"/>
          </a:xfrm>
          <a:prstGeom prst="rect">
            <a:avLst/>
          </a:prstGeom>
        </p:spPr>
        <p:txBody>
          <a:bodyPr wrap="square" lIns="0" tIns="0" rIns="0" bIns="0" rtlCol="0" anchor="t">
            <a:spAutoFit/>
          </a:bodyPr>
          <a:lstStyle/>
          <a:p>
            <a:pPr>
              <a:lnSpc>
                <a:spcPts val="2325"/>
              </a:lnSpc>
            </a:pPr>
            <a:r>
              <a:rPr lang="en-US" sz="1999" dirty="0" err="1">
                <a:solidFill>
                  <a:srgbClr val="FFFFFF"/>
                </a:solidFill>
                <a:latin typeface="Calibri (MS)"/>
                <a:ea typeface="Calibri (MS)"/>
                <a:cs typeface="Calibri (MS)"/>
                <a:sym typeface="Calibri (MS)"/>
              </a:rPr>
              <a:t>Pelatihan</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terintegrasi</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bagi</a:t>
            </a:r>
            <a:r>
              <a:rPr lang="en-US" sz="1999" dirty="0">
                <a:solidFill>
                  <a:srgbClr val="FFFFFF"/>
                </a:solidFill>
                <a:latin typeface="Calibri (MS)"/>
                <a:ea typeface="Calibri (MS)"/>
                <a:cs typeface="Calibri (MS)"/>
                <a:sym typeface="Calibri (MS)"/>
              </a:rPr>
              <a:t> CPNS </a:t>
            </a:r>
            <a:r>
              <a:rPr lang="en-US" sz="1999" dirty="0" err="1">
                <a:solidFill>
                  <a:srgbClr val="FFFFFF"/>
                </a:solidFill>
                <a:latin typeface="Calibri (MS)"/>
                <a:ea typeface="Calibri (MS)"/>
                <a:cs typeface="Calibri (MS)"/>
                <a:sym typeface="Calibri (MS)"/>
              </a:rPr>
              <a:t>bertujuan</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menginternalisasikan</a:t>
            </a:r>
            <a:r>
              <a:rPr lang="en-US" sz="1999" dirty="0">
                <a:solidFill>
                  <a:srgbClr val="FFFFFF"/>
                </a:solidFill>
                <a:latin typeface="Calibri (MS)"/>
                <a:ea typeface="Calibri (MS)"/>
                <a:cs typeface="Calibri (MS)"/>
                <a:sym typeface="Calibri (MS)"/>
              </a:rPr>
              <a:t> dan </a:t>
            </a:r>
            <a:r>
              <a:rPr lang="en-US" sz="1999" dirty="0" err="1">
                <a:solidFill>
                  <a:srgbClr val="FFFFFF"/>
                </a:solidFill>
                <a:latin typeface="Calibri (MS)"/>
                <a:ea typeface="Calibri (MS)"/>
                <a:cs typeface="Calibri (MS)"/>
                <a:sym typeface="Calibri (MS)"/>
              </a:rPr>
              <a:t>mengimplementasikan</a:t>
            </a:r>
            <a:r>
              <a:rPr lang="en-US" sz="1999" dirty="0">
                <a:solidFill>
                  <a:srgbClr val="FFFFFF"/>
                </a:solidFill>
                <a:latin typeface="Calibri (MS)"/>
                <a:ea typeface="Calibri (MS)"/>
                <a:cs typeface="Calibri (MS)"/>
                <a:sym typeface="Calibri (MS)"/>
              </a:rPr>
              <a:t> core values ASN </a:t>
            </a:r>
            <a:r>
              <a:rPr lang="en-US" sz="1999" dirty="0" err="1">
                <a:solidFill>
                  <a:srgbClr val="FFFFFF"/>
                </a:solidFill>
                <a:latin typeface="Calibri (MS)"/>
                <a:ea typeface="Calibri (MS)"/>
                <a:cs typeface="Calibri (MS)"/>
                <a:sym typeface="Calibri (MS)"/>
              </a:rPr>
              <a:t>BerAKHLAK</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dalam</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mendukung</a:t>
            </a:r>
            <a:r>
              <a:rPr lang="en-US" sz="1999" dirty="0">
                <a:solidFill>
                  <a:srgbClr val="FFFFFF"/>
                </a:solidFill>
                <a:latin typeface="Calibri (MS)"/>
                <a:ea typeface="Calibri (MS)"/>
                <a:cs typeface="Calibri (MS)"/>
                <a:sym typeface="Calibri (MS)"/>
              </a:rPr>
              <a:t> employer branding ASN “</a:t>
            </a:r>
            <a:r>
              <a:rPr lang="en-US" sz="1999" dirty="0" err="1">
                <a:solidFill>
                  <a:srgbClr val="FFFFFF"/>
                </a:solidFill>
                <a:latin typeface="Calibri (MS)"/>
                <a:ea typeface="Calibri (MS)"/>
                <a:cs typeface="Calibri (MS)"/>
                <a:sym typeface="Calibri (MS)"/>
              </a:rPr>
              <a:t>Bangga</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Melayani</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Bangsa</a:t>
            </a:r>
            <a:r>
              <a:rPr lang="en-US" sz="1999" dirty="0">
                <a:solidFill>
                  <a:srgbClr val="FFFFFF"/>
                </a:solidFill>
                <a:latin typeface="Calibri (MS)"/>
                <a:ea typeface="Calibri (MS)"/>
                <a:cs typeface="Calibri (MS)"/>
                <a:sym typeface="Calibri (MS)"/>
              </a:rPr>
              <a:t>”. </a:t>
            </a:r>
          </a:p>
          <a:p>
            <a:pPr algn="l">
              <a:lnSpc>
                <a:spcPts val="2325"/>
              </a:lnSpc>
            </a:pPr>
            <a:endParaRPr lang="en-US" sz="1999" dirty="0">
              <a:solidFill>
                <a:srgbClr val="FFFFFF"/>
              </a:solidFill>
              <a:latin typeface="Calibri (MS)"/>
              <a:ea typeface="Calibri (MS)"/>
              <a:cs typeface="Calibri (MS)"/>
              <a:sym typeface="Calibri (MS)"/>
            </a:endParaRPr>
          </a:p>
        </p:txBody>
      </p:sp>
      <p:sp>
        <p:nvSpPr>
          <p:cNvPr id="64" name="TextBox 64"/>
          <p:cNvSpPr txBox="1"/>
          <p:nvPr/>
        </p:nvSpPr>
        <p:spPr>
          <a:xfrm>
            <a:off x="11075240" y="3001108"/>
            <a:ext cx="6910131" cy="1179810"/>
          </a:xfrm>
          <a:prstGeom prst="rect">
            <a:avLst/>
          </a:prstGeom>
        </p:spPr>
        <p:txBody>
          <a:bodyPr wrap="square" lIns="0" tIns="0" rIns="0" bIns="0" rtlCol="0" anchor="t">
            <a:spAutoFit/>
          </a:bodyPr>
          <a:lstStyle/>
          <a:p>
            <a:pPr algn="l">
              <a:lnSpc>
                <a:spcPts val="2325"/>
              </a:lnSpc>
            </a:pPr>
            <a:r>
              <a:rPr lang="en-US" sz="1999" dirty="0" err="1">
                <a:solidFill>
                  <a:srgbClr val="FFFFFF"/>
                </a:solidFill>
                <a:latin typeface="Calibri (MS)"/>
                <a:ea typeface="Calibri (MS)"/>
                <a:cs typeface="Calibri (MS)"/>
                <a:sym typeface="Calibri (MS)"/>
              </a:rPr>
              <a:t>Pegawai</a:t>
            </a:r>
            <a:r>
              <a:rPr lang="en-US" sz="1999" dirty="0">
                <a:solidFill>
                  <a:srgbClr val="FFFFFF"/>
                </a:solidFill>
                <a:latin typeface="Calibri (MS)"/>
                <a:ea typeface="Calibri (MS)"/>
                <a:cs typeface="Calibri (MS)"/>
                <a:sym typeface="Calibri (MS)"/>
              </a:rPr>
              <a:t> Negeri </a:t>
            </a:r>
            <a:r>
              <a:rPr lang="en-US" sz="1999" dirty="0" err="1">
                <a:solidFill>
                  <a:srgbClr val="FFFFFF"/>
                </a:solidFill>
                <a:latin typeface="Calibri (MS)"/>
                <a:ea typeface="Calibri (MS)"/>
                <a:cs typeface="Calibri (MS)"/>
                <a:sym typeface="Calibri (MS)"/>
              </a:rPr>
              <a:t>Sipil</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profesional</a:t>
            </a:r>
            <a:r>
              <a:rPr lang="en-US" sz="1999" dirty="0">
                <a:solidFill>
                  <a:srgbClr val="FFFFFF"/>
                </a:solidFill>
                <a:latin typeface="Calibri (MS)"/>
                <a:ea typeface="Calibri (MS)"/>
                <a:cs typeface="Calibri (MS)"/>
                <a:sym typeface="Calibri (MS)"/>
              </a:rPr>
              <a:t> yang </a:t>
            </a:r>
            <a:r>
              <a:rPr lang="en-US" sz="1999" dirty="0" err="1">
                <a:solidFill>
                  <a:srgbClr val="FFFFFF"/>
                </a:solidFill>
                <a:latin typeface="Calibri (MS)"/>
                <a:ea typeface="Calibri (MS)"/>
                <a:cs typeface="Calibri (MS)"/>
                <a:sym typeface="Calibri (MS)"/>
              </a:rPr>
              <a:t>berkarakter</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berlandaskan</a:t>
            </a:r>
            <a:r>
              <a:rPr lang="en-US" sz="1999" dirty="0">
                <a:solidFill>
                  <a:srgbClr val="FFFFFF"/>
                </a:solidFill>
                <a:latin typeface="Calibri (MS)"/>
                <a:ea typeface="Calibri (MS)"/>
                <a:cs typeface="Calibri (MS)"/>
                <a:sym typeface="Calibri (MS)"/>
              </a:rPr>
              <a:t> pada core values ASN </a:t>
            </a:r>
            <a:r>
              <a:rPr lang="en-US" sz="1999" dirty="0" err="1">
                <a:solidFill>
                  <a:srgbClr val="FFFFFF"/>
                </a:solidFill>
                <a:latin typeface="Calibri (MS)"/>
                <a:ea typeface="Calibri (MS)"/>
                <a:cs typeface="Calibri (MS)"/>
                <a:sym typeface="Calibri (MS)"/>
              </a:rPr>
              <a:t>dalam</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melaksanakan</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tugas</a:t>
            </a:r>
            <a:r>
              <a:rPr lang="en-US" sz="1999" dirty="0">
                <a:solidFill>
                  <a:srgbClr val="FFFFFF"/>
                </a:solidFill>
                <a:latin typeface="Calibri (MS)"/>
                <a:ea typeface="Calibri (MS)"/>
                <a:cs typeface="Calibri (MS)"/>
                <a:sym typeface="Calibri (MS)"/>
              </a:rPr>
              <a:t> dan </a:t>
            </a:r>
            <a:r>
              <a:rPr lang="en-US" sz="1999" dirty="0" err="1">
                <a:solidFill>
                  <a:srgbClr val="FFFFFF"/>
                </a:solidFill>
                <a:latin typeface="Calibri (MS)"/>
                <a:ea typeface="Calibri (MS)"/>
                <a:cs typeface="Calibri (MS)"/>
                <a:sym typeface="Calibri (MS)"/>
              </a:rPr>
              <a:t>jabatannya</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sebagai</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pelaksana</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kebijakan</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publik</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pelayan</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publik</a:t>
            </a:r>
            <a:r>
              <a:rPr lang="en-US" sz="1999" dirty="0">
                <a:solidFill>
                  <a:srgbClr val="FFFFFF"/>
                </a:solidFill>
                <a:latin typeface="Calibri (MS)"/>
                <a:ea typeface="Calibri (MS)"/>
                <a:cs typeface="Calibri (MS)"/>
                <a:sym typeface="Calibri (MS)"/>
              </a:rPr>
              <a:t>, dan </a:t>
            </a:r>
            <a:r>
              <a:rPr lang="en-US" sz="1999" dirty="0" err="1">
                <a:solidFill>
                  <a:srgbClr val="FFFFFF"/>
                </a:solidFill>
                <a:latin typeface="Calibri (MS)"/>
                <a:ea typeface="Calibri (MS)"/>
                <a:cs typeface="Calibri (MS)"/>
                <a:sym typeface="Calibri (MS)"/>
              </a:rPr>
              <a:t>perekat</a:t>
            </a:r>
            <a:r>
              <a:rPr lang="en-US" sz="1999" dirty="0">
                <a:solidFill>
                  <a:srgbClr val="FFFFFF"/>
                </a:solidFill>
                <a:latin typeface="Calibri (MS)"/>
                <a:ea typeface="Calibri (MS)"/>
                <a:cs typeface="Calibri (MS)"/>
                <a:sym typeface="Calibri (MS)"/>
              </a:rPr>
              <a:t> dan </a:t>
            </a:r>
            <a:r>
              <a:rPr lang="en-US" sz="1999" dirty="0" err="1">
                <a:solidFill>
                  <a:srgbClr val="FFFFFF"/>
                </a:solidFill>
                <a:latin typeface="Calibri (MS)"/>
                <a:ea typeface="Calibri (MS)"/>
                <a:cs typeface="Calibri (MS)"/>
                <a:sym typeface="Calibri (MS)"/>
              </a:rPr>
              <a:t>pemersatu</a:t>
            </a:r>
            <a:r>
              <a:rPr lang="en-US" sz="1999" dirty="0">
                <a:solidFill>
                  <a:srgbClr val="FFFFFF"/>
                </a:solidFill>
                <a:latin typeface="Calibri (MS)"/>
                <a:ea typeface="Calibri (MS)"/>
                <a:cs typeface="Calibri (MS)"/>
                <a:sym typeface="Calibri (MS)"/>
              </a:rPr>
              <a:t> </a:t>
            </a:r>
            <a:r>
              <a:rPr lang="en-US" sz="1999" dirty="0" err="1">
                <a:solidFill>
                  <a:srgbClr val="FFFFFF"/>
                </a:solidFill>
                <a:latin typeface="Calibri (MS)"/>
                <a:ea typeface="Calibri (MS)"/>
                <a:cs typeface="Calibri (MS)"/>
                <a:sym typeface="Calibri (MS)"/>
              </a:rPr>
              <a:t>bangsa</a:t>
            </a:r>
            <a:endParaRPr lang="en-US" sz="1999" dirty="0">
              <a:solidFill>
                <a:srgbClr val="FFFFFF"/>
              </a:solidFill>
              <a:latin typeface="Calibri (MS)"/>
              <a:ea typeface="Calibri (MS)"/>
              <a:cs typeface="Calibri (MS)"/>
              <a:sym typeface="Calibri (MS)"/>
            </a:endParaRPr>
          </a:p>
        </p:txBody>
      </p:sp>
      <p:sp>
        <p:nvSpPr>
          <p:cNvPr id="66" name="TextBox 66"/>
          <p:cNvSpPr txBox="1"/>
          <p:nvPr/>
        </p:nvSpPr>
        <p:spPr>
          <a:xfrm>
            <a:off x="10319747" y="1349988"/>
            <a:ext cx="615658" cy="261547"/>
          </a:xfrm>
          <a:prstGeom prst="rect">
            <a:avLst/>
          </a:prstGeom>
        </p:spPr>
        <p:txBody>
          <a:bodyPr lIns="0" tIns="0" rIns="0" bIns="0" rtlCol="0" anchor="t">
            <a:spAutoFit/>
          </a:bodyPr>
          <a:lstStyle/>
          <a:p>
            <a:pPr algn="l">
              <a:lnSpc>
                <a:spcPts val="1959"/>
              </a:lnSpc>
            </a:pPr>
            <a:r>
              <a:rPr lang="en-US" sz="1399" b="1">
                <a:solidFill>
                  <a:srgbClr val="000000"/>
                </a:solidFill>
                <a:latin typeface="Calibri (MS) Bold"/>
                <a:ea typeface="Calibri (MS) Bold"/>
                <a:cs typeface="Calibri (MS) Bold"/>
                <a:sym typeface="Calibri (MS) Bold"/>
              </a:rPr>
              <a:t>TUJUAN</a:t>
            </a:r>
          </a:p>
        </p:txBody>
      </p:sp>
      <p:sp>
        <p:nvSpPr>
          <p:cNvPr id="67" name="TextBox 67"/>
          <p:cNvSpPr txBox="1"/>
          <p:nvPr/>
        </p:nvSpPr>
        <p:spPr>
          <a:xfrm>
            <a:off x="10318661" y="3572294"/>
            <a:ext cx="635203" cy="261547"/>
          </a:xfrm>
          <a:prstGeom prst="rect">
            <a:avLst/>
          </a:prstGeom>
        </p:spPr>
        <p:txBody>
          <a:bodyPr lIns="0" tIns="0" rIns="0" bIns="0" rtlCol="0" anchor="t">
            <a:spAutoFit/>
          </a:bodyPr>
          <a:lstStyle/>
          <a:p>
            <a:pPr algn="l">
              <a:lnSpc>
                <a:spcPts val="1959"/>
              </a:lnSpc>
            </a:pPr>
            <a:r>
              <a:rPr lang="en-US" sz="1399" b="1">
                <a:solidFill>
                  <a:srgbClr val="000000"/>
                </a:solidFill>
                <a:latin typeface="Calibri (MS) Bold"/>
                <a:ea typeface="Calibri (MS) Bold"/>
                <a:cs typeface="Calibri (MS) Bold"/>
                <a:sym typeface="Calibri (MS) Bold"/>
              </a:rPr>
              <a:t>OUTPUT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3279</Words>
  <Application>Microsoft Office PowerPoint</Application>
  <PresentationFormat>Custom</PresentationFormat>
  <Paragraphs>501</Paragraphs>
  <Slides>36</Slides>
  <Notes>6</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36</vt:i4>
      </vt:variant>
    </vt:vector>
  </HeadingPairs>
  <TitlesOfParts>
    <vt:vector size="60" baseType="lpstr">
      <vt:lpstr>Calibri (MS) Bold</vt:lpstr>
      <vt:lpstr>Poppins Bold</vt:lpstr>
      <vt:lpstr>Anton</vt:lpstr>
      <vt:lpstr>Arimo Bold</vt:lpstr>
      <vt:lpstr>Open Sans</vt:lpstr>
      <vt:lpstr>Barlow Bold</vt:lpstr>
      <vt:lpstr>Arial</vt:lpstr>
      <vt:lpstr>Canva Sans Bold</vt:lpstr>
      <vt:lpstr>Poppins Medium</vt:lpstr>
      <vt:lpstr>Arial Bold</vt:lpstr>
      <vt:lpstr>Calibri (MS) Bold Italics</vt:lpstr>
      <vt:lpstr>Roboto Bold</vt:lpstr>
      <vt:lpstr>Lucida Calligraphy</vt:lpstr>
      <vt:lpstr>Rubik Bold</vt:lpstr>
      <vt:lpstr>Oswald Bold</vt:lpstr>
      <vt:lpstr>Arial Unicode</vt:lpstr>
      <vt:lpstr>Calibri (MS) Italics</vt:lpstr>
      <vt:lpstr>Calibri (MS)</vt:lpstr>
      <vt:lpstr>Calibri</vt:lpstr>
      <vt:lpstr>Poppins</vt:lpstr>
      <vt:lpstr>Tahoma Bold</vt:lpstr>
      <vt:lpstr>Arial Unicode Bold</vt:lpstr>
      <vt:lpstr>Clear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Bahan Materi Coaching dan Mentoring pada Pelatihan Dasar CPNS pa</dc:title>
  <dc:creator>PUSBANGKADER-09</dc:creator>
  <cp:lastModifiedBy>PUSBANGKADER-09</cp:lastModifiedBy>
  <cp:revision>7</cp:revision>
  <dcterms:created xsi:type="dcterms:W3CDTF">2006-08-16T00:00:00Z</dcterms:created>
  <dcterms:modified xsi:type="dcterms:W3CDTF">2025-07-13T16:26:21Z</dcterms:modified>
  <dc:identifier>DAGlGXyOR7k</dc:identifier>
</cp:coreProperties>
</file>