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6858000" cy="9144000"/>
  <p:embeddedFontLst>
    <p:embeddedFont>
      <p:font typeface="Montserrat Bold" charset="1" panose="00000800000000000000"/>
      <p:regular r:id="rId41"/>
    </p:embeddedFont>
    <p:embeddedFont>
      <p:font typeface="Montserrat" charset="1" panose="00000500000000000000"/>
      <p:regular r:id="rId42"/>
    </p:embeddedFont>
    <p:embeddedFont>
      <p:font typeface="Montserrat Medium" charset="1" panose="00000600000000000000"/>
      <p:regular r:id="rId43"/>
    </p:embeddedFont>
    <p:embeddedFont>
      <p:font typeface="Montserrat Semi-Bold" charset="1" panose="00000700000000000000"/>
      <p:regular r:id="rId44"/>
    </p:embeddedFont>
    <p:embeddedFont>
      <p:font typeface="Open Sans" charset="1" panose="020B0606030504020204"/>
      <p:regular r:id="rId45"/>
    </p:embeddedFont>
    <p:embeddedFont>
      <p:font typeface="Open Sans Bold" charset="1" panose="020B0806030504020204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https://mbc.rri.go.id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4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4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png" Type="http://schemas.openxmlformats.org/officeDocument/2006/relationships/image"/><Relationship Id="rId4" Target="../media/image4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0.png" Type="http://schemas.openxmlformats.org/officeDocument/2006/relationships/image"/><Relationship Id="rId4" Target="../media/image61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2.pn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jpeg" Type="http://schemas.openxmlformats.org/officeDocument/2006/relationships/image"/><Relationship Id="rId3" Target="../media/image66.jpeg" Type="http://schemas.openxmlformats.org/officeDocument/2006/relationships/image"/><Relationship Id="rId4" Target="../media/image67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69.png" Type="http://schemas.openxmlformats.org/officeDocument/2006/relationships/image"/><Relationship Id="rId4" Target="../media/image70.svg" Type="http://schemas.openxmlformats.org/officeDocument/2006/relationships/image"/><Relationship Id="rId5" Target="../media/image71.png" Type="http://schemas.openxmlformats.org/officeDocument/2006/relationships/image"/><Relationship Id="rId6" Target="../media/image72.svg" Type="http://schemas.openxmlformats.org/officeDocument/2006/relationships/image"/><Relationship Id="rId7" Target="../media/image73.pn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411815" y="6585624"/>
            <a:ext cx="12114058" cy="0"/>
          </a:xfrm>
          <a:prstGeom prst="line">
            <a:avLst/>
          </a:prstGeom>
          <a:ln cap="flat" w="666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411815" y="8706424"/>
            <a:ext cx="238384" cy="23838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54C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521486" y="8706424"/>
            <a:ext cx="238384" cy="23838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54C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537024" y="8706424"/>
            <a:ext cx="238384" cy="23838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54C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5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3590326" y="8760225"/>
            <a:ext cx="100703" cy="130783"/>
          </a:xfrm>
          <a:custGeom>
            <a:avLst/>
            <a:gdLst/>
            <a:ahLst/>
            <a:cxnLst/>
            <a:rect r="r" b="b" t="t" l="l"/>
            <a:pathLst>
              <a:path h="130783" w="100703">
                <a:moveTo>
                  <a:pt x="0" y="0"/>
                </a:moveTo>
                <a:lnTo>
                  <a:pt x="100703" y="0"/>
                </a:lnTo>
                <a:lnTo>
                  <a:pt x="100703" y="130783"/>
                </a:lnTo>
                <a:lnTo>
                  <a:pt x="0" y="130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1410" y="8765113"/>
            <a:ext cx="119192" cy="121007"/>
          </a:xfrm>
          <a:custGeom>
            <a:avLst/>
            <a:gdLst/>
            <a:ahLst/>
            <a:cxnLst/>
            <a:rect r="r" b="b" t="t" l="l"/>
            <a:pathLst>
              <a:path h="121007" w="119192">
                <a:moveTo>
                  <a:pt x="0" y="0"/>
                </a:moveTo>
                <a:lnTo>
                  <a:pt x="119192" y="0"/>
                </a:lnTo>
                <a:lnTo>
                  <a:pt x="119192" y="121007"/>
                </a:lnTo>
                <a:lnTo>
                  <a:pt x="0" y="121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95712" y="8765113"/>
            <a:ext cx="121007" cy="121007"/>
          </a:xfrm>
          <a:custGeom>
            <a:avLst/>
            <a:gdLst/>
            <a:ahLst/>
            <a:cxnLst/>
            <a:rect r="r" b="b" t="t" l="l"/>
            <a:pathLst>
              <a:path h="121007" w="121007">
                <a:moveTo>
                  <a:pt x="0" y="0"/>
                </a:moveTo>
                <a:lnTo>
                  <a:pt x="121007" y="0"/>
                </a:lnTo>
                <a:lnTo>
                  <a:pt x="121007" y="121007"/>
                </a:lnTo>
                <a:lnTo>
                  <a:pt x="0" y="1210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57123" y="3234651"/>
            <a:ext cx="13983875" cy="744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92"/>
              </a:lnSpc>
            </a:pPr>
            <a:r>
              <a:rPr lang="en-US" sz="4423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Adjustment dan Maintenance Unit Pemancar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875298" y="8690996"/>
            <a:ext cx="3330463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JAKARTA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58620" y="8690996"/>
            <a:ext cx="1647437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Diklat rri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880910" y="8690996"/>
            <a:ext cx="2754552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u="sng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mbc.rri.go.id"/>
              </a:rPr>
              <a:t>https://mbc.rri.go.id/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68039" y="656975"/>
            <a:ext cx="1419633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RRI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93724" y="656975"/>
            <a:ext cx="1858260" cy="558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29 Oct 2025</a:t>
            </a:r>
          </a:p>
          <a:p>
            <a:pPr algn="l">
              <a:lnSpc>
                <a:spcPts val="2318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4416888" y="8751500"/>
            <a:ext cx="3330463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JANUAR ILHAM. M.Kom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9628395" y="1045253"/>
            <a:ext cx="319604" cy="788085"/>
          </a:xfrm>
          <a:prstGeom prst="rect">
            <a:avLst/>
          </a:prstGeom>
          <a:solidFill>
            <a:srgbClr val="000000"/>
          </a:solidFill>
        </p:spPr>
      </p:sp>
      <p:sp>
        <p:nvSpPr>
          <p:cNvPr name="AutoShape 4" id="4"/>
          <p:cNvSpPr/>
          <p:nvPr/>
        </p:nvSpPr>
        <p:spPr>
          <a:xfrm rot="0">
            <a:off x="9628395" y="4705277"/>
            <a:ext cx="319604" cy="285896"/>
          </a:xfrm>
          <a:prstGeom prst="rect">
            <a:avLst/>
          </a:prstGeom>
          <a:solidFill>
            <a:srgbClr val="000000">
              <a:alpha val="19608"/>
            </a:srgbClr>
          </a:solidFill>
        </p:spPr>
      </p:sp>
      <p:sp>
        <p:nvSpPr>
          <p:cNvPr name="AutoShape 5" id="5"/>
          <p:cNvSpPr/>
          <p:nvPr/>
        </p:nvSpPr>
        <p:spPr>
          <a:xfrm rot="0">
            <a:off x="9628395" y="6207665"/>
            <a:ext cx="319604" cy="285896"/>
          </a:xfrm>
          <a:prstGeom prst="rect">
            <a:avLst/>
          </a:prstGeom>
          <a:solidFill>
            <a:srgbClr val="000000">
              <a:alpha val="19608"/>
            </a:srgbClr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414397" y="6207665"/>
            <a:ext cx="8830786" cy="3934962"/>
          </a:xfrm>
          <a:custGeom>
            <a:avLst/>
            <a:gdLst/>
            <a:ahLst/>
            <a:cxnLst/>
            <a:rect r="r" b="b" t="t" l="l"/>
            <a:pathLst>
              <a:path h="3934962" w="8830786">
                <a:moveTo>
                  <a:pt x="0" y="0"/>
                </a:moveTo>
                <a:lnTo>
                  <a:pt x="8830786" y="0"/>
                </a:lnTo>
                <a:lnTo>
                  <a:pt x="8830786" y="3934962"/>
                </a:lnTo>
                <a:lnTo>
                  <a:pt x="0" y="3934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179" r="0" b="-2317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4397" y="1045253"/>
            <a:ext cx="4397249" cy="4845040"/>
          </a:xfrm>
          <a:custGeom>
            <a:avLst/>
            <a:gdLst/>
            <a:ahLst/>
            <a:cxnLst/>
            <a:rect r="r" b="b" t="t" l="l"/>
            <a:pathLst>
              <a:path h="4845040" w="4397249">
                <a:moveTo>
                  <a:pt x="0" y="0"/>
                </a:moveTo>
                <a:lnTo>
                  <a:pt x="4397249" y="0"/>
                </a:lnTo>
                <a:lnTo>
                  <a:pt x="4397249" y="4845040"/>
                </a:lnTo>
                <a:lnTo>
                  <a:pt x="0" y="4845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34" t="0" r="-104315" b="0"/>
            </a:stretch>
          </a:blipFill>
        </p:spPr>
      </p:sp>
      <p:sp>
        <p:nvSpPr>
          <p:cNvPr name="AutoShape 8" id="8"/>
          <p:cNvSpPr/>
          <p:nvPr/>
        </p:nvSpPr>
        <p:spPr>
          <a:xfrm rot="0">
            <a:off x="9632096" y="2945642"/>
            <a:ext cx="312202" cy="788085"/>
          </a:xfrm>
          <a:prstGeom prst="rect">
            <a:avLst/>
          </a:prstGeom>
          <a:solidFill>
            <a:srgbClr val="000000"/>
          </a:solidFill>
        </p:spPr>
      </p:sp>
      <p:sp>
        <p:nvSpPr>
          <p:cNvPr name="Freeform 9" id="9"/>
          <p:cNvSpPr/>
          <p:nvPr/>
        </p:nvSpPr>
        <p:spPr>
          <a:xfrm flipH="false" flipV="false" rot="5334634">
            <a:off x="4728743" y="1537258"/>
            <a:ext cx="4983852" cy="3962006"/>
          </a:xfrm>
          <a:custGeom>
            <a:avLst/>
            <a:gdLst/>
            <a:ahLst/>
            <a:cxnLst/>
            <a:rect r="r" b="b" t="t" l="l"/>
            <a:pathLst>
              <a:path h="3962006" w="4983852">
                <a:moveTo>
                  <a:pt x="0" y="0"/>
                </a:moveTo>
                <a:lnTo>
                  <a:pt x="4983852" y="0"/>
                </a:lnTo>
                <a:lnTo>
                  <a:pt x="4983852" y="3962005"/>
                </a:lnTo>
                <a:lnTo>
                  <a:pt x="0" y="39620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38668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614749" y="1540236"/>
            <a:ext cx="6402042" cy="1197294"/>
            <a:chOff x="0" y="0"/>
            <a:chExt cx="8536056" cy="1596391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38100"/>
              <a:ext cx="1027877" cy="834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34"/>
                </a:lnSpc>
              </a:pPr>
              <a:r>
                <a:rPr lang="en-US" sz="394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01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345499" y="133350"/>
              <a:ext cx="7190557" cy="14630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242"/>
                </a:lnSpc>
              </a:pPr>
              <a:r>
                <a:rPr lang="en-US" sz="172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Pengecekan nilai SWR dilakukan menggunakan Rig Expert dan MFJ SWR Analyzer untuk memastikan kesesuaian antena dengan pemancar dan impedansi saluran transmisi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614749" y="3042624"/>
            <a:ext cx="6402042" cy="1197535"/>
            <a:chOff x="0" y="0"/>
            <a:chExt cx="8536056" cy="1596713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38100"/>
              <a:ext cx="1027877" cy="834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34"/>
                </a:lnSpc>
              </a:pPr>
              <a:r>
                <a:rPr lang="en-US" sz="394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02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345499" y="133350"/>
              <a:ext cx="7190557" cy="14633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217"/>
                </a:lnSpc>
              </a:pPr>
              <a:r>
                <a:rPr lang="en-US" sz="170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Nilai SWR tinggi menunjukkan adanya mismatch yang menyebabkan refleksi sinyal berlebih, menurunkan efisiensi pemancar dan berisiko merusak perangkat transmisi.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614749" y="4545012"/>
            <a:ext cx="6402042" cy="921132"/>
            <a:chOff x="0" y="0"/>
            <a:chExt cx="8536056" cy="1228176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38100"/>
              <a:ext cx="1027877" cy="834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34"/>
                </a:lnSpc>
              </a:pPr>
              <a:r>
                <a:rPr lang="en-US" sz="394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03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345499" y="133350"/>
              <a:ext cx="7190557" cy="10948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235"/>
                </a:lnSpc>
              </a:pPr>
              <a:r>
                <a:rPr lang="en-US" sz="171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Identifikasi nilai SWR tidak ideal sangat penting agar pengaturan ATU dapat dioptimalkan untuk menjaga stabilitas transmisi dan kualitas sinyal.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614749" y="6047401"/>
            <a:ext cx="6402042" cy="921132"/>
            <a:chOff x="0" y="0"/>
            <a:chExt cx="8536056" cy="1228176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-38100"/>
              <a:ext cx="1027877" cy="834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34"/>
                </a:lnSpc>
              </a:pPr>
              <a:r>
                <a:rPr lang="en-US" sz="394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04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345499" y="133350"/>
              <a:ext cx="7190557" cy="10948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235"/>
                </a:lnSpc>
              </a:pPr>
              <a:r>
                <a:rPr lang="en-US" sz="171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Pengecekan rutin SWR mendukung performa  transmitter agar transmisi berjalan efisien dan aman.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614749" y="7322228"/>
            <a:ext cx="6402042" cy="1473582"/>
            <a:chOff x="0" y="0"/>
            <a:chExt cx="8536056" cy="1964776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-38100"/>
              <a:ext cx="1027877" cy="834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34"/>
                </a:lnSpc>
              </a:pPr>
              <a:r>
                <a:rPr lang="en-US" sz="394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05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345499" y="133350"/>
              <a:ext cx="7190557" cy="18314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235"/>
                </a:lnSpc>
              </a:pPr>
              <a:r>
                <a:rPr lang="en-US" sz="171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Hasil pengecekan nilai SWR dengan Rig Expert sangat tinggi yang berarti ada ketidaksesuaian antara antena, pemancar dan impedansi saluran transmisi sehingga perlu dilakukan perbaikan pada ATU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4000887" y="265733"/>
            <a:ext cx="11894225" cy="422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3"/>
              </a:lnSpc>
              <a:spcBef>
                <a:spcPct val="0"/>
              </a:spcBef>
            </a:pPr>
            <a:r>
              <a:rPr lang="en-US" b="true" sz="250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Metode dan Dampak Nilai Standing Wave Ratio pada Kinerja Pemancar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0614749" y="8944736"/>
            <a:ext cx="6402042" cy="597535"/>
            <a:chOff x="0" y="0"/>
            <a:chExt cx="8536056" cy="796713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38100"/>
              <a:ext cx="1027877" cy="834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34"/>
                </a:lnSpc>
              </a:pPr>
              <a:r>
                <a:rPr lang="en-US" sz="394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06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345499" y="133350"/>
              <a:ext cx="7190557" cy="3582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235"/>
                </a:lnSpc>
              </a:pPr>
              <a:r>
                <a:rPr lang="en-US" sz="171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</a:t>
              </a:r>
              <a:r>
                <a:rPr lang="en-US" sz="171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elakukan Meger Coaxial </a:t>
              </a:r>
            </a:p>
          </p:txBody>
        </p:sp>
      </p:grpSp>
      <p:sp>
        <p:nvSpPr>
          <p:cNvPr name="AutoShape 29" id="29"/>
          <p:cNvSpPr/>
          <p:nvPr/>
        </p:nvSpPr>
        <p:spPr>
          <a:xfrm rot="0">
            <a:off x="9632096" y="8059019"/>
            <a:ext cx="319604" cy="285896"/>
          </a:xfrm>
          <a:prstGeom prst="rect">
            <a:avLst/>
          </a:prstGeom>
          <a:solidFill>
            <a:srgbClr val="000000">
              <a:alpha val="19608"/>
            </a:srgbClr>
          </a:solidFill>
        </p:spPr>
      </p:sp>
      <p:sp>
        <p:nvSpPr>
          <p:cNvPr name="AutoShape 30" id="30"/>
          <p:cNvSpPr/>
          <p:nvPr/>
        </p:nvSpPr>
        <p:spPr>
          <a:xfrm rot="0">
            <a:off x="9632096" y="9399323"/>
            <a:ext cx="319604" cy="285896"/>
          </a:xfrm>
          <a:prstGeom prst="rect">
            <a:avLst/>
          </a:prstGeom>
          <a:solidFill>
            <a:srgbClr val="000000">
              <a:alpha val="19608"/>
            </a:srgbClr>
          </a:solid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55" r="0" b="-9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06853" y="1508173"/>
            <a:ext cx="5371476" cy="3935580"/>
          </a:xfrm>
          <a:custGeom>
            <a:avLst/>
            <a:gdLst/>
            <a:ahLst/>
            <a:cxnLst/>
            <a:rect r="r" b="b" t="t" l="l"/>
            <a:pathLst>
              <a:path h="3935580" w="5371476">
                <a:moveTo>
                  <a:pt x="0" y="0"/>
                </a:moveTo>
                <a:lnTo>
                  <a:pt x="5371476" y="0"/>
                </a:lnTo>
                <a:lnTo>
                  <a:pt x="5371476" y="3935580"/>
                </a:lnTo>
                <a:lnTo>
                  <a:pt x="0" y="393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0761" b="-1514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06853" y="5696732"/>
            <a:ext cx="5371476" cy="3916194"/>
          </a:xfrm>
          <a:custGeom>
            <a:avLst/>
            <a:gdLst/>
            <a:ahLst/>
            <a:cxnLst/>
            <a:rect r="r" b="b" t="t" l="l"/>
            <a:pathLst>
              <a:path h="3916194" w="5371476">
                <a:moveTo>
                  <a:pt x="0" y="0"/>
                </a:moveTo>
                <a:lnTo>
                  <a:pt x="5371476" y="0"/>
                </a:lnTo>
                <a:lnTo>
                  <a:pt x="5371476" y="3916195"/>
                </a:lnTo>
                <a:lnTo>
                  <a:pt x="0" y="3916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511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96156" y="2041182"/>
            <a:ext cx="4269440" cy="4858138"/>
          </a:xfrm>
          <a:custGeom>
            <a:avLst/>
            <a:gdLst/>
            <a:ahLst/>
            <a:cxnLst/>
            <a:rect r="r" b="b" t="t" l="l"/>
            <a:pathLst>
              <a:path h="4858138" w="4269440">
                <a:moveTo>
                  <a:pt x="0" y="0"/>
                </a:moveTo>
                <a:lnTo>
                  <a:pt x="4269440" y="0"/>
                </a:lnTo>
                <a:lnTo>
                  <a:pt x="4269440" y="4858137"/>
                </a:lnTo>
                <a:lnTo>
                  <a:pt x="0" y="48581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3050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06853" y="1508173"/>
            <a:ext cx="5760703" cy="4107768"/>
          </a:xfrm>
          <a:custGeom>
            <a:avLst/>
            <a:gdLst/>
            <a:ahLst/>
            <a:cxnLst/>
            <a:rect r="r" b="b" t="t" l="l"/>
            <a:pathLst>
              <a:path h="4107768" w="5760703">
                <a:moveTo>
                  <a:pt x="0" y="0"/>
                </a:moveTo>
                <a:lnTo>
                  <a:pt x="5760703" y="0"/>
                </a:lnTo>
                <a:lnTo>
                  <a:pt x="5760703" y="4107768"/>
                </a:lnTo>
                <a:lnTo>
                  <a:pt x="0" y="4107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9838" b="-1747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06853" y="5755234"/>
            <a:ext cx="5760703" cy="3995421"/>
          </a:xfrm>
          <a:custGeom>
            <a:avLst/>
            <a:gdLst/>
            <a:ahLst/>
            <a:cxnLst/>
            <a:rect r="r" b="b" t="t" l="l"/>
            <a:pathLst>
              <a:path h="3995421" w="5760703">
                <a:moveTo>
                  <a:pt x="0" y="0"/>
                </a:moveTo>
                <a:lnTo>
                  <a:pt x="5760703" y="0"/>
                </a:lnTo>
                <a:lnTo>
                  <a:pt x="5760703" y="3995421"/>
                </a:lnTo>
                <a:lnTo>
                  <a:pt x="0" y="3995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620581"/>
            <a:ext cx="6341931" cy="1420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b="true" sz="289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Pengecekan dan pengukuran koneksi antara Loading Coil (LC) dengan Antenna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40241" y="2636708"/>
            <a:ext cx="7138012" cy="6588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933" indent="-259467" lvl="1">
              <a:lnSpc>
                <a:spcPts val="3124"/>
              </a:lnSpc>
              <a:buFont typeface="Arial"/>
              <a:buChar char="•"/>
            </a:pPr>
            <a:r>
              <a:rPr lang="en-US" sz="240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Pengecekan, cleaning dan pengukuran pada koneksi antara antena, connector dan LC sebagai salah satu indikasi penyebab nilai SWR yang tidak bagus</a:t>
            </a:r>
          </a:p>
          <a:p>
            <a:pPr algn="just">
              <a:lnSpc>
                <a:spcPts val="3124"/>
              </a:lnSpc>
            </a:pPr>
          </a:p>
          <a:p>
            <a:pPr algn="just" marL="518933" indent="-259467" lvl="1">
              <a:lnSpc>
                <a:spcPts val="3124"/>
              </a:lnSpc>
              <a:buFont typeface="Arial"/>
              <a:buChar char="•"/>
            </a:pPr>
            <a:r>
              <a:rPr lang="en-US" sz="240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Setting LC dan penggantian Capasitor (C) </a:t>
            </a:r>
          </a:p>
          <a:p>
            <a:pPr algn="just">
              <a:lnSpc>
                <a:spcPts val="3124"/>
              </a:lnSpc>
            </a:pPr>
          </a:p>
          <a:p>
            <a:pPr algn="just" marL="518933" indent="-259467" lvl="1">
              <a:lnSpc>
                <a:spcPts val="3124"/>
              </a:lnSpc>
              <a:buFont typeface="Arial"/>
              <a:buChar char="•"/>
            </a:pPr>
            <a:r>
              <a:rPr lang="en-US" sz="240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Lakukan Percobaan penggantian dengan nilai C yang bervariasi</a:t>
            </a:r>
          </a:p>
          <a:p>
            <a:pPr algn="just">
              <a:lnSpc>
                <a:spcPts val="3124"/>
              </a:lnSpc>
            </a:pPr>
          </a:p>
          <a:p>
            <a:pPr algn="just" marL="518933" indent="-259467" lvl="1">
              <a:lnSpc>
                <a:spcPts val="3124"/>
              </a:lnSpc>
              <a:buFont typeface="Arial"/>
              <a:buChar char="•"/>
            </a:pPr>
            <a:r>
              <a:rPr lang="en-US" sz="240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Ukur nilai </a:t>
            </a:r>
            <a:r>
              <a:rPr lang="en-US" b="true" sz="2403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SWR</a:t>
            </a:r>
            <a:r>
              <a:rPr lang="en-US" sz="240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impedansi untuk mendeteksi hambatan yang tidak sesuai dan memastikan performa sistem  optimal</a:t>
            </a:r>
          </a:p>
          <a:p>
            <a:pPr algn="just">
              <a:lnSpc>
                <a:spcPts val="3124"/>
              </a:lnSpc>
            </a:pPr>
          </a:p>
          <a:p>
            <a:pPr algn="just" marL="518933" indent="-259467" lvl="1">
              <a:lnSpc>
                <a:spcPts val="3124"/>
              </a:lnSpc>
              <a:buFont typeface="Arial"/>
              <a:buChar char="•"/>
            </a:pPr>
            <a:r>
              <a:rPr lang="en-US" sz="240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Perawatan rutin pada koneksi menjaga stabilitas performa transmisi dan menghindari gangguan operasional siaran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01736" y="866495"/>
            <a:ext cx="5781011" cy="4187704"/>
          </a:xfrm>
          <a:custGeom>
            <a:avLst/>
            <a:gdLst/>
            <a:ahLst/>
            <a:cxnLst/>
            <a:rect r="r" b="b" t="t" l="l"/>
            <a:pathLst>
              <a:path h="4187704" w="5781011">
                <a:moveTo>
                  <a:pt x="0" y="0"/>
                </a:moveTo>
                <a:lnTo>
                  <a:pt x="5781011" y="0"/>
                </a:lnTo>
                <a:lnTo>
                  <a:pt x="5781011" y="4187704"/>
                </a:lnTo>
                <a:lnTo>
                  <a:pt x="0" y="4187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031" r="-4283" b="-1203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01736" y="5335377"/>
            <a:ext cx="5781011" cy="4447631"/>
          </a:xfrm>
          <a:custGeom>
            <a:avLst/>
            <a:gdLst/>
            <a:ahLst/>
            <a:cxnLst/>
            <a:rect r="r" b="b" t="t" l="l"/>
            <a:pathLst>
              <a:path h="4447631" w="5781011">
                <a:moveTo>
                  <a:pt x="0" y="0"/>
                </a:moveTo>
                <a:lnTo>
                  <a:pt x="5781011" y="0"/>
                </a:lnTo>
                <a:lnTo>
                  <a:pt x="5781011" y="4447631"/>
                </a:lnTo>
                <a:lnTo>
                  <a:pt x="0" y="4447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598" r="-14267" b="-9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82772" y="5341137"/>
            <a:ext cx="4732221" cy="4441871"/>
          </a:xfrm>
          <a:custGeom>
            <a:avLst/>
            <a:gdLst/>
            <a:ahLst/>
            <a:cxnLst/>
            <a:rect r="r" b="b" t="t" l="l"/>
            <a:pathLst>
              <a:path h="4441871" w="4732221">
                <a:moveTo>
                  <a:pt x="0" y="0"/>
                </a:moveTo>
                <a:lnTo>
                  <a:pt x="4732221" y="0"/>
                </a:lnTo>
                <a:lnTo>
                  <a:pt x="4732221" y="4441871"/>
                </a:lnTo>
                <a:lnTo>
                  <a:pt x="0" y="44418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131" r="-49192" b="-936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82772" y="866495"/>
            <a:ext cx="4717773" cy="4187704"/>
          </a:xfrm>
          <a:custGeom>
            <a:avLst/>
            <a:gdLst/>
            <a:ahLst/>
            <a:cxnLst/>
            <a:rect r="r" b="b" t="t" l="l"/>
            <a:pathLst>
              <a:path h="4187704" w="4717773">
                <a:moveTo>
                  <a:pt x="0" y="0"/>
                </a:moveTo>
                <a:lnTo>
                  <a:pt x="4717773" y="0"/>
                </a:lnTo>
                <a:lnTo>
                  <a:pt x="4717773" y="4187704"/>
                </a:lnTo>
                <a:lnTo>
                  <a:pt x="0" y="4187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224" r="-10187" b="-635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63660" y="7998682"/>
            <a:ext cx="6257464" cy="1784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7"/>
              </a:lnSpc>
              <a:spcBef>
                <a:spcPct val="0"/>
              </a:spcBef>
            </a:pPr>
            <a:r>
              <a:rPr lang="en-US" sz="275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Lakukan pembersihan pada sambungan untuk menghilangkan kotoran dan korosi yang dapat mempengaruhi kualitas sinya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60388" y="4665724"/>
            <a:ext cx="6641323" cy="178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5"/>
              </a:lnSpc>
              <a:spcBef>
                <a:spcPct val="0"/>
              </a:spcBef>
            </a:pPr>
            <a:r>
              <a:rPr lang="en-US" sz="27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Pengencangan dan pemeliharaan koneksi merupakan praktik penting untuk kelangsungan fungsi pemancar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63660" y="828395"/>
            <a:ext cx="6838076" cy="2288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1"/>
              </a:lnSpc>
              <a:spcBef>
                <a:spcPct val="0"/>
              </a:spcBef>
            </a:pPr>
            <a:r>
              <a:rPr lang="en-US" sz="278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Melakukan Peremajaan koneksi dengan baut, klem baru Pengisolasian dengan Silicon, dikarenakan koneksi dari ATU ke Antena terisi air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28700" y="-140732"/>
            <a:ext cx="8610600" cy="8001000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1028700" y="0"/>
            <a:ext cx="8610600" cy="7877710"/>
            <a:chOff x="0" y="0"/>
            <a:chExt cx="888418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88418" cy="812800"/>
            </a:xfrm>
            <a:custGeom>
              <a:avLst/>
              <a:gdLst/>
              <a:ahLst/>
              <a:cxnLst/>
              <a:rect r="r" b="b" t="t" l="l"/>
              <a:pathLst>
                <a:path h="812800" w="888418">
                  <a:moveTo>
                    <a:pt x="0" y="0"/>
                  </a:moveTo>
                  <a:lnTo>
                    <a:pt x="888418" y="0"/>
                  </a:lnTo>
                  <a:lnTo>
                    <a:pt x="88841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781" t="0" r="-1781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0224561" y="3975780"/>
            <a:ext cx="7034739" cy="3901929"/>
          </a:xfrm>
          <a:custGeom>
            <a:avLst/>
            <a:gdLst/>
            <a:ahLst/>
            <a:cxnLst/>
            <a:rect r="r" b="b" t="t" l="l"/>
            <a:pathLst>
              <a:path h="3901929" w="7034739">
                <a:moveTo>
                  <a:pt x="0" y="0"/>
                </a:moveTo>
                <a:lnTo>
                  <a:pt x="7034739" y="0"/>
                </a:lnTo>
                <a:lnTo>
                  <a:pt x="7034739" y="3901930"/>
                </a:lnTo>
                <a:lnTo>
                  <a:pt x="0" y="3901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368" r="0" b="-28368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24561" y="886733"/>
            <a:ext cx="7034739" cy="2300764"/>
            <a:chOff x="0" y="0"/>
            <a:chExt cx="9379652" cy="306768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0"/>
              <a:ext cx="9379652" cy="2057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79"/>
                </a:lnSpc>
              </a:pPr>
              <a:r>
                <a:rPr lang="en-US" sz="33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Melakukan Tightening dengan Mensolder koneksi Coax to ATU, koneksi Ke L dan Ground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444750"/>
              <a:ext cx="9379652" cy="6229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99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3019" y="2070924"/>
            <a:ext cx="6708372" cy="4335501"/>
          </a:xfrm>
          <a:custGeom>
            <a:avLst/>
            <a:gdLst/>
            <a:ahLst/>
            <a:cxnLst/>
            <a:rect r="r" b="b" t="t" l="l"/>
            <a:pathLst>
              <a:path h="4335501" w="6708372">
                <a:moveTo>
                  <a:pt x="0" y="0"/>
                </a:moveTo>
                <a:lnTo>
                  <a:pt x="6708372" y="0"/>
                </a:lnTo>
                <a:lnTo>
                  <a:pt x="6708372" y="4335501"/>
                </a:lnTo>
                <a:lnTo>
                  <a:pt x="0" y="4335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664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431556" y="2070924"/>
            <a:ext cx="6779986" cy="4335501"/>
          </a:xfrm>
          <a:custGeom>
            <a:avLst/>
            <a:gdLst/>
            <a:ahLst/>
            <a:cxnLst/>
            <a:rect r="r" b="b" t="t" l="l"/>
            <a:pathLst>
              <a:path h="4335501" w="6779986">
                <a:moveTo>
                  <a:pt x="0" y="0"/>
                </a:moveTo>
                <a:lnTo>
                  <a:pt x="6779986" y="0"/>
                </a:lnTo>
                <a:lnTo>
                  <a:pt x="6779986" y="4335501"/>
                </a:lnTo>
                <a:lnTo>
                  <a:pt x="0" y="4335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926604" y="6543630"/>
            <a:ext cx="7285002" cy="3743370"/>
          </a:xfrm>
          <a:custGeom>
            <a:avLst/>
            <a:gdLst/>
            <a:ahLst/>
            <a:cxnLst/>
            <a:rect r="r" b="b" t="t" l="l"/>
            <a:pathLst>
              <a:path h="3743370" w="7285002">
                <a:moveTo>
                  <a:pt x="0" y="0"/>
                </a:moveTo>
                <a:lnTo>
                  <a:pt x="7285002" y="0"/>
                </a:lnTo>
                <a:lnTo>
                  <a:pt x="7285002" y="3743370"/>
                </a:lnTo>
                <a:lnTo>
                  <a:pt x="0" y="3743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56100" y="1000125"/>
            <a:ext cx="7855506" cy="485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Test Pada Low Power 250 W Reflected 0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31556" y="2070924"/>
            <a:ext cx="6779986" cy="4335501"/>
          </a:xfrm>
          <a:custGeom>
            <a:avLst/>
            <a:gdLst/>
            <a:ahLst/>
            <a:cxnLst/>
            <a:rect r="r" b="b" t="t" l="l"/>
            <a:pathLst>
              <a:path h="4335501" w="6779986">
                <a:moveTo>
                  <a:pt x="0" y="0"/>
                </a:moveTo>
                <a:lnTo>
                  <a:pt x="6779986" y="0"/>
                </a:lnTo>
                <a:lnTo>
                  <a:pt x="6779986" y="4335501"/>
                </a:lnTo>
                <a:lnTo>
                  <a:pt x="0" y="4335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26604" y="6543630"/>
            <a:ext cx="7285002" cy="3743370"/>
          </a:xfrm>
          <a:custGeom>
            <a:avLst/>
            <a:gdLst/>
            <a:ahLst/>
            <a:cxnLst/>
            <a:rect r="r" b="b" t="t" l="l"/>
            <a:pathLst>
              <a:path h="3743370" w="7285002">
                <a:moveTo>
                  <a:pt x="0" y="0"/>
                </a:moveTo>
                <a:lnTo>
                  <a:pt x="7285002" y="0"/>
                </a:lnTo>
                <a:lnTo>
                  <a:pt x="7285002" y="3743370"/>
                </a:lnTo>
                <a:lnTo>
                  <a:pt x="0" y="37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1402" y="2183474"/>
            <a:ext cx="6750774" cy="4222951"/>
          </a:xfrm>
          <a:custGeom>
            <a:avLst/>
            <a:gdLst/>
            <a:ahLst/>
            <a:cxnLst/>
            <a:rect r="r" b="b" t="t" l="l"/>
            <a:pathLst>
              <a:path h="4222951" w="6750774">
                <a:moveTo>
                  <a:pt x="0" y="0"/>
                </a:moveTo>
                <a:lnTo>
                  <a:pt x="6750775" y="0"/>
                </a:lnTo>
                <a:lnTo>
                  <a:pt x="6750775" y="4222951"/>
                </a:lnTo>
                <a:lnTo>
                  <a:pt x="0" y="42229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36789" y="1089849"/>
            <a:ext cx="8489156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 Pada Medium Power 500 W Reflected 0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31556" y="2070924"/>
            <a:ext cx="6779986" cy="4335501"/>
          </a:xfrm>
          <a:custGeom>
            <a:avLst/>
            <a:gdLst/>
            <a:ahLst/>
            <a:cxnLst/>
            <a:rect r="r" b="b" t="t" l="l"/>
            <a:pathLst>
              <a:path h="4335501" w="6779986">
                <a:moveTo>
                  <a:pt x="0" y="0"/>
                </a:moveTo>
                <a:lnTo>
                  <a:pt x="6779986" y="0"/>
                </a:lnTo>
                <a:lnTo>
                  <a:pt x="6779986" y="4335501"/>
                </a:lnTo>
                <a:lnTo>
                  <a:pt x="0" y="4335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26604" y="6543630"/>
            <a:ext cx="7285002" cy="3743370"/>
          </a:xfrm>
          <a:custGeom>
            <a:avLst/>
            <a:gdLst/>
            <a:ahLst/>
            <a:cxnLst/>
            <a:rect r="r" b="b" t="t" l="l"/>
            <a:pathLst>
              <a:path h="3743370" w="7285002">
                <a:moveTo>
                  <a:pt x="0" y="0"/>
                </a:moveTo>
                <a:lnTo>
                  <a:pt x="7285002" y="0"/>
                </a:lnTo>
                <a:lnTo>
                  <a:pt x="7285002" y="3743370"/>
                </a:lnTo>
                <a:lnTo>
                  <a:pt x="0" y="374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1402" y="2273514"/>
            <a:ext cx="7482987" cy="4132911"/>
          </a:xfrm>
          <a:custGeom>
            <a:avLst/>
            <a:gdLst/>
            <a:ahLst/>
            <a:cxnLst/>
            <a:rect r="r" b="b" t="t" l="l"/>
            <a:pathLst>
              <a:path h="4132911" w="7482987">
                <a:moveTo>
                  <a:pt x="0" y="0"/>
                </a:moveTo>
                <a:lnTo>
                  <a:pt x="7482987" y="0"/>
                </a:lnTo>
                <a:lnTo>
                  <a:pt x="7482987" y="4132911"/>
                </a:lnTo>
                <a:lnTo>
                  <a:pt x="0" y="41329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502896" y="1089849"/>
            <a:ext cx="851654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 Pada Medium Power 800 W Reflected 0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555" r="0" b="-10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0519" y="1028700"/>
            <a:ext cx="7755631" cy="8387057"/>
          </a:xfrm>
          <a:custGeom>
            <a:avLst/>
            <a:gdLst/>
            <a:ahLst/>
            <a:cxnLst/>
            <a:rect r="r" b="b" t="t" l="l"/>
            <a:pathLst>
              <a:path h="8387057" w="7755631">
                <a:moveTo>
                  <a:pt x="0" y="0"/>
                </a:moveTo>
                <a:lnTo>
                  <a:pt x="7755630" y="0"/>
                </a:lnTo>
                <a:lnTo>
                  <a:pt x="7755630" y="8387057"/>
                </a:lnTo>
                <a:lnTo>
                  <a:pt x="0" y="8387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42" t="-7576" r="0" b="-68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37690" y="1028700"/>
            <a:ext cx="7796627" cy="8387057"/>
          </a:xfrm>
          <a:custGeom>
            <a:avLst/>
            <a:gdLst/>
            <a:ahLst/>
            <a:cxnLst/>
            <a:rect r="r" b="b" t="t" l="l"/>
            <a:pathLst>
              <a:path h="8387057" w="7796627">
                <a:moveTo>
                  <a:pt x="0" y="0"/>
                </a:moveTo>
                <a:lnTo>
                  <a:pt x="7796627" y="0"/>
                </a:lnTo>
                <a:lnTo>
                  <a:pt x="7796627" y="8387057"/>
                </a:lnTo>
                <a:lnTo>
                  <a:pt x="0" y="8387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98" t="-13989" r="0" b="-513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666" r="0" b="-14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7477" y="1028700"/>
            <a:ext cx="7993082" cy="8868867"/>
          </a:xfrm>
          <a:custGeom>
            <a:avLst/>
            <a:gdLst/>
            <a:ahLst/>
            <a:cxnLst/>
            <a:rect r="r" b="b" t="t" l="l"/>
            <a:pathLst>
              <a:path h="8868867" w="7993082">
                <a:moveTo>
                  <a:pt x="0" y="0"/>
                </a:moveTo>
                <a:lnTo>
                  <a:pt x="7993082" y="0"/>
                </a:lnTo>
                <a:lnTo>
                  <a:pt x="7993082" y="8868867"/>
                </a:lnTo>
                <a:lnTo>
                  <a:pt x="0" y="8868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1028700"/>
            <a:ext cx="8659837" cy="8868867"/>
          </a:xfrm>
          <a:custGeom>
            <a:avLst/>
            <a:gdLst/>
            <a:ahLst/>
            <a:cxnLst/>
            <a:rect r="r" b="b" t="t" l="l"/>
            <a:pathLst>
              <a:path h="8868867" w="8659837">
                <a:moveTo>
                  <a:pt x="0" y="0"/>
                </a:moveTo>
                <a:lnTo>
                  <a:pt x="8659837" y="0"/>
                </a:lnTo>
                <a:lnTo>
                  <a:pt x="8659837" y="8868867"/>
                </a:lnTo>
                <a:lnTo>
                  <a:pt x="0" y="88688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15" t="0" r="-2815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-638078" y="4448905"/>
            <a:ext cx="4722745" cy="1389189"/>
            <a:chOff x="0" y="0"/>
            <a:chExt cx="6296994" cy="1852253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-10800000">
              <a:off x="0" y="0"/>
              <a:ext cx="1848345" cy="1848345"/>
              <a:chOff x="0" y="0"/>
              <a:chExt cx="2653030" cy="265303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53030" cy="2654300"/>
              </a:xfrm>
              <a:custGeom>
                <a:avLst/>
                <a:gdLst/>
                <a:ahLst/>
                <a:cxnLst/>
                <a:rect r="r" b="b" t="t" l="l"/>
                <a:pathLst>
                  <a:path h="2654300" w="265303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name="AutoShape 6" id="6"/>
            <p:cNvSpPr/>
            <p:nvPr/>
          </p:nvSpPr>
          <p:spPr>
            <a:xfrm rot="-10800000">
              <a:off x="4448649" y="7814"/>
              <a:ext cx="1848345" cy="1840531"/>
            </a:xfrm>
            <a:prstGeom prst="rect">
              <a:avLst/>
            </a:prstGeom>
            <a:solidFill>
              <a:srgbClr val="000000"/>
            </a:solidFill>
          </p:spPr>
        </p: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-10800000">
              <a:off x="2224324" y="3907"/>
              <a:ext cx="1848345" cy="1848345"/>
              <a:chOff x="0" y="0"/>
              <a:chExt cx="1708150" cy="170815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name="Group 9" id="9"/>
          <p:cNvGrpSpPr/>
          <p:nvPr/>
        </p:nvGrpSpPr>
        <p:grpSpPr>
          <a:xfrm rot="0">
            <a:off x="3512702" y="2493931"/>
            <a:ext cx="13557206" cy="5299137"/>
            <a:chOff x="0" y="0"/>
            <a:chExt cx="18076275" cy="7065516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76200"/>
              <a:ext cx="18076275" cy="1436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703"/>
                </a:lnSpc>
              </a:pPr>
              <a:r>
                <a:rPr lang="en-US" sz="669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CONCLUSION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768779"/>
              <a:ext cx="18076275" cy="42967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21"/>
                </a:lnSpc>
              </a:pPr>
              <a:r>
                <a:rPr lang="en-US" sz="2481" u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Pada saat Install dan Setting jalur distribusi untuk Pemancar MW perlu dilakukan:</a:t>
              </a:r>
            </a:p>
            <a:p>
              <a:pPr algn="l" marL="535661" indent="-267830" lvl="1">
                <a:lnSpc>
                  <a:spcPts val="3721"/>
                </a:lnSpc>
                <a:buFont typeface="Arial"/>
                <a:buChar char="•"/>
              </a:pPr>
              <a:r>
                <a:rPr lang="en-US" sz="2481" u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Pengecekan Coaxial Koneksi Input Output ATU </a:t>
              </a:r>
            </a:p>
            <a:p>
              <a:pPr algn="l" marL="535661" indent="-267830" lvl="1">
                <a:lnSpc>
                  <a:spcPts val="3721"/>
                </a:lnSpc>
                <a:buFont typeface="Arial"/>
                <a:buChar char="•"/>
              </a:pPr>
              <a:r>
                <a:rPr lang="en-US" sz="2481" u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Pengecekan nilai C</a:t>
              </a:r>
            </a:p>
            <a:p>
              <a:pPr algn="l" marL="535661" indent="-267830" lvl="1">
                <a:lnSpc>
                  <a:spcPts val="3721"/>
                </a:lnSpc>
                <a:buFont typeface="Arial"/>
                <a:buChar char="•"/>
              </a:pPr>
              <a:r>
                <a:rPr lang="en-US" sz="2481" u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Pengecekan Tightening baut adjust pada Ground L dan C</a:t>
              </a:r>
            </a:p>
            <a:p>
              <a:pPr algn="l" marL="535661" indent="-267830" lvl="1">
                <a:lnSpc>
                  <a:spcPts val="3721"/>
                </a:lnSpc>
                <a:buFont typeface="Arial"/>
                <a:buChar char="•"/>
              </a:pPr>
              <a:r>
                <a:rPr lang="en-US" sz="2481" u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Relokasi kabel coaxial dengan pemasangan  tray di tiang untuk melindungi fisik</a:t>
              </a:r>
            </a:p>
            <a:p>
              <a:pPr algn="l" marL="535661" indent="-267830" lvl="1">
                <a:lnSpc>
                  <a:spcPts val="3721"/>
                </a:lnSpc>
                <a:buFont typeface="Arial"/>
                <a:buChar char="•"/>
              </a:pPr>
              <a:r>
                <a:rPr lang="en-US" sz="2481" u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Lakukan pengecekan rutin kabel coaxial untuk memastikan kualitas transmisi tetap optimal</a:t>
              </a:r>
            </a:p>
          </p:txBody>
        </p:sp>
        <p:sp>
          <p:nvSpPr>
            <p:cNvPr name="AutoShape 12" id="12"/>
            <p:cNvSpPr/>
            <p:nvPr/>
          </p:nvSpPr>
          <p:spPr>
            <a:xfrm rot="0">
              <a:off x="0" y="1850164"/>
              <a:ext cx="1324627" cy="223120"/>
            </a:xfrm>
            <a:prstGeom prst="rect">
              <a:avLst/>
            </a:prstGeom>
            <a:solidFill>
              <a:srgbClr val="000000"/>
            </a:solid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91275" y="1428153"/>
            <a:ext cx="6263321" cy="8344775"/>
          </a:xfrm>
          <a:custGeom>
            <a:avLst/>
            <a:gdLst/>
            <a:ahLst/>
            <a:cxnLst/>
            <a:rect r="r" b="b" t="t" l="l"/>
            <a:pathLst>
              <a:path h="8344775" w="6263321">
                <a:moveTo>
                  <a:pt x="0" y="0"/>
                </a:moveTo>
                <a:lnTo>
                  <a:pt x="6263321" y="0"/>
                </a:lnTo>
                <a:lnTo>
                  <a:pt x="6263321" y="8344775"/>
                </a:lnTo>
                <a:lnTo>
                  <a:pt x="0" y="8344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4" t="-3435" r="-10521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845934" y="4430074"/>
            <a:ext cx="8548427" cy="3898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9166" indent="-199583" lvl="1">
              <a:lnSpc>
                <a:spcPts val="2588"/>
              </a:lnSpc>
              <a:buFont typeface="Arial"/>
              <a:buChar char="•"/>
            </a:pPr>
            <a:r>
              <a:rPr lang="en-US" b="true" sz="1848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</a:t>
            </a:r>
            <a:r>
              <a:rPr lang="en-US" b="true" sz="1848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engu</a:t>
            </a:r>
            <a:r>
              <a:rPr lang="en-US" b="true" sz="1848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bah sinyal audio atau video menjadi sinyal radio frekuensi (RF)</a:t>
            </a:r>
          </a:p>
          <a:p>
            <a:pPr algn="l" marL="399166" indent="-199583" lvl="1">
              <a:lnSpc>
                <a:spcPts val="2588"/>
              </a:lnSpc>
              <a:buFont typeface="Arial"/>
              <a:buChar char="•"/>
            </a:pPr>
            <a:r>
              <a:rPr lang="en-US" b="true" sz="1848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Modulasi sinyal untuk transmisi yang efisien dan jangkauan luas</a:t>
            </a:r>
          </a:p>
          <a:p>
            <a:pPr algn="l" marL="399166" indent="-199583" lvl="1">
              <a:lnSpc>
                <a:spcPts val="2588"/>
              </a:lnSpc>
              <a:buFont typeface="Arial"/>
              <a:buChar char="•"/>
            </a:pPr>
            <a:r>
              <a:rPr lang="en-US" b="true" sz="1848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Osilator menghasilkan frekuensi pembawa stabil untuk transmisi</a:t>
            </a:r>
          </a:p>
          <a:p>
            <a:pPr algn="l" marL="399166" indent="-199583" lvl="1">
              <a:lnSpc>
                <a:spcPts val="2588"/>
              </a:lnSpc>
              <a:buFont typeface="Arial"/>
              <a:buChar char="•"/>
            </a:pPr>
            <a:r>
              <a:rPr lang="en-US" b="true" sz="1848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Modulator menggabungkan sinyal audio/video dengan frekuensi pembawa</a:t>
            </a:r>
          </a:p>
          <a:p>
            <a:pPr algn="l" marL="399166" indent="-199583" lvl="1">
              <a:lnSpc>
                <a:spcPts val="2588"/>
              </a:lnSpc>
              <a:buFont typeface="Arial"/>
              <a:buChar char="•"/>
            </a:pPr>
            <a:r>
              <a:rPr lang="en-US" b="true" sz="1848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Amplifier memperkuat sinyal RF agar mencapai jarak yang diinginkan</a:t>
            </a:r>
          </a:p>
          <a:p>
            <a:pPr algn="l" marL="399166" indent="-199583" lvl="1">
              <a:lnSpc>
                <a:spcPts val="2588"/>
              </a:lnSpc>
              <a:buFont typeface="Arial"/>
              <a:buChar char="•"/>
            </a:pPr>
            <a:r>
              <a:rPr lang="en-US" b="true" sz="1848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Antena memancarkan sinyal RF ke udara untuk penerimaan nirkabel</a:t>
            </a:r>
          </a:p>
          <a:p>
            <a:pPr algn="l" marL="399166" indent="-199583" lvl="1">
              <a:lnSpc>
                <a:spcPts val="2588"/>
              </a:lnSpc>
              <a:buFont typeface="Arial"/>
              <a:buChar char="•"/>
            </a:pPr>
            <a:r>
              <a:rPr lang="en-US" b="true" sz="1848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Pemahaman transmitter penting untuk kualitas sinyal dan kehandalan jaringan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980994" y="2440282"/>
            <a:ext cx="8413366" cy="1167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4"/>
              </a:lnSpc>
            </a:pPr>
            <a:r>
              <a:rPr lang="en-US" sz="3960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Memahami Fungsi dan Komponen Transmitter Radio</a:t>
            </a:r>
          </a:p>
        </p:txBody>
      </p:sp>
      <p:sp>
        <p:nvSpPr>
          <p:cNvPr name="AutoShape 5" id="5"/>
          <p:cNvSpPr/>
          <p:nvPr/>
        </p:nvSpPr>
        <p:spPr>
          <a:xfrm>
            <a:off x="11850061" y="793106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5193724" y="656975"/>
            <a:ext cx="1858260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29 Oct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68039" y="656975"/>
            <a:ext cx="1419633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RRI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87132" y="2623628"/>
            <a:ext cx="13313735" cy="5325494"/>
          </a:xfrm>
          <a:custGeom>
            <a:avLst/>
            <a:gdLst/>
            <a:ahLst/>
            <a:cxnLst/>
            <a:rect r="r" b="b" t="t" l="l"/>
            <a:pathLst>
              <a:path h="5325494" w="13313735">
                <a:moveTo>
                  <a:pt x="0" y="0"/>
                </a:moveTo>
                <a:lnTo>
                  <a:pt x="13313736" y="0"/>
                </a:lnTo>
                <a:lnTo>
                  <a:pt x="13313736" y="5325494"/>
                </a:lnTo>
                <a:lnTo>
                  <a:pt x="0" y="532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27961" y="4578863"/>
            <a:ext cx="14302199" cy="2914620"/>
            <a:chOff x="0" y="0"/>
            <a:chExt cx="19069598" cy="388616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33350"/>
              <a:ext cx="19069598" cy="26606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501"/>
                </a:lnSpc>
              </a:pPr>
              <a:r>
                <a:rPr lang="en-US" sz="7501">
                  <a:solidFill>
                    <a:srgbClr val="2254C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Penggantian Tabung Pemancar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027640"/>
              <a:ext cx="19069598" cy="8585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459"/>
                </a:lnSpc>
                <a:spcBef>
                  <a:spcPct val="0"/>
                </a:spcBef>
              </a:pPr>
              <a:r>
                <a:rPr lang="en-US" sz="3899" u="none">
                  <a:solidFill>
                    <a:srgbClr val="2254C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RRI, 29 Oct 2025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728260" y="722057"/>
            <a:ext cx="1379934" cy="3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3"/>
              </a:lnSpc>
              <a:spcBef>
                <a:spcPct val="0"/>
              </a:spcBef>
            </a:pPr>
            <a:r>
              <a:rPr lang="en-US" b="true" sz="1802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29 Oct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87132" y="722057"/>
            <a:ext cx="407789" cy="3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3"/>
              </a:lnSpc>
              <a:spcBef>
                <a:spcPct val="0"/>
              </a:spcBef>
            </a:pPr>
            <a:r>
              <a:rPr lang="en-US" b="true" sz="1802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RRI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5" y="0"/>
            <a:ext cx="18293635" cy="10283833"/>
          </a:xfrm>
          <a:custGeom>
            <a:avLst/>
            <a:gdLst/>
            <a:ahLst/>
            <a:cxnLst/>
            <a:rect r="r" b="b" t="t" l="l"/>
            <a:pathLst>
              <a:path h="10283833" w="18293635">
                <a:moveTo>
                  <a:pt x="0" y="0"/>
                </a:moveTo>
                <a:lnTo>
                  <a:pt x="18293635" y="0"/>
                </a:lnTo>
                <a:lnTo>
                  <a:pt x="18293635" y="10283833"/>
                </a:lnTo>
                <a:lnTo>
                  <a:pt x="0" y="10283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13758" cy="10287000"/>
          </a:xfrm>
          <a:custGeom>
            <a:avLst/>
            <a:gdLst/>
            <a:ahLst/>
            <a:cxnLst/>
            <a:rect r="r" b="b" t="t" l="l"/>
            <a:pathLst>
              <a:path h="10287000" w="18313758">
                <a:moveTo>
                  <a:pt x="0" y="0"/>
                </a:moveTo>
                <a:lnTo>
                  <a:pt x="18313758" y="0"/>
                </a:lnTo>
                <a:lnTo>
                  <a:pt x="183137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1841"/>
            <a:ext cx="18288000" cy="10330405"/>
          </a:xfrm>
          <a:custGeom>
            <a:avLst/>
            <a:gdLst/>
            <a:ahLst/>
            <a:cxnLst/>
            <a:rect r="r" b="b" t="t" l="l"/>
            <a:pathLst>
              <a:path h="10330405" w="18288000">
                <a:moveTo>
                  <a:pt x="0" y="0"/>
                </a:moveTo>
                <a:lnTo>
                  <a:pt x="18288000" y="0"/>
                </a:lnTo>
                <a:lnTo>
                  <a:pt x="18288000" y="10330405"/>
                </a:lnTo>
                <a:lnTo>
                  <a:pt x="0" y="1033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539" y="10407"/>
            <a:ext cx="18306539" cy="10276593"/>
          </a:xfrm>
          <a:custGeom>
            <a:avLst/>
            <a:gdLst/>
            <a:ahLst/>
            <a:cxnLst/>
            <a:rect r="r" b="b" t="t" l="l"/>
            <a:pathLst>
              <a:path h="10276593" w="18306539">
                <a:moveTo>
                  <a:pt x="0" y="0"/>
                </a:moveTo>
                <a:lnTo>
                  <a:pt x="18306539" y="0"/>
                </a:lnTo>
                <a:lnTo>
                  <a:pt x="18306539" y="10276593"/>
                </a:lnTo>
                <a:lnTo>
                  <a:pt x="0" y="10276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60605" y="7482688"/>
            <a:ext cx="7814341" cy="2804312"/>
          </a:xfrm>
          <a:custGeom>
            <a:avLst/>
            <a:gdLst/>
            <a:ahLst/>
            <a:cxnLst/>
            <a:rect r="r" b="b" t="t" l="l"/>
            <a:pathLst>
              <a:path h="2804312" w="7814341">
                <a:moveTo>
                  <a:pt x="0" y="0"/>
                </a:moveTo>
                <a:lnTo>
                  <a:pt x="7814341" y="0"/>
                </a:lnTo>
                <a:lnTo>
                  <a:pt x="7814341" y="2804312"/>
                </a:lnTo>
                <a:lnTo>
                  <a:pt x="0" y="2804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3" t="-389280" r="-3631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493251" cy="10287000"/>
          </a:xfrm>
          <a:custGeom>
            <a:avLst/>
            <a:gdLst/>
            <a:ahLst/>
            <a:cxnLst/>
            <a:rect r="r" b="b" t="t" l="l"/>
            <a:pathLst>
              <a:path h="10287000" w="6493251">
                <a:moveTo>
                  <a:pt x="0" y="0"/>
                </a:moveTo>
                <a:lnTo>
                  <a:pt x="6493251" y="0"/>
                </a:lnTo>
                <a:lnTo>
                  <a:pt x="64932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854" t="0" r="-30526" b="-2552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659076" y="181034"/>
            <a:ext cx="5515870" cy="7148179"/>
          </a:xfrm>
          <a:custGeom>
            <a:avLst/>
            <a:gdLst/>
            <a:ahLst/>
            <a:cxnLst/>
            <a:rect r="r" b="b" t="t" l="l"/>
            <a:pathLst>
              <a:path h="7148179" w="5515870">
                <a:moveTo>
                  <a:pt x="0" y="0"/>
                </a:moveTo>
                <a:lnTo>
                  <a:pt x="5515870" y="0"/>
                </a:lnTo>
                <a:lnTo>
                  <a:pt x="5515870" y="7148179"/>
                </a:lnTo>
                <a:lnTo>
                  <a:pt x="0" y="714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38" t="0" r="-4044" b="-1935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086" r="0" b="-110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0"/>
            <a:ext cx="7533287" cy="10287000"/>
          </a:xfrm>
          <a:custGeom>
            <a:avLst/>
            <a:gdLst/>
            <a:ahLst/>
            <a:cxnLst/>
            <a:rect r="r" b="b" t="t" l="l"/>
            <a:pathLst>
              <a:path h="10287000" w="7533287">
                <a:moveTo>
                  <a:pt x="0" y="0"/>
                </a:moveTo>
                <a:lnTo>
                  <a:pt x="7533287" y="0"/>
                </a:lnTo>
                <a:lnTo>
                  <a:pt x="75332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36875" y="0"/>
            <a:ext cx="7222425" cy="10287000"/>
          </a:xfrm>
          <a:custGeom>
            <a:avLst/>
            <a:gdLst/>
            <a:ahLst/>
            <a:cxnLst/>
            <a:rect r="r" b="b" t="t" l="l"/>
            <a:pathLst>
              <a:path h="10287000" w="7222425">
                <a:moveTo>
                  <a:pt x="0" y="0"/>
                </a:moveTo>
                <a:lnTo>
                  <a:pt x="7222425" y="0"/>
                </a:lnTo>
                <a:lnTo>
                  <a:pt x="72224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93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086" r="0" b="-110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4512" y="0"/>
            <a:ext cx="7889488" cy="10287000"/>
          </a:xfrm>
          <a:custGeom>
            <a:avLst/>
            <a:gdLst/>
            <a:ahLst/>
            <a:cxnLst/>
            <a:rect r="r" b="b" t="t" l="l"/>
            <a:pathLst>
              <a:path h="10287000" w="7889488">
                <a:moveTo>
                  <a:pt x="0" y="0"/>
                </a:moveTo>
                <a:lnTo>
                  <a:pt x="7889488" y="0"/>
                </a:lnTo>
                <a:lnTo>
                  <a:pt x="7889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09722" y="0"/>
            <a:ext cx="6862357" cy="10287000"/>
          </a:xfrm>
          <a:custGeom>
            <a:avLst/>
            <a:gdLst/>
            <a:ahLst/>
            <a:cxnLst/>
            <a:rect r="r" b="b" t="t" l="l"/>
            <a:pathLst>
              <a:path h="10287000" w="6862357">
                <a:moveTo>
                  <a:pt x="0" y="0"/>
                </a:moveTo>
                <a:lnTo>
                  <a:pt x="6862357" y="0"/>
                </a:lnTo>
                <a:lnTo>
                  <a:pt x="68623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086" r="0" b="-110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42514" y="0"/>
            <a:ext cx="14646155" cy="10299251"/>
          </a:xfrm>
          <a:custGeom>
            <a:avLst/>
            <a:gdLst/>
            <a:ahLst/>
            <a:cxnLst/>
            <a:rect r="r" b="b" t="t" l="l"/>
            <a:pathLst>
              <a:path h="10299251" w="14646155">
                <a:moveTo>
                  <a:pt x="0" y="0"/>
                </a:moveTo>
                <a:lnTo>
                  <a:pt x="14646156" y="0"/>
                </a:lnTo>
                <a:lnTo>
                  <a:pt x="14646156" y="10299251"/>
                </a:lnTo>
                <a:lnTo>
                  <a:pt x="0" y="102992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0" t="-3816" r="0" b="-72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82561" y="291768"/>
            <a:ext cx="333434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M5VJ20000TE10NS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5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970252" y="9719678"/>
            <a:ext cx="20335605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850061" y="1905707"/>
            <a:ext cx="5409239" cy="6613004"/>
          </a:xfrm>
          <a:custGeom>
            <a:avLst/>
            <a:gdLst/>
            <a:ahLst/>
            <a:cxnLst/>
            <a:rect r="r" b="b" t="t" l="l"/>
            <a:pathLst>
              <a:path h="6613004" w="5409239">
                <a:moveTo>
                  <a:pt x="0" y="0"/>
                </a:moveTo>
                <a:lnTo>
                  <a:pt x="5409239" y="0"/>
                </a:lnTo>
                <a:lnTo>
                  <a:pt x="5409239" y="6613003"/>
                </a:lnTo>
                <a:lnTo>
                  <a:pt x="0" y="661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794" t="0" r="-93972" b="-5540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1850061" y="793106"/>
            <a:ext cx="6976926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371235" y="1871418"/>
            <a:ext cx="9568716" cy="531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1"/>
              </a:lnSpc>
            </a:pPr>
            <a:r>
              <a:rPr lang="en-US" sz="307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Tipe Transmitter Utama di Telekomunikas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71235" y="2621662"/>
            <a:ext cx="9568716" cy="248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b="true" sz="148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Memahami fungsi dan keunggulan tiap jenis transmitter untuk berbagai kebutuhan siaran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38496" y="4552584"/>
            <a:ext cx="2889220" cy="1139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5"/>
              </a:lnSpc>
              <a:spcBef>
                <a:spcPct val="0"/>
              </a:spcBef>
            </a:pPr>
            <a:r>
              <a:rPr lang="en-US" sz="16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AM (Amplitu</a:t>
            </a:r>
            <a:r>
              <a:rPr lang="en-US" sz="16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 Modulation): Digunakan untuk siaran radio jarak jauh dengan cakupan luas.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71235" y="3782637"/>
            <a:ext cx="2038912" cy="3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 b="true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15903" y="4412670"/>
            <a:ext cx="2879381" cy="1425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5"/>
              </a:lnSpc>
              <a:spcBef>
                <a:spcPct val="0"/>
              </a:spcBef>
            </a:pPr>
            <a:r>
              <a:rPr lang="en-US" sz="16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FM</a:t>
            </a:r>
            <a:r>
              <a:rPr lang="en-US" sz="16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(Frequency Modulation): Menawarkan kualitas audio lebih baik untuk siaran lokal dan regional.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15903" y="3782637"/>
            <a:ext cx="2461861" cy="3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 b="true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081059" y="4435179"/>
            <a:ext cx="3488390" cy="1710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5"/>
              </a:lnSpc>
              <a:spcBef>
                <a:spcPct val="0"/>
              </a:spcBef>
            </a:pPr>
            <a:r>
              <a:rPr lang="en-US" sz="16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ATSC (A</a:t>
            </a:r>
            <a:r>
              <a:rPr lang="en-US" sz="164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dvanced Television Systems Committee): Transmitter digital untuk penyebaran siaran televisi dengan kualitas tinggi dan efisiensi spektrum.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04343" y="3782637"/>
            <a:ext cx="2221528" cy="3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3"/>
              </a:lnSpc>
            </a:pPr>
            <a:r>
              <a:rPr lang="en-US" sz="1802" b="true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ATSC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193724" y="656975"/>
            <a:ext cx="1858260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29 Oct 2025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68039" y="656975"/>
            <a:ext cx="1419633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b="true" sz="165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RRI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6636" y="1187589"/>
            <a:ext cx="4249851" cy="4650182"/>
          </a:xfrm>
          <a:custGeom>
            <a:avLst/>
            <a:gdLst/>
            <a:ahLst/>
            <a:cxnLst/>
            <a:rect r="r" b="b" t="t" l="l"/>
            <a:pathLst>
              <a:path h="4650182" w="4249851">
                <a:moveTo>
                  <a:pt x="0" y="0"/>
                </a:moveTo>
                <a:lnTo>
                  <a:pt x="4249851" y="0"/>
                </a:lnTo>
                <a:lnTo>
                  <a:pt x="4249851" y="4650182"/>
                </a:lnTo>
                <a:lnTo>
                  <a:pt x="0" y="4650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298" t="-66389" r="0" b="-2918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96761" y="6057274"/>
            <a:ext cx="4209601" cy="4249851"/>
          </a:xfrm>
          <a:custGeom>
            <a:avLst/>
            <a:gdLst/>
            <a:ahLst/>
            <a:cxnLst/>
            <a:rect r="r" b="b" t="t" l="l"/>
            <a:pathLst>
              <a:path h="4249851" w="4209601">
                <a:moveTo>
                  <a:pt x="0" y="0"/>
                </a:moveTo>
                <a:lnTo>
                  <a:pt x="4209601" y="0"/>
                </a:lnTo>
                <a:lnTo>
                  <a:pt x="4209601" y="4249851"/>
                </a:lnTo>
                <a:lnTo>
                  <a:pt x="0" y="4249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702" t="0" r="-6988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762330" y="214934"/>
            <a:ext cx="9142690" cy="120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Prosedur Penggantian Tabung Pemancar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4426487" y="1130439"/>
            <a:ext cx="13384729" cy="9194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Matikan Pemancar dan Nonaktifkan perangkat dan terapkan Lockout-Tagout untuk keamanan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Tunggu hingga Tabung Dingin Biarkan tabung dingin selama 10–20 menit bahkan lebih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Discharge Tegangan Tinggi Gunakan probe atau resistor bleeder untuk membuang tegangan tinggi.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Buka Cover dan Verifikasi Interlock Pastikan fungsi interlock aman sebelum membuka cover pemancar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Lepaskan koneksi sircuit anoda/plate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Lepaskan koneksi sirip pendingin tube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Lepaskan koneksi Katoda/Filament di socket tube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Lepaskan Tabung Lama Catat orientasi dan posisi pin sebelum melepas tabung lama, perlu ke hati-hatian pada langkah ini agar tidak terjadi keruskan pada socket dan capasitor tuning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Bersihkan Soket dan Konektor Hilangkan kotoran dan oksidasi untuk koneksi optimal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Ukur tegangan filament pada posisi switch stand dengan menaikkan power tegangan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Off kan power tegangan lalu masukkanTube RF pada socketnya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Mulailah memasang Kembali koneksi Filament, anoda/plate dan pastikan juga sircuit udara sudah terpasang secara  benar sehingga aliran udara pendingin mengalir optimal.</a:t>
            </a:r>
          </a:p>
          <a:p>
            <a:pPr algn="just" marL="539754" indent="-269877" lvl="1">
              <a:lnSpc>
                <a:spcPts val="3500"/>
              </a:lnSpc>
              <a:buFont typeface="Arial"/>
              <a:buChar char="•"/>
            </a:pPr>
            <a:r>
              <a:rPr lang="en-US" sz="2500" spc="-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Tutup Cover dengan Pastikan cover terpasang aman </a:t>
            </a:r>
          </a:p>
          <a:p>
            <a:pPr algn="just">
              <a:lnSpc>
                <a:spcPts val="3500"/>
              </a:lnSpc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27895" y="2509870"/>
            <a:ext cx="1323555" cy="1323555"/>
          </a:xfrm>
          <a:custGeom>
            <a:avLst/>
            <a:gdLst/>
            <a:ahLst/>
            <a:cxnLst/>
            <a:rect r="r" b="b" t="t" l="l"/>
            <a:pathLst>
              <a:path h="1323555" w="1323555">
                <a:moveTo>
                  <a:pt x="0" y="0"/>
                </a:moveTo>
                <a:lnTo>
                  <a:pt x="1323555" y="0"/>
                </a:lnTo>
                <a:lnTo>
                  <a:pt x="1323555" y="1323555"/>
                </a:lnTo>
                <a:lnTo>
                  <a:pt x="0" y="1323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27895" y="4000500"/>
            <a:ext cx="1374208" cy="1379381"/>
          </a:xfrm>
          <a:custGeom>
            <a:avLst/>
            <a:gdLst/>
            <a:ahLst/>
            <a:cxnLst/>
            <a:rect r="r" b="b" t="t" l="l"/>
            <a:pathLst>
              <a:path h="1379381" w="1374208">
                <a:moveTo>
                  <a:pt x="0" y="0"/>
                </a:moveTo>
                <a:lnTo>
                  <a:pt x="1374208" y="0"/>
                </a:lnTo>
                <a:lnTo>
                  <a:pt x="1374208" y="1379381"/>
                </a:lnTo>
                <a:lnTo>
                  <a:pt x="0" y="1379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23905" y="6415253"/>
            <a:ext cx="1131535" cy="1210848"/>
          </a:xfrm>
          <a:custGeom>
            <a:avLst/>
            <a:gdLst/>
            <a:ahLst/>
            <a:cxnLst/>
            <a:rect r="r" b="b" t="t" l="l"/>
            <a:pathLst>
              <a:path h="1210848" w="1131535">
                <a:moveTo>
                  <a:pt x="0" y="0"/>
                </a:moveTo>
                <a:lnTo>
                  <a:pt x="1131535" y="0"/>
                </a:lnTo>
                <a:lnTo>
                  <a:pt x="1131535" y="1210847"/>
                </a:lnTo>
                <a:lnTo>
                  <a:pt x="0" y="12108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37797" b="-2974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70568" y="8661472"/>
            <a:ext cx="1131535" cy="1063643"/>
          </a:xfrm>
          <a:custGeom>
            <a:avLst/>
            <a:gdLst/>
            <a:ahLst/>
            <a:cxnLst/>
            <a:rect r="r" b="b" t="t" l="l"/>
            <a:pathLst>
              <a:path h="1063643" w="1131535">
                <a:moveTo>
                  <a:pt x="0" y="0"/>
                </a:moveTo>
                <a:lnTo>
                  <a:pt x="1131535" y="0"/>
                </a:lnTo>
                <a:lnTo>
                  <a:pt x="1131535" y="1063643"/>
                </a:lnTo>
                <a:lnTo>
                  <a:pt x="0" y="1063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04750" y="530860"/>
            <a:ext cx="13573720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b="true" sz="29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Pengaturan Pendinginan, Bias, dan Matching Tabung Setelah Penggantian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24652" y="1194509"/>
            <a:ext cx="11333916" cy="323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Panduan teknis untuk memastikan stabilitas dan performa tabung pemancar RVR pasca penggantian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2916" y="2743658"/>
            <a:ext cx="222539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Pendinginan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29794" y="2753183"/>
            <a:ext cx="12858206" cy="78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Periksa blower dan jalur udara agar bebas hambatan untuk sirkulasi optimal. Bersihkan filter udara secara berkala guna menjaga performa pendinginan.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2916" y="4572635"/>
            <a:ext cx="280904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Penyetelan Bias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29794" y="4183362"/>
            <a:ext cx="12762918" cy="78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Setel bias arus sesuai panduan manual RVR untuk kestabilan operasi. Ukur arus idle tabung, pastikan stabil tanpa fluktuasi agar mencegah kerusakan.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2916" y="6658293"/>
            <a:ext cx="300192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Matching/Tuning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29794" y="5751250"/>
            <a:ext cx="12762918" cy="158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Lak</a:t>
            </a: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ukan Pemanasan Filament di mana filament di hidupkan pada tegangan no-minal untuk waktu tertentu atau minimal 2 jam</a:t>
            </a:r>
          </a:p>
          <a:p>
            <a:pPr algn="just">
              <a:lnSpc>
                <a:spcPts val="3220"/>
              </a:lnSpc>
              <a:spcBef>
                <a:spcPct val="0"/>
              </a:spcBef>
            </a:pPr>
          </a:p>
          <a:p>
            <a:pPr algn="just">
              <a:lnSpc>
                <a:spcPts val="3220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472916" y="8743950"/>
            <a:ext cx="1607939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Verifikasi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429794" y="8636054"/>
            <a:ext cx="12462197" cy="78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Monitor suhu tabung, arus, dan tegangan HV selama power-up bertahap. Pastikan seluruh parameter sesuai standar operasi aman agar stabilitas terjaga.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429794" y="6696692"/>
            <a:ext cx="12642614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Penyesesuaian (Tuning), setelah pemanasan maka perlu di tuning impedansi karakteristik input/output dan loading  input/output dengan daya dorong yang kecil terlebih dahulu dengan memantau arus anoda, arus kisi/grid dan suhu dan Naikkan dayanya, sesuai powernya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02948" cy="10287000"/>
          </a:xfrm>
          <a:custGeom>
            <a:avLst/>
            <a:gdLst/>
            <a:ahLst/>
            <a:cxnLst/>
            <a:rect r="r" b="b" t="t" l="l"/>
            <a:pathLst>
              <a:path h="10287000" w="18402948">
                <a:moveTo>
                  <a:pt x="0" y="0"/>
                </a:moveTo>
                <a:lnTo>
                  <a:pt x="18402948" y="0"/>
                </a:lnTo>
                <a:lnTo>
                  <a:pt x="184029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198521"/>
          </a:xfrm>
          <a:custGeom>
            <a:avLst/>
            <a:gdLst/>
            <a:ahLst/>
            <a:cxnLst/>
            <a:rect r="r" b="b" t="t" l="l"/>
            <a:pathLst>
              <a:path h="10198521" w="18288000">
                <a:moveTo>
                  <a:pt x="0" y="0"/>
                </a:moveTo>
                <a:lnTo>
                  <a:pt x="18288000" y="0"/>
                </a:lnTo>
                <a:lnTo>
                  <a:pt x="18288000" y="10198521"/>
                </a:lnTo>
                <a:lnTo>
                  <a:pt x="0" y="10198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59829"/>
          </a:xfrm>
          <a:custGeom>
            <a:avLst/>
            <a:gdLst/>
            <a:ahLst/>
            <a:cxnLst/>
            <a:rect r="r" b="b" t="t" l="l"/>
            <a:pathLst>
              <a:path h="10259829" w="18288000">
                <a:moveTo>
                  <a:pt x="0" y="0"/>
                </a:moveTo>
                <a:lnTo>
                  <a:pt x="18288000" y="0"/>
                </a:lnTo>
                <a:lnTo>
                  <a:pt x="18288000" y="10259829"/>
                </a:lnTo>
                <a:lnTo>
                  <a:pt x="0" y="10259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6238" y="410179"/>
            <a:ext cx="2084956" cy="2084948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-386238" y="7880661"/>
            <a:ext cx="2084956" cy="2084948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921521" y="-497296"/>
            <a:ext cx="1708138" cy="1708131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921521" y="8923135"/>
            <a:ext cx="1708138" cy="1708131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2139236" y="1667592"/>
            <a:ext cx="1272709" cy="1272704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2139236" y="7112601"/>
            <a:ext cx="1272709" cy="1272704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6397270" y="1667592"/>
            <a:ext cx="1272709" cy="1272704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6397270" y="7112601"/>
            <a:ext cx="1272709" cy="1272704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10824873" y="1667592"/>
            <a:ext cx="1272709" cy="1272704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10824873" y="7112601"/>
            <a:ext cx="1272709" cy="1272704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15214794" y="1667592"/>
            <a:ext cx="1272709" cy="1272704"/>
            <a:chOff x="0" y="0"/>
            <a:chExt cx="6350000" cy="634997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15214794" y="7112601"/>
            <a:ext cx="1272709" cy="1272704"/>
            <a:chOff x="0" y="0"/>
            <a:chExt cx="6350000" cy="634997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15214794" y="7112601"/>
            <a:ext cx="1272709" cy="1272704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6179556" y="-497296"/>
            <a:ext cx="1708138" cy="1708131"/>
            <a:chOff x="0" y="0"/>
            <a:chExt cx="6350000" cy="634997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6179556" y="8923135"/>
            <a:ext cx="1708138" cy="1708131"/>
            <a:chOff x="0" y="0"/>
            <a:chExt cx="6350000" cy="634997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10607158" y="-497296"/>
            <a:ext cx="1708138" cy="1708131"/>
            <a:chOff x="0" y="0"/>
            <a:chExt cx="6350000" cy="6349975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10607158" y="8923135"/>
            <a:ext cx="1708138" cy="1708131"/>
            <a:chOff x="0" y="0"/>
            <a:chExt cx="6350000" cy="634997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7" id="37"/>
          <p:cNvGrpSpPr/>
          <p:nvPr/>
        </p:nvGrpSpPr>
        <p:grpSpPr>
          <a:xfrm rot="0">
            <a:off x="14997079" y="-497296"/>
            <a:ext cx="1708138" cy="1708131"/>
            <a:chOff x="0" y="0"/>
            <a:chExt cx="6350000" cy="6349975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9" id="39"/>
          <p:cNvGrpSpPr/>
          <p:nvPr/>
        </p:nvGrpSpPr>
        <p:grpSpPr>
          <a:xfrm rot="0">
            <a:off x="14997079" y="8923135"/>
            <a:ext cx="1708138" cy="1708131"/>
            <a:chOff x="0" y="0"/>
            <a:chExt cx="6350000" cy="6349975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1" id="41"/>
          <p:cNvGrpSpPr/>
          <p:nvPr/>
        </p:nvGrpSpPr>
        <p:grpSpPr>
          <a:xfrm rot="0">
            <a:off x="16919045" y="5508634"/>
            <a:ext cx="1708138" cy="1708131"/>
            <a:chOff x="0" y="0"/>
            <a:chExt cx="6350000" cy="6349975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3" id="43"/>
          <p:cNvGrpSpPr/>
          <p:nvPr/>
        </p:nvGrpSpPr>
        <p:grpSpPr>
          <a:xfrm rot="0">
            <a:off x="-679438" y="5508634"/>
            <a:ext cx="1708138" cy="1708131"/>
            <a:chOff x="0" y="0"/>
            <a:chExt cx="6350000" cy="6349975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5" id="45"/>
          <p:cNvGrpSpPr/>
          <p:nvPr/>
        </p:nvGrpSpPr>
        <p:grpSpPr>
          <a:xfrm rot="0">
            <a:off x="213383" y="3070234"/>
            <a:ext cx="1708138" cy="1708131"/>
            <a:chOff x="0" y="0"/>
            <a:chExt cx="6350000" cy="6349975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7" id="47"/>
          <p:cNvGrpSpPr/>
          <p:nvPr/>
        </p:nvGrpSpPr>
        <p:grpSpPr>
          <a:xfrm rot="0">
            <a:off x="16405231" y="3070234"/>
            <a:ext cx="1708138" cy="1708131"/>
            <a:chOff x="0" y="0"/>
            <a:chExt cx="6350000" cy="6349975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9" id="49"/>
          <p:cNvGrpSpPr/>
          <p:nvPr/>
        </p:nvGrpSpPr>
        <p:grpSpPr>
          <a:xfrm rot="0">
            <a:off x="3921939" y="410179"/>
            <a:ext cx="2084956" cy="2084948"/>
            <a:chOff x="0" y="0"/>
            <a:chExt cx="6350000" cy="6349975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1" id="51"/>
          <p:cNvGrpSpPr/>
          <p:nvPr/>
        </p:nvGrpSpPr>
        <p:grpSpPr>
          <a:xfrm rot="0">
            <a:off x="3921939" y="7880661"/>
            <a:ext cx="2084956" cy="2084948"/>
            <a:chOff x="0" y="0"/>
            <a:chExt cx="6350000" cy="634997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3" id="53"/>
          <p:cNvGrpSpPr/>
          <p:nvPr/>
        </p:nvGrpSpPr>
        <p:grpSpPr>
          <a:xfrm rot="0">
            <a:off x="8101522" y="410179"/>
            <a:ext cx="2084956" cy="2084948"/>
            <a:chOff x="0" y="0"/>
            <a:chExt cx="6350000" cy="6349975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5" id="55"/>
          <p:cNvGrpSpPr/>
          <p:nvPr/>
        </p:nvGrpSpPr>
        <p:grpSpPr>
          <a:xfrm rot="0">
            <a:off x="8101522" y="7880661"/>
            <a:ext cx="2084956" cy="2084948"/>
            <a:chOff x="0" y="0"/>
            <a:chExt cx="6350000" cy="6349975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7" id="57"/>
          <p:cNvGrpSpPr/>
          <p:nvPr/>
        </p:nvGrpSpPr>
        <p:grpSpPr>
          <a:xfrm rot="0">
            <a:off x="12529124" y="410179"/>
            <a:ext cx="2084956" cy="2084948"/>
            <a:chOff x="0" y="0"/>
            <a:chExt cx="6350000" cy="6349975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9" id="59"/>
          <p:cNvGrpSpPr/>
          <p:nvPr/>
        </p:nvGrpSpPr>
        <p:grpSpPr>
          <a:xfrm rot="0">
            <a:off x="12529124" y="7880661"/>
            <a:ext cx="2084956" cy="2084948"/>
            <a:chOff x="0" y="0"/>
            <a:chExt cx="6350000" cy="6349975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1" id="61"/>
          <p:cNvGrpSpPr/>
          <p:nvPr/>
        </p:nvGrpSpPr>
        <p:grpSpPr>
          <a:xfrm rot="0">
            <a:off x="16919045" y="410179"/>
            <a:ext cx="2084956" cy="2084948"/>
            <a:chOff x="0" y="0"/>
            <a:chExt cx="6350000" cy="6349975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3" id="63"/>
          <p:cNvGrpSpPr/>
          <p:nvPr/>
        </p:nvGrpSpPr>
        <p:grpSpPr>
          <a:xfrm rot="0">
            <a:off x="16919045" y="7880661"/>
            <a:ext cx="2084956" cy="2084948"/>
            <a:chOff x="0" y="0"/>
            <a:chExt cx="6350000" cy="6349975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65" id="65"/>
          <p:cNvSpPr txBox="true"/>
          <p:nvPr/>
        </p:nvSpPr>
        <p:spPr>
          <a:xfrm rot="0">
            <a:off x="2755029" y="4552950"/>
            <a:ext cx="12777942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80"/>
              </a:lnSpc>
              <a:spcBef>
                <a:spcPct val="0"/>
              </a:spcBef>
            </a:pPr>
            <a:r>
              <a:rPr lang="en-US" b="true" sz="79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Terima kasih!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7476979" y="5931792"/>
            <a:ext cx="249924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b="true" sz="1599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JANUAR ILHAM. M.Kom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1024145" y="9719678"/>
            <a:ext cx="20443391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9234893" y="4963632"/>
            <a:ext cx="1441094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13668410" y="4935057"/>
            <a:ext cx="937030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13673065" y="8522234"/>
            <a:ext cx="937030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9202206" y="8522234"/>
            <a:ext cx="1095275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11850061" y="793106"/>
            <a:ext cx="6923190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789265" y="3834937"/>
            <a:ext cx="6300971" cy="4746709"/>
          </a:xfrm>
          <a:custGeom>
            <a:avLst/>
            <a:gdLst/>
            <a:ahLst/>
            <a:cxnLst/>
            <a:rect r="r" b="b" t="t" l="l"/>
            <a:pathLst>
              <a:path h="4746709" w="6300971">
                <a:moveTo>
                  <a:pt x="0" y="0"/>
                </a:moveTo>
                <a:lnTo>
                  <a:pt x="6300970" y="0"/>
                </a:lnTo>
                <a:lnTo>
                  <a:pt x="6300970" y="4746708"/>
                </a:lnTo>
                <a:lnTo>
                  <a:pt x="0" y="474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83" t="-8560" r="-7039" b="-101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67492" y="2205425"/>
            <a:ext cx="6744515" cy="1074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2"/>
              </a:lnSpc>
            </a:pPr>
            <a:r>
              <a:rPr lang="en-US" b="true" sz="3087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Komponen Utama Transmitter Broadcast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97551" y="2234000"/>
            <a:ext cx="2436748" cy="70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67"/>
              </a:lnSpc>
            </a:pPr>
            <a:r>
              <a:rPr lang="en-US" sz="2048" b="true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Osilator Frekuensi Tinggi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234893" y="3210995"/>
            <a:ext cx="3814480" cy="1044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7"/>
              </a:lnSpc>
            </a:pPr>
            <a:r>
              <a:rPr lang="en-US" sz="1990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-US" sz="1990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erfungsi sebagai sumber sinyal frekuensi tinggi yang menjadi dasar transmisi.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02206" y="5860269"/>
            <a:ext cx="2436748" cy="348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67"/>
              </a:lnSpc>
            </a:pPr>
            <a:r>
              <a:rPr lang="en-US" b="true" sz="2048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AMPLIFIER DAYA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202206" y="6529044"/>
            <a:ext cx="4466203" cy="1019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Meningkatkan kekuatan sinyal frekuensi radio (RF) untuk jangkauan optimal.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668410" y="2234000"/>
            <a:ext cx="2436748" cy="348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67"/>
              </a:lnSpc>
            </a:pPr>
            <a:r>
              <a:rPr lang="en-US" sz="2048" b="true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Modulator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668410" y="3210995"/>
            <a:ext cx="3980411" cy="1019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Menggabungkan sinyal informasi dengan sinyal pembawa untuk modulasi.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673065" y="5860269"/>
            <a:ext cx="3128678" cy="70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67"/>
              </a:lnSpc>
            </a:pPr>
            <a:r>
              <a:rPr lang="en-US" sz="2048" b="true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Antena dan Perangkat Pendukung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673065" y="6532141"/>
            <a:ext cx="4322313" cy="2395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Memancarkan sinyal RF ke udara untuk penerimaan oleh perangkat penerima. Termasuk power supply, sistem pendingin, dan kontrol monitor untuk stabilitas</a:t>
            </a:r>
          </a:p>
          <a:p>
            <a:pPr algn="l">
              <a:lnSpc>
                <a:spcPts val="2756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468039" y="656975"/>
            <a:ext cx="1419633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RRI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193724" y="656975"/>
            <a:ext cx="1858260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29 Oct 2025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36262" y="1747859"/>
            <a:ext cx="3395641" cy="3395641"/>
            <a:chOff x="0" y="0"/>
            <a:chExt cx="1913890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970522" y="5271196"/>
            <a:ext cx="3395641" cy="3395641"/>
            <a:chOff x="0" y="0"/>
            <a:chExt cx="1913890" cy="19138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AutoShape 6" id="6"/>
          <p:cNvSpPr/>
          <p:nvPr/>
        </p:nvSpPr>
        <p:spPr>
          <a:xfrm>
            <a:off x="-1024145" y="9719678"/>
            <a:ext cx="20443391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11850061" y="793106"/>
            <a:ext cx="6923190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3965303" y="1747859"/>
            <a:ext cx="3395641" cy="3395641"/>
            <a:chOff x="0" y="0"/>
            <a:chExt cx="1913890" cy="19138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036262" y="5271196"/>
            <a:ext cx="3395641" cy="3395641"/>
            <a:chOff x="0" y="0"/>
            <a:chExt cx="1913890" cy="19138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522527" y="4026701"/>
            <a:ext cx="8202555" cy="4640137"/>
          </a:xfrm>
          <a:custGeom>
            <a:avLst/>
            <a:gdLst/>
            <a:ahLst/>
            <a:cxnLst/>
            <a:rect r="r" b="b" t="t" l="l"/>
            <a:pathLst>
              <a:path h="4640137" w="8202555">
                <a:moveTo>
                  <a:pt x="0" y="0"/>
                </a:moveTo>
                <a:lnTo>
                  <a:pt x="8202555" y="0"/>
                </a:lnTo>
                <a:lnTo>
                  <a:pt x="8202555" y="4640136"/>
                </a:lnTo>
                <a:lnTo>
                  <a:pt x="0" y="4640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040" r="-50494" b="-29315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68039" y="1864761"/>
            <a:ext cx="8257043" cy="760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b="true" sz="2999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Cara Kerja Transmitter RF dalam Sistem Penyiaran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22527" y="2795352"/>
            <a:ext cx="8202555" cy="1243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  <a:spcBef>
                <a:spcPct val="0"/>
              </a:spcBef>
            </a:pPr>
            <a:r>
              <a:rPr lang="en-US" sz="2366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Proses modulasi hingga pemancaran gelombang elektromagnetik untuk kualitas dan jangkauan optimal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59419" y="2344150"/>
            <a:ext cx="2949326" cy="280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5"/>
              </a:lnSpc>
            </a:pPr>
            <a:r>
              <a:rPr lang="en-US" b="true" sz="1703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Modulasi Sinyal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04556" y="3085892"/>
            <a:ext cx="2904189" cy="153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5"/>
              </a:lnSpc>
            </a:pPr>
            <a:r>
              <a:rPr lang="en-US" sz="148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Sinyal audio/video diubah menjadi gelombang elektromagnetik dengan memodulasi informasi pada gelombang pembawa berfrekuensi tinggi.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81177" y="6670700"/>
            <a:ext cx="2374331" cy="1478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Sinyal diperkuat dipancarkan oleh antena sebagai gelombang elektromagnetik untuk diterima oleh penerima akhir.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171401" y="5785602"/>
            <a:ext cx="2993883" cy="575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5"/>
              </a:lnSpc>
            </a:pPr>
            <a:r>
              <a:rPr lang="en-US" b="true" sz="1703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Pemancaran melalui Antena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68039" y="656975"/>
            <a:ext cx="1419633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RRI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193724" y="656975"/>
            <a:ext cx="1858260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29 Oct 2025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965303" y="2344150"/>
            <a:ext cx="3395641" cy="28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8"/>
              </a:lnSpc>
              <a:spcBef>
                <a:spcPct val="0"/>
              </a:spcBef>
            </a:pPr>
            <a:r>
              <a:rPr lang="en-US" b="true" sz="1698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Penguatan Sinyal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267594" y="3123156"/>
            <a:ext cx="2801496" cy="1276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8"/>
              </a:lnSpc>
              <a:spcBef>
                <a:spcPct val="0"/>
              </a:spcBef>
            </a:pPr>
            <a:r>
              <a:rPr lang="en-US" b="true" sz="1498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Sinyal yang sudah termodulasi diperkuat menggunakan amplifier agar mampu menjangkau jarak yang diinginkan.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058830" y="5785602"/>
            <a:ext cx="3395641" cy="28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8"/>
              </a:lnSpc>
              <a:spcBef>
                <a:spcPct val="0"/>
              </a:spcBef>
            </a:pPr>
            <a:r>
              <a:rPr lang="en-US" b="true" sz="1698">
                <a:solidFill>
                  <a:srgbClr val="FEFEF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Demodulasi Penerima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59419" y="6553317"/>
            <a:ext cx="2904189" cy="147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8"/>
              </a:lnSpc>
              <a:spcBef>
                <a:spcPct val="0"/>
              </a:spcBef>
            </a:pPr>
            <a:r>
              <a:rPr lang="en-US" b="true" sz="1398">
                <a:solidFill>
                  <a:srgbClr val="FEFEF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Penerima mengembalikan sinyal asli dengan proses demodulasi, memastikan informasi dapat diterima dengan kualitas sesuai standar penyiaran.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1028700"/>
            <a:ext cx="6400800" cy="7200900"/>
          </a:xfrm>
          <a:prstGeom prst="rect">
            <a:avLst/>
          </a:prstGeom>
          <a:solidFill>
            <a:srgbClr val="72B4D8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468039" y="1669090"/>
            <a:ext cx="6799321" cy="7486319"/>
            <a:chOff x="0" y="0"/>
            <a:chExt cx="812800" cy="8949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94925"/>
            </a:xfrm>
            <a:custGeom>
              <a:avLst/>
              <a:gdLst/>
              <a:ahLst/>
              <a:cxnLst/>
              <a:rect r="r" b="b" t="t" l="l"/>
              <a:pathLst>
                <a:path h="89492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94925"/>
                  </a:lnTo>
                  <a:lnTo>
                    <a:pt x="0" y="894925"/>
                  </a:lnTo>
                  <a:close/>
                </a:path>
              </a:pathLst>
            </a:custGeom>
            <a:blipFill>
              <a:blip r:embed="rId2"/>
              <a:stretch>
                <a:fillRect l="-32577" t="0" r="-32577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871822" y="1131591"/>
            <a:ext cx="7387478" cy="8023818"/>
            <a:chOff x="0" y="0"/>
            <a:chExt cx="9849971" cy="10698424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0"/>
              <a:ext cx="9849971" cy="3657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256"/>
                </a:lnSpc>
              </a:pPr>
              <a:r>
                <a:rPr lang="en-US" b="true" sz="6047">
                  <a:solidFill>
                    <a:srgbClr val="2254C5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Pertimbangan Teknikal Kritis untuk Transmitter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4241800"/>
              <a:ext cx="9055612" cy="457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60"/>
                </a:lnSpc>
              </a:pPr>
              <a:r>
                <a:rPr lang="en-US" b="true" sz="230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Berikut Persyaratan yang Harus Terpenuhi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5248275"/>
              <a:ext cx="9055612" cy="54501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96953" indent="-198476" lvl="1">
                <a:lnSpc>
                  <a:spcPts val="2757"/>
                </a:lnSpc>
                <a:buFont typeface="Arial"/>
                <a:buChar char="•"/>
              </a:pPr>
              <a:r>
                <a:rPr lang="en-US" sz="1838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Pastikan jangkauan sinyal yang luas dan stabil untuk cakupan optimal</a:t>
              </a:r>
            </a:p>
            <a:p>
              <a:pPr algn="l" marL="396953" indent="-198476" lvl="1">
                <a:lnSpc>
                  <a:spcPts val="2757"/>
                </a:lnSpc>
                <a:buFont typeface="Arial"/>
                <a:buChar char="•"/>
              </a:pPr>
              <a:r>
                <a:rPr lang="en-US" sz="1838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Pertahankan kualitas pemancaran untuk sinyal jernih dan minim gangguan</a:t>
              </a:r>
            </a:p>
            <a:p>
              <a:pPr algn="l" marL="396953" indent="-198476" lvl="1">
                <a:lnSpc>
                  <a:spcPts val="2757"/>
                </a:lnSpc>
                <a:buFont typeface="Arial"/>
                <a:buChar char="•"/>
              </a:pPr>
              <a:r>
                <a:rPr lang="en-US" sz="1838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Kelola interferensi spektrum untuk menjaga performa dan kompatibilitas sinyal</a:t>
              </a:r>
            </a:p>
            <a:p>
              <a:pPr algn="l" marL="396953" indent="-198476" lvl="1">
                <a:lnSpc>
                  <a:spcPts val="2757"/>
                </a:lnSpc>
                <a:buFont typeface="Arial"/>
                <a:buChar char="•"/>
              </a:pPr>
              <a:r>
                <a:rPr lang="en-US" sz="1838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Sistem pendingin memadai penting untuk menjaga suhu operasional ideal</a:t>
              </a:r>
            </a:p>
            <a:p>
              <a:pPr algn="l" marL="396953" indent="-198476" lvl="1">
                <a:lnSpc>
                  <a:spcPts val="2757"/>
                </a:lnSpc>
                <a:buFont typeface="Arial"/>
                <a:buChar char="•"/>
              </a:pPr>
              <a:r>
                <a:rPr lang="en-US" sz="1838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Kepatuhan pada regulasi frekuensi dan standar transmisi sangat wajib</a:t>
              </a:r>
            </a:p>
            <a:p>
              <a:pPr algn="l" marL="396953" indent="-198476" lvl="1">
                <a:lnSpc>
                  <a:spcPts val="2757"/>
                </a:lnSpc>
                <a:buFont typeface="Arial"/>
                <a:buChar char="•"/>
              </a:pPr>
              <a:r>
                <a:rPr lang="en-US" sz="1838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Integrasi teknologi digital dan IP-based tingkatkan fleksibilitas dan performa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468039" y="656975"/>
            <a:ext cx="1419633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RRI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93724" y="656975"/>
            <a:ext cx="1858260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29</a:t>
            </a:r>
            <a:r>
              <a:rPr lang="en-US" sz="16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Oct 2025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5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970252" y="9719678"/>
            <a:ext cx="20335605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flipV="true">
            <a:off x="11850061" y="793106"/>
            <a:ext cx="6976926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536" r="0" b="-1579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92463" y="1296690"/>
            <a:ext cx="9899716" cy="151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32"/>
              </a:lnSpc>
            </a:pPr>
            <a:r>
              <a:rPr lang="en-US" sz="4380" b="true">
                <a:solidFill>
                  <a:srgbClr val="0C2C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Atasi Tantangan Kritis Pengoperasian Transmitter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68039" y="656975"/>
            <a:ext cx="1419633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0C2C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RRI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193724" y="656975"/>
            <a:ext cx="1858260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0C2C5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29 Oct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8560" y="3289061"/>
            <a:ext cx="8290329" cy="4113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6947" indent="-208474" lvl="1">
              <a:lnSpc>
                <a:spcPts val="2703"/>
              </a:lnSpc>
              <a:buFont typeface="Arial"/>
              <a:buChar char="•"/>
            </a:pPr>
            <a:r>
              <a:rPr lang="en-US" b="true" sz="1931">
                <a:solidFill>
                  <a:srgbClr val="0C2C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Distorsi sinyal yang mengganggu kualitas siaran harus diatasi secara tepat</a:t>
            </a:r>
          </a:p>
          <a:p>
            <a:pPr algn="l" marL="416947" indent="-208474" lvl="1">
              <a:lnSpc>
                <a:spcPts val="2703"/>
              </a:lnSpc>
              <a:buFont typeface="Arial"/>
              <a:buChar char="•"/>
            </a:pPr>
            <a:r>
              <a:rPr lang="en-US" b="true" sz="1931">
                <a:solidFill>
                  <a:srgbClr val="0C2C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Overheating di perangkat transmitter diatasi dengan penggunaan proteksi termal</a:t>
            </a:r>
          </a:p>
          <a:p>
            <a:pPr algn="l" marL="416947" indent="-208474" lvl="1">
              <a:lnSpc>
                <a:spcPts val="2703"/>
              </a:lnSpc>
              <a:buFont typeface="Arial"/>
              <a:buChar char="•"/>
            </a:pPr>
            <a:r>
              <a:rPr lang="en-US" b="true" sz="1931">
                <a:solidFill>
                  <a:srgbClr val="0C2C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Gangguan elektromagnetik dikurangi menggunakan filter interferensi khusus</a:t>
            </a:r>
          </a:p>
          <a:p>
            <a:pPr algn="l" marL="416947" indent="-208474" lvl="1">
              <a:lnSpc>
                <a:spcPts val="2703"/>
              </a:lnSpc>
              <a:buFont typeface="Arial"/>
              <a:buChar char="•"/>
            </a:pPr>
            <a:r>
              <a:rPr lang="en-US" b="true" sz="1931">
                <a:solidFill>
                  <a:srgbClr val="0C2C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Pemeliharaan sistem yang kompleks dijadwalkan secara berkala untuk mencegah kerusakan</a:t>
            </a:r>
          </a:p>
          <a:p>
            <a:pPr algn="l" marL="416947" indent="-208474" lvl="1">
              <a:lnSpc>
                <a:spcPts val="2703"/>
              </a:lnSpc>
              <a:buFont typeface="Arial"/>
              <a:buChar char="•"/>
            </a:pPr>
            <a:r>
              <a:rPr lang="en-US" b="true" sz="1931">
                <a:solidFill>
                  <a:srgbClr val="0C2C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Optimalisasi konfigurasi dan pelatihan teknisi berperan penting untuk mengurangi downtime</a:t>
            </a:r>
          </a:p>
          <a:p>
            <a:pPr algn="l" marL="416947" indent="-208474" lvl="1">
              <a:lnSpc>
                <a:spcPts val="2703"/>
              </a:lnSpc>
              <a:buFont typeface="Arial"/>
              <a:buChar char="•"/>
            </a:pPr>
            <a:r>
              <a:rPr lang="en-US" b="true" sz="1931">
                <a:solidFill>
                  <a:srgbClr val="0C2C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Penerapan monitoring otomatis membantu menjaga kualitas penyiaran secara konsisten.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87132" y="2623628"/>
            <a:ext cx="13313735" cy="5325494"/>
          </a:xfrm>
          <a:custGeom>
            <a:avLst/>
            <a:gdLst/>
            <a:ahLst/>
            <a:cxnLst/>
            <a:rect r="r" b="b" t="t" l="l"/>
            <a:pathLst>
              <a:path h="5325494" w="13313735">
                <a:moveTo>
                  <a:pt x="0" y="0"/>
                </a:moveTo>
                <a:lnTo>
                  <a:pt x="13313736" y="0"/>
                </a:lnTo>
                <a:lnTo>
                  <a:pt x="13313736" y="5325494"/>
                </a:lnTo>
                <a:lnTo>
                  <a:pt x="0" y="532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27961" y="4425830"/>
            <a:ext cx="14302199" cy="2065621"/>
            <a:chOff x="0" y="0"/>
            <a:chExt cx="19069598" cy="275416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52400"/>
              <a:ext cx="19069598" cy="15096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201"/>
                </a:lnSpc>
              </a:pPr>
              <a:r>
                <a:rPr lang="en-US" sz="8201">
                  <a:solidFill>
                    <a:srgbClr val="2254C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Adjustment antena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895640"/>
              <a:ext cx="19069598" cy="8585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459"/>
                </a:lnSpc>
                <a:spcBef>
                  <a:spcPct val="0"/>
                </a:spcBef>
              </a:pPr>
              <a:r>
                <a:rPr lang="en-US" sz="3899" u="none">
                  <a:solidFill>
                    <a:srgbClr val="2254C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RRI, 29 Oct 2025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728260" y="722057"/>
            <a:ext cx="1379934" cy="3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3"/>
              </a:lnSpc>
              <a:spcBef>
                <a:spcPct val="0"/>
              </a:spcBef>
            </a:pPr>
            <a:r>
              <a:rPr lang="en-US" b="true" sz="1802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29 Oct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87132" y="722057"/>
            <a:ext cx="407789" cy="3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3"/>
              </a:lnSpc>
              <a:spcBef>
                <a:spcPct val="0"/>
              </a:spcBef>
            </a:pPr>
            <a:r>
              <a:rPr lang="en-US" b="true" sz="1802">
                <a:solidFill>
                  <a:srgbClr val="2254C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RRI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-1024145" y="9719678"/>
            <a:ext cx="20443391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11850061" y="793106"/>
            <a:ext cx="6923190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0322729" y="3588531"/>
            <a:ext cx="3799008" cy="5469561"/>
          </a:xfrm>
          <a:custGeom>
            <a:avLst/>
            <a:gdLst/>
            <a:ahLst/>
            <a:cxnLst/>
            <a:rect r="r" b="b" t="t" l="l"/>
            <a:pathLst>
              <a:path h="5469561" w="3799008">
                <a:moveTo>
                  <a:pt x="0" y="0"/>
                </a:moveTo>
                <a:lnTo>
                  <a:pt x="3799008" y="0"/>
                </a:lnTo>
                <a:lnTo>
                  <a:pt x="3799008" y="5469561"/>
                </a:lnTo>
                <a:lnTo>
                  <a:pt x="0" y="5469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131" t="-35635" r="-4419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11847" y="3588531"/>
            <a:ext cx="3729159" cy="5414515"/>
          </a:xfrm>
          <a:custGeom>
            <a:avLst/>
            <a:gdLst/>
            <a:ahLst/>
            <a:cxnLst/>
            <a:rect r="r" b="b" t="t" l="l"/>
            <a:pathLst>
              <a:path h="5414515" w="3729159">
                <a:moveTo>
                  <a:pt x="0" y="0"/>
                </a:moveTo>
                <a:lnTo>
                  <a:pt x="3729158" y="0"/>
                </a:lnTo>
                <a:lnTo>
                  <a:pt x="3729158" y="5414515"/>
                </a:lnTo>
                <a:lnTo>
                  <a:pt x="0" y="5414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8" t="0" r="-86322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33957" y="2023547"/>
            <a:ext cx="7541312" cy="704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97"/>
              </a:lnSpc>
            </a:pPr>
            <a:r>
              <a:rPr lang="en-US" sz="3784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</a:t>
            </a:r>
            <a:r>
              <a:rPr lang="en-US" sz="3784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engecekan Kabel Coaxial</a:t>
            </a:r>
          </a:p>
          <a:p>
            <a:pPr algn="l">
              <a:lnSpc>
                <a:spcPts val="124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33957" y="3543577"/>
            <a:ext cx="8704292" cy="5089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5663" indent="-262832" lvl="1">
              <a:lnSpc>
                <a:spcPts val="3408"/>
              </a:lnSpc>
              <a:buFont typeface="Arial"/>
              <a:buChar char="•"/>
            </a:pPr>
            <a:r>
              <a:rPr lang="en-US" sz="2434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Pa</a:t>
            </a:r>
            <a:r>
              <a:rPr lang="en-US" sz="2434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stikan tidak ada hubungan singkat antara Outer luar dan Inner inti kabel menggunakan multimeter</a:t>
            </a:r>
          </a:p>
          <a:p>
            <a:pPr algn="l" marL="525663" indent="-262832" lvl="1">
              <a:lnSpc>
                <a:spcPts val="3408"/>
              </a:lnSpc>
              <a:buFont typeface="Arial"/>
              <a:buChar char="•"/>
            </a:pPr>
            <a:r>
              <a:rPr lang="en-US" sz="2434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Periksa kondisi fisik kabel untuk mendeteksi isolasi rusak atau sobekan</a:t>
            </a:r>
          </a:p>
          <a:p>
            <a:pPr algn="l" marL="525663" indent="-262832" lvl="1">
              <a:lnSpc>
                <a:spcPts val="3408"/>
              </a:lnSpc>
              <a:buFont typeface="Arial"/>
              <a:buChar char="•"/>
            </a:pPr>
            <a:r>
              <a:rPr lang="en-US" sz="2434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Kabel coaxial merupakan jalur utama sinyal dari pemancar ke antena, sehingga layak pakai harus dipastikan</a:t>
            </a:r>
          </a:p>
          <a:p>
            <a:pPr algn="l" marL="525663" indent="-262832" lvl="1">
              <a:lnSpc>
                <a:spcPts val="3408"/>
              </a:lnSpc>
              <a:buFont typeface="Arial"/>
              <a:buChar char="•"/>
            </a:pPr>
            <a:r>
              <a:rPr lang="en-US" sz="2434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Hasil pengukuran menunjukkan kabel masih layak dengan isolasi baik tanpa kontak listrik </a:t>
            </a:r>
          </a:p>
          <a:p>
            <a:pPr algn="l" marL="525663" indent="-262832" lvl="1">
              <a:lnSpc>
                <a:spcPts val="3408"/>
              </a:lnSpc>
              <a:buFont typeface="Arial"/>
              <a:buChar char="•"/>
            </a:pPr>
            <a:r>
              <a:rPr lang="en-US" sz="2434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Pengukuran Outer dengan Outer menunjukan nilai</a:t>
            </a:r>
          </a:p>
          <a:p>
            <a:pPr algn="l" marL="525663" indent="-262832" lvl="1">
              <a:lnSpc>
                <a:spcPts val="3408"/>
              </a:lnSpc>
              <a:buFont typeface="Arial"/>
              <a:buChar char="•"/>
            </a:pPr>
            <a:r>
              <a:rPr lang="en-US" sz="2434">
                <a:solidFill>
                  <a:srgbClr val="2254C5"/>
                </a:solidFill>
                <a:latin typeface="Montserrat"/>
                <a:ea typeface="Montserrat"/>
                <a:cs typeface="Montserrat"/>
                <a:sym typeface="Montserrat"/>
              </a:rPr>
              <a:t>Pengukuran Outer dengan Inner tidak menunjukan nilai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68039" y="656975"/>
            <a:ext cx="1419633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RRI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93724" y="656975"/>
            <a:ext cx="1858260" cy="27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 b="true">
                <a:solidFill>
                  <a:srgbClr val="2254C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29 Oct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DAG2_msOXho</dc:identifier>
  <dcterms:modified xsi:type="dcterms:W3CDTF">2011-08-01T06:04:30Z</dcterms:modified>
  <cp:revision>1</cp:revision>
  <dc:title>TEKNIK PRESENT JANGAN DI GANGGU</dc:title>
</cp:coreProperties>
</file>